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7" r:id="rId9"/>
    <p:sldId id="266" r:id="rId10"/>
    <p:sldId id="264" r:id="rId11"/>
    <p:sldId id="265" r:id="rId12"/>
    <p:sldId id="268" r:id="rId13"/>
    <p:sldId id="269" r:id="rId14"/>
    <p:sldId id="270" r:id="rId15"/>
    <p:sldId id="274" r:id="rId16"/>
    <p:sldId id="277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5276197506561678"/>
          <c:y val="4.9960875984251973E-2"/>
          <c:w val="0.66332660761154905"/>
          <c:h val="0.854099163385827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33000</c:v>
                </c:pt>
              </c:numCache>
            </c:numRef>
          </c:val>
        </c:ser>
        <c:axId val="79330304"/>
        <c:axId val="79336192"/>
      </c:barChart>
      <c:catAx>
        <c:axId val="79330304"/>
        <c:scaling>
          <c:orientation val="minMax"/>
        </c:scaling>
        <c:axPos val="b"/>
        <c:numFmt formatCode="General" sourceLinked="1"/>
        <c:tickLblPos val="nextTo"/>
        <c:crossAx val="79336192"/>
        <c:crosses val="autoZero"/>
        <c:auto val="1"/>
        <c:lblAlgn val="ctr"/>
        <c:lblOffset val="100"/>
      </c:catAx>
      <c:valAx>
        <c:axId val="79336192"/>
        <c:scaling>
          <c:orientation val="minMax"/>
        </c:scaling>
        <c:axPos val="l"/>
        <c:majorGridlines/>
        <c:numFmt formatCode="General" sourceLinked="1"/>
        <c:tickLblPos val="nextTo"/>
        <c:crossAx val="79330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B2B9D-E8ED-40C8-A9BB-03ECE6FA36E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9776-4341-4AA4-890C-2F50C6C3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2976" y="1714488"/>
            <a:ext cx="7858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Доменная зона .BY: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тенденции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и перспективы</a:t>
            </a:r>
          </a:p>
        </p:txBody>
      </p:sp>
      <p:sp>
        <p:nvSpPr>
          <p:cNvPr id="5" name="Подзаголовок 4"/>
          <p:cNvSpPr>
            <a:spLocks/>
          </p:cNvSpPr>
          <p:nvPr/>
        </p:nvSpPr>
        <p:spPr bwMode="auto">
          <a:xfrm>
            <a:off x="3357554" y="4071942"/>
            <a:ext cx="5572132" cy="127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Сергей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Повалишев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директор</a:t>
            </a:r>
            <a:r>
              <a:rPr lang="ru-RU" sz="3200" b="1" dirty="0" smtClean="0">
                <a:solidFill>
                  <a:srgbClr val="16165D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hoster.by</a:t>
            </a:r>
            <a:endParaRPr lang="ru-RU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</a:pPr>
            <a:endParaRPr lang="ru-RU" dirty="0">
              <a:solidFill>
                <a:srgbClr val="16165D"/>
              </a:solidFill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ДИ12\logo_h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786322"/>
            <a:ext cx="1601772" cy="454111"/>
          </a:xfrm>
          <a:prstGeom prst="rect">
            <a:avLst/>
          </a:prstGeom>
          <a:noFill/>
        </p:spPr>
      </p:pic>
      <p:pic>
        <p:nvPicPr>
          <p:cNvPr id="8" name="Рисунок 7" descr="bialiayeva_logoDesign_BY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357694"/>
            <a:ext cx="3608097" cy="201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У кого длиннее?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4" name="Рисунок 3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Рисунок 4" descr="1350849317_glasses-1 (1).jpg"/>
          <p:cNvPicPr>
            <a:picLocks noChangeAspect="1"/>
          </p:cNvPicPr>
          <p:nvPr/>
        </p:nvPicPr>
        <p:blipFill>
          <a:blip r:embed="rId3" cstate="print"/>
          <a:srcRect r="-6500" b="10606"/>
          <a:stretch>
            <a:fillRect/>
          </a:stretch>
        </p:blipFill>
        <p:spPr>
          <a:xfrm>
            <a:off x="4357686" y="1285860"/>
            <a:ext cx="5072066" cy="4214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785918" y="1571612"/>
            <a:ext cx="1800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.RU</a:t>
            </a:r>
          </a:p>
          <a:p>
            <a:r>
              <a:rPr lang="en-US" sz="3600" dirty="0" smtClean="0"/>
              <a:t>9,3 </a:t>
            </a:r>
            <a:r>
              <a:rPr lang="ru-RU" sz="2000" dirty="0" smtClean="0"/>
              <a:t>символа</a:t>
            </a:r>
            <a:endParaRPr lang="ru-RU" sz="2000" dirty="0"/>
          </a:p>
        </p:txBody>
      </p:sp>
      <p:pic>
        <p:nvPicPr>
          <p:cNvPr id="9" name="Рисунок 8" descr="b_1314366048936.jpg"/>
          <p:cNvPicPr>
            <a:picLocks noChangeAspect="1"/>
          </p:cNvPicPr>
          <p:nvPr/>
        </p:nvPicPr>
        <p:blipFill>
          <a:blip r:embed="rId4" cstate="print"/>
          <a:srcRect l="25260" t="3125" r="59115" b="4427"/>
          <a:stretch>
            <a:fillRect/>
          </a:stretch>
        </p:blipFill>
        <p:spPr>
          <a:xfrm rot="10800000">
            <a:off x="857224" y="0"/>
            <a:ext cx="85725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3643314"/>
            <a:ext cx="2543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.BY</a:t>
            </a:r>
          </a:p>
          <a:p>
            <a:r>
              <a:rPr lang="en-US" sz="3600" dirty="0" smtClean="0"/>
              <a:t>8,7 </a:t>
            </a:r>
            <a:r>
              <a:rPr lang="ru-RU" sz="3600" dirty="0" smtClean="0"/>
              <a:t>символа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5371943"/>
            <a:ext cx="1903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.COM.UA</a:t>
            </a:r>
          </a:p>
          <a:p>
            <a:r>
              <a:rPr lang="en-US" sz="3600" dirty="0" smtClean="0"/>
              <a:t>8,5 </a:t>
            </a:r>
            <a:r>
              <a:rPr lang="ru-RU" sz="2000" dirty="0" smtClean="0"/>
              <a:t>символа</a:t>
            </a:r>
            <a:endParaRPr lang="ru-RU" sz="2000" dirty="0"/>
          </a:p>
        </p:txBody>
      </p:sp>
      <p:pic>
        <p:nvPicPr>
          <p:cNvPr id="12" name="Рисунок 11" descr="bielorusia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571876"/>
            <a:ext cx="714380" cy="714380"/>
          </a:xfrm>
          <a:prstGeom prst="rect">
            <a:avLst/>
          </a:prstGeom>
        </p:spPr>
      </p:pic>
      <p:pic>
        <p:nvPicPr>
          <p:cNvPr id="13" name="Рисунок 12" descr="rus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500174"/>
            <a:ext cx="690559" cy="690559"/>
          </a:xfrm>
          <a:prstGeom prst="rect">
            <a:avLst/>
          </a:prstGeom>
        </p:spPr>
      </p:pic>
      <p:pic>
        <p:nvPicPr>
          <p:cNvPr id="14" name="Рисунок 13" descr="ucran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5429264"/>
            <a:ext cx="761997" cy="761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Доменов хватит на всех!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/>
          <p:nvPr/>
        </p:nvSpPr>
        <p:spPr>
          <a:xfrm>
            <a:off x="1000100" y="1785926"/>
            <a:ext cx="427764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Беларуси 7,3 домена </a:t>
            </a:r>
            <a:r>
              <a:rPr lang="en-US" sz="2800" dirty="0" smtClean="0"/>
              <a:t>.BY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на 1000 населения </a:t>
            </a:r>
          </a:p>
          <a:p>
            <a:endParaRPr lang="ru-RU" sz="2800" dirty="0" smtClean="0"/>
          </a:p>
          <a:p>
            <a:r>
              <a:rPr lang="ru-RU" sz="2800" dirty="0" smtClean="0"/>
              <a:t>В РФ —25 доменных </a:t>
            </a:r>
          </a:p>
          <a:p>
            <a:r>
              <a:rPr lang="ru-RU" sz="2800" dirty="0" smtClean="0"/>
              <a:t>имен .RU на 1000 жителей</a:t>
            </a:r>
          </a:p>
          <a:p>
            <a:endParaRPr lang="ru-RU" sz="2800" dirty="0" smtClean="0"/>
          </a:p>
          <a:p>
            <a:r>
              <a:rPr lang="ru-RU" sz="2800" dirty="0" smtClean="0"/>
              <a:t>В Нидерландах — 290.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glamour gir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1768" y="1500174"/>
            <a:ext cx="3537950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 descr="bialiayeva_by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03" y="1500174"/>
            <a:ext cx="75326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8" descr="символ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714885"/>
            <a:ext cx="2786082" cy="15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Если вдруг не заметили:)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57290" y="1571612"/>
            <a:ext cx="7273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В июле 2012 у доменной зоны </a:t>
            </a:r>
            <a:r>
              <a:rPr lang="en-US" sz="2400" b="1" dirty="0"/>
              <a:t>.BY </a:t>
            </a:r>
            <a:r>
              <a:rPr lang="ru-RU" sz="2400" b="1" dirty="0"/>
              <a:t>появился логотип</a:t>
            </a:r>
          </a:p>
        </p:txBody>
      </p:sp>
      <p:pic>
        <p:nvPicPr>
          <p:cNvPr id="6" name="Рисунок 5" descr="Безимени-1 (копия).PNG"/>
          <p:cNvPicPr>
            <a:picLocks noChangeAspect="1"/>
          </p:cNvPicPr>
          <p:nvPr/>
        </p:nvPicPr>
        <p:blipFill>
          <a:blip r:embed="rId4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85926"/>
            <a:ext cx="3175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3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Домен получил форму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785926"/>
            <a:ext cx="232640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Юридическое 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одтверждение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рав на домен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Аксессуар в</a:t>
            </a:r>
          </a:p>
          <a:p>
            <a:r>
              <a:rPr lang="ru-RU" sz="2400" b="1" dirty="0" smtClean="0"/>
              <a:t>офисе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Documents and Settings\Admin\Рабочий стол\ДИ12\Pova\depositphotos_5048410-Sexy-fem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6646">
            <a:off x="6749407" y="2214554"/>
            <a:ext cx="1428760" cy="423020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38" y="642918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Благотворительный</a:t>
            </a:r>
          </a:p>
          <a:p>
            <a:pPr algn="ctr"/>
            <a:r>
              <a:rPr lang="ru-RU" sz="4000" b="1" dirty="0">
                <a:latin typeface="Calibri" pitchFamily="34" charset="0"/>
              </a:rPr>
              <a:t>а</a:t>
            </a:r>
            <a:r>
              <a:rPr lang="ru-RU" sz="4000" b="1" dirty="0" smtClean="0">
                <a:latin typeface="Calibri" pitchFamily="34" charset="0"/>
              </a:rPr>
              <a:t>укцион «красивых» доменов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4" name="Рисунок 3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7170" name="Picture 2" descr="C:\Documents and Settings\Admin\Рабочий стол\ДИ12\Pova\баннер(print) копия.jpg"/>
          <p:cNvPicPr>
            <a:picLocks noChangeAspect="1" noChangeArrowheads="1"/>
          </p:cNvPicPr>
          <p:nvPr/>
        </p:nvPicPr>
        <p:blipFill>
          <a:blip r:embed="rId3" cstate="print"/>
          <a:srcRect b="7129"/>
          <a:stretch>
            <a:fillRect/>
          </a:stretch>
        </p:blipFill>
        <p:spPr bwMode="auto">
          <a:xfrm>
            <a:off x="1214414" y="1928802"/>
            <a:ext cx="4357718" cy="43004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2285992"/>
            <a:ext cx="355353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Октябрь – ноябрь </a:t>
            </a:r>
          </a:p>
          <a:p>
            <a:r>
              <a:rPr lang="ru-RU" sz="2400" b="1" dirty="0" smtClean="0"/>
              <a:t>2012 года</a:t>
            </a:r>
          </a:p>
          <a:p>
            <a:endParaRPr lang="ru-RU" sz="2400" b="1" dirty="0"/>
          </a:p>
          <a:p>
            <a:r>
              <a:rPr lang="ru-RU" sz="2400" b="1" dirty="0" smtClean="0"/>
              <a:t>Более 200 доменов</a:t>
            </a:r>
          </a:p>
          <a:p>
            <a:endParaRPr lang="ru-RU" sz="2400" b="1" dirty="0"/>
          </a:p>
          <a:p>
            <a:r>
              <a:rPr lang="ru-RU" sz="2400" b="1" dirty="0" err="1" smtClean="0"/>
              <a:t>Ок</a:t>
            </a:r>
            <a:r>
              <a:rPr lang="ru-RU" sz="2400" b="1" dirty="0" smtClean="0"/>
              <a:t>. </a:t>
            </a:r>
            <a:r>
              <a:rPr lang="en-US" sz="2400" b="1" dirty="0" smtClean="0"/>
              <a:t>$</a:t>
            </a:r>
            <a:r>
              <a:rPr lang="ru-RU" sz="2400" b="1" dirty="0" smtClean="0"/>
              <a:t>70 000</a:t>
            </a:r>
            <a:r>
              <a:rPr lang="en-US" sz="2400" b="1" dirty="0" smtClean="0"/>
              <a:t> </a:t>
            </a:r>
            <a:r>
              <a:rPr lang="ru-RU" sz="2400" b="1" dirty="0" smtClean="0"/>
              <a:t>уже </a:t>
            </a:r>
          </a:p>
          <a:p>
            <a:r>
              <a:rPr lang="ru-RU" sz="2400" b="1" dirty="0" smtClean="0"/>
              <a:t>перечислено в 6 детских </a:t>
            </a:r>
          </a:p>
          <a:p>
            <a:r>
              <a:rPr lang="ru-RU" sz="2400" b="1" dirty="0" smtClean="0"/>
              <a:t>домов Беларуси</a:t>
            </a:r>
            <a:endParaRPr lang="en-US" sz="24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Admin\Рабочий стол\ДИ12\Pova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929330"/>
            <a:ext cx="876300" cy="609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38" y="642918"/>
            <a:ext cx="7858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Через аукцион продан</a:t>
            </a:r>
          </a:p>
          <a:p>
            <a:pPr algn="ctr"/>
            <a:r>
              <a:rPr lang="ru-RU" sz="4000" b="1" dirty="0" smtClean="0">
                <a:latin typeface="Calibri" pitchFamily="34" charset="0"/>
              </a:rPr>
              <a:t>самый дорогой домен </a:t>
            </a:r>
            <a:r>
              <a:rPr lang="ru-RU" sz="4000" b="1" dirty="0" err="1" smtClean="0">
                <a:latin typeface="Calibri" pitchFamily="34" charset="0"/>
              </a:rPr>
              <a:t>Байнета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57290" y="278605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CASINO.BY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stock-photo-pretty-young-woman-gambling-on-red-table-92671579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928802"/>
            <a:ext cx="3379756" cy="4467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428728" y="4143380"/>
            <a:ext cx="3429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чуть менее</a:t>
            </a:r>
          </a:p>
          <a:p>
            <a:r>
              <a:rPr lang="en-US" sz="4000" b="1" dirty="0" smtClean="0"/>
              <a:t>$30 000</a:t>
            </a:r>
            <a:endParaRPr lang="ru-RU" sz="40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00" y="714356"/>
            <a:ext cx="78581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Кстати…</a:t>
            </a:r>
          </a:p>
          <a:p>
            <a:pPr algn="ctr"/>
            <a:endParaRPr lang="ru-RU" b="1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1928802"/>
            <a:ext cx="36546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Домен </a:t>
            </a:r>
            <a:r>
              <a:rPr lang="en-US" sz="3600" b="1" dirty="0" err="1" smtClean="0"/>
              <a:t>salo.by</a:t>
            </a:r>
            <a:endParaRPr lang="ru-RU" sz="2800" dirty="0" smtClean="0"/>
          </a:p>
          <a:p>
            <a:r>
              <a:rPr lang="ru-RU" sz="2800" dirty="0" smtClean="0"/>
              <a:t>н</a:t>
            </a:r>
            <a:r>
              <a:rPr lang="ru-RU" sz="2800" dirty="0" smtClean="0"/>
              <a:t>а аукционе выкупили</a:t>
            </a:r>
          </a:p>
          <a:p>
            <a:r>
              <a:rPr lang="ru-RU" sz="2800" dirty="0" smtClean="0"/>
              <a:t>за </a:t>
            </a:r>
            <a:r>
              <a:rPr lang="en-US" sz="2800" dirty="0" smtClean="0"/>
              <a:t>$</a:t>
            </a:r>
            <a:r>
              <a:rPr lang="ru-RU" sz="2800" dirty="0" smtClean="0"/>
              <a:t>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76" y="4214818"/>
            <a:ext cx="36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Даже отдавать жалко было….</a:t>
            </a:r>
            <a:endParaRPr lang="ru-RU" sz="200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AutoShape 2" descr="imap://annie%25hoster%2Eby@mail.hoster.by:993/fetch%3EUID%3E/INBOX%3E2460?part=1.2&amp;filename=image001.png"/>
          <p:cNvSpPr>
            <a:spLocks noChangeAspect="1" noChangeArrowheads="1"/>
          </p:cNvSpPr>
          <p:nvPr/>
        </p:nvSpPr>
        <p:spPr bwMode="auto">
          <a:xfrm>
            <a:off x="155575" y="-1081088"/>
            <a:ext cx="207645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ap://annie%25hoster%2Eby@mail.hoster.by:993/fetch%3EUID%3E/INBOX%3E2460?part=1.2&amp;filename=image001.png"/>
          <p:cNvSpPr>
            <a:spLocks noChangeAspect="1" noChangeArrowheads="1"/>
          </p:cNvSpPr>
          <p:nvPr/>
        </p:nvSpPr>
        <p:spPr bwMode="auto">
          <a:xfrm>
            <a:off x="155575" y="-1081088"/>
            <a:ext cx="207645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pics\jhgj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13522"/>
            <a:ext cx="3429024" cy="314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 descr="finishing-line-convert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40199"/>
            <a:ext cx="7072362" cy="38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Безимени-1 (копия).PNG"/>
          <p:cNvPicPr>
            <a:picLocks noChangeAspect="1"/>
          </p:cNvPicPr>
          <p:nvPr/>
        </p:nvPicPr>
        <p:blipFill>
          <a:blip r:embed="rId3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00" y="714356"/>
            <a:ext cx="78581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Планы на будущее</a:t>
            </a:r>
          </a:p>
          <a:p>
            <a:pPr algn="ctr"/>
            <a:endParaRPr lang="ru-RU" b="1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714488"/>
            <a:ext cx="37862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100 000 зарегистрированных </a:t>
            </a:r>
          </a:p>
          <a:p>
            <a:pPr algn="ctr"/>
            <a:r>
              <a:rPr lang="ru-RU" sz="2400" b="1" dirty="0" smtClean="0"/>
              <a:t>доменов </a:t>
            </a:r>
            <a:r>
              <a:rPr lang="en-US" sz="2400" b="1" dirty="0" smtClean="0"/>
              <a:t> .BY </a:t>
            </a:r>
            <a:r>
              <a:rPr lang="ru-RU" sz="2400" b="1" dirty="0" smtClean="0"/>
              <a:t>к осени 2013 года</a:t>
            </a:r>
            <a:endParaRPr lang="en-US" sz="2400" b="1" dirty="0" smtClean="0"/>
          </a:p>
          <a:p>
            <a:endParaRPr lang="en-US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7144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Введение кириллической доменной</a:t>
            </a:r>
          </a:p>
          <a:p>
            <a:pPr algn="ctr"/>
            <a:r>
              <a:rPr lang="ru-RU" sz="2400" b="1" dirty="0" smtClean="0"/>
              <a:t>Зоны </a:t>
            </a:r>
            <a:r>
              <a:rPr lang="en-US" sz="2400" b="1" dirty="0" smtClean="0"/>
              <a:t>.</a:t>
            </a:r>
            <a:r>
              <a:rPr lang="ru-RU" sz="2400" b="1" dirty="0" smtClean="0"/>
              <a:t>БЕЛ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5" y="500042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/>
          </p:cNvSpPr>
          <p:nvPr/>
        </p:nvSpPr>
        <p:spPr bwMode="auto">
          <a:xfrm>
            <a:off x="4214810" y="500042"/>
            <a:ext cx="4214812" cy="2323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ru-RU" sz="2800" b="1" dirty="0"/>
              <a:t>Контакты</a:t>
            </a:r>
          </a:p>
          <a:p>
            <a:r>
              <a:rPr lang="ru-RU" sz="2800" b="1" dirty="0">
                <a:latin typeface="Calibri" pitchFamily="34" charset="0"/>
                <a:sym typeface="Arial Bold" pitchFamily="1" charset="0"/>
              </a:rPr>
              <a:t>Тел.</a:t>
            </a:r>
            <a:r>
              <a:rPr lang="ru-RU" sz="2800" dirty="0">
                <a:latin typeface="Calibri" pitchFamily="34" charset="0"/>
                <a:sym typeface="Arial Bold" pitchFamily="1" charset="0"/>
              </a:rPr>
              <a:t>:       </a:t>
            </a:r>
            <a:r>
              <a:rPr lang="en-US" sz="2800" dirty="0">
                <a:latin typeface="Calibri" pitchFamily="34" charset="0"/>
                <a:sym typeface="Arial Bold" pitchFamily="1" charset="0"/>
              </a:rPr>
              <a:t>+375 17 </a:t>
            </a:r>
            <a:r>
              <a:rPr lang="ru-RU" sz="2800" dirty="0">
                <a:latin typeface="Calibri" pitchFamily="34" charset="0"/>
                <a:sym typeface="Arial Bold" pitchFamily="1" charset="0"/>
              </a:rPr>
              <a:t>239-57-02      </a:t>
            </a:r>
            <a:r>
              <a:rPr lang="en-US" sz="2800" b="1" dirty="0" smtClean="0">
                <a:latin typeface="Calibri" pitchFamily="34" charset="0"/>
                <a:sym typeface="Arial Bold" pitchFamily="1" charset="0"/>
              </a:rPr>
              <a:t>info@hoster.by</a:t>
            </a:r>
          </a:p>
          <a:p>
            <a:r>
              <a:rPr lang="ru-RU" sz="2800" b="1" dirty="0" smtClean="0">
                <a:latin typeface="Calibri" pitchFamily="34" charset="0"/>
                <a:sym typeface="Arial Bold" pitchFamily="1" charset="0"/>
              </a:rPr>
              <a:t>Адрес: </a:t>
            </a:r>
            <a:r>
              <a:rPr lang="ru-RU" sz="2800" dirty="0" smtClean="0">
                <a:latin typeface="Calibri" pitchFamily="34" charset="0"/>
                <a:sym typeface="Arial Bold" pitchFamily="1" charset="0"/>
              </a:rPr>
              <a:t>220005, г. Минск, </a:t>
            </a:r>
            <a:endParaRPr lang="en-US" sz="2800" dirty="0" smtClean="0">
              <a:latin typeface="Calibri" pitchFamily="34" charset="0"/>
              <a:sym typeface="Arial Bold" pitchFamily="1" charset="0"/>
            </a:endParaRPr>
          </a:p>
          <a:p>
            <a:r>
              <a:rPr lang="ru-RU" sz="2800" dirty="0" smtClean="0">
                <a:latin typeface="Calibri" pitchFamily="34" charset="0"/>
                <a:sym typeface="Arial Bold" pitchFamily="1" charset="0"/>
              </a:rPr>
              <a:t>ул. </a:t>
            </a:r>
            <a:r>
              <a:rPr lang="ru-RU" sz="2800" dirty="0" err="1" smtClean="0">
                <a:latin typeface="Calibri" pitchFamily="34" charset="0"/>
                <a:sym typeface="Arial Bold" pitchFamily="1" charset="0"/>
              </a:rPr>
              <a:t>В.Хоружей</a:t>
            </a:r>
            <a:r>
              <a:rPr lang="ru-RU" sz="2800" dirty="0" smtClean="0">
                <a:latin typeface="Calibri" pitchFamily="34" charset="0"/>
                <a:sym typeface="Arial Bold" pitchFamily="1" charset="0"/>
              </a:rPr>
              <a:t>, 1А, 6 этаж</a:t>
            </a:r>
            <a:endParaRPr lang="ru-RU" sz="2800" dirty="0">
              <a:latin typeface="Calibri" pitchFamily="34" charset="0"/>
              <a:sym typeface="Arial Bold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4643446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Изображение 4" descr="bialiayeva_by_LOGO.png"/>
          <p:cNvPicPr>
            <a:picLocks noChangeAspect="1"/>
          </p:cNvPicPr>
          <p:nvPr/>
        </p:nvPicPr>
        <p:blipFill>
          <a:blip r:embed="rId4" cstate="print"/>
          <a:srcRect l="13253" t="13636" r="12529" b="18182"/>
          <a:stretch>
            <a:fillRect/>
          </a:stretch>
        </p:blipFill>
        <p:spPr bwMode="auto">
          <a:xfrm>
            <a:off x="6643702" y="5572140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18 лет</a:t>
            </a:r>
            <a:r>
              <a:rPr lang="ru-RU" sz="4000" b="1" dirty="0">
                <a:latin typeface="Calibri" pitchFamily="34" charset="0"/>
              </a:rPr>
              <a:t> </a:t>
            </a:r>
            <a:r>
              <a:rPr lang="ru-RU" sz="4000" b="1" dirty="0" smtClean="0">
                <a:latin typeface="Calibri" pitchFamily="34" charset="0"/>
              </a:rPr>
              <a:t>домену</a:t>
            </a:r>
            <a:r>
              <a:rPr lang="en-US" sz="4000" b="1" dirty="0" smtClean="0">
                <a:latin typeface="Calibri" pitchFamily="34" charset="0"/>
              </a:rPr>
              <a:t>.BY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072074"/>
            <a:ext cx="2424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sym typeface="Arial Bold" pitchFamily="1" charset="0"/>
              </a:rPr>
              <a:t>5 мая 1994 года –</a:t>
            </a:r>
          </a:p>
          <a:p>
            <a:r>
              <a:rPr lang="en-US" dirty="0" smtClean="0">
                <a:latin typeface="Calibri" pitchFamily="34" charset="0"/>
                <a:sym typeface="Arial Bold" pitchFamily="1" charset="0"/>
              </a:rPr>
              <a:t>ICANN </a:t>
            </a:r>
            <a:r>
              <a:rPr lang="ru-RU" dirty="0" smtClean="0">
                <a:latin typeface="Calibri" pitchFamily="34" charset="0"/>
                <a:sym typeface="Arial Bold" pitchFamily="1" charset="0"/>
              </a:rPr>
              <a:t>вводит зону </a:t>
            </a:r>
            <a:r>
              <a:rPr lang="en-US" dirty="0" smtClean="0">
                <a:latin typeface="Calibri" pitchFamily="34" charset="0"/>
                <a:sym typeface="Arial Bold" pitchFamily="1" charset="0"/>
              </a:rPr>
              <a:t>.BY</a:t>
            </a:r>
            <a:endParaRPr lang="ru-RU" dirty="0"/>
          </a:p>
        </p:txBody>
      </p:sp>
      <p:pic>
        <p:nvPicPr>
          <p:cNvPr id="5" name="Рисунок 4" descr="FlowerBaby (1).jpg"/>
          <p:cNvPicPr>
            <a:picLocks noChangeAspect="1"/>
          </p:cNvPicPr>
          <p:nvPr/>
        </p:nvPicPr>
        <p:blipFill>
          <a:blip r:embed="rId3" cstate="print"/>
          <a:srcRect l="10416" t="3333" r="54167" b="20000"/>
          <a:stretch>
            <a:fillRect/>
          </a:stretch>
        </p:blipFill>
        <p:spPr>
          <a:xfrm>
            <a:off x="1571604" y="3071810"/>
            <a:ext cx="1357322" cy="183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Documents and Settings\Admin\Рабочий стол\ДИ12\Pova\Smiling woman waiting\454545555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9" y="1643050"/>
            <a:ext cx="4821847" cy="321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5000636"/>
            <a:ext cx="45720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sym typeface="Arial Bold" pitchFamily="1" charset="0"/>
              </a:rPr>
              <a:t>Сегодня</a:t>
            </a:r>
          </a:p>
          <a:p>
            <a:r>
              <a:rPr lang="ru-RU" sz="2000" b="1" dirty="0" smtClean="0">
                <a:latin typeface="Calibri" pitchFamily="34" charset="0"/>
                <a:sym typeface="Arial Bold" pitchFamily="1" charset="0"/>
              </a:rPr>
              <a:t>72</a:t>
            </a:r>
            <a:r>
              <a:rPr lang="ru-RU" sz="2000" dirty="0" smtClean="0">
                <a:latin typeface="Calibri" pitchFamily="34" charset="0"/>
                <a:sym typeface="Arial Bold" pitchFamily="1" charset="0"/>
              </a:rPr>
              <a:t> </a:t>
            </a:r>
            <a:r>
              <a:rPr lang="ru-RU" sz="2000" b="1" dirty="0" smtClean="0">
                <a:latin typeface="Calibri" pitchFamily="34" charset="0"/>
                <a:sym typeface="Arial Bold" pitchFamily="1" charset="0"/>
              </a:rPr>
              <a:t>000 </a:t>
            </a:r>
            <a:r>
              <a:rPr lang="ru-RU" sz="2000" dirty="0" smtClean="0">
                <a:latin typeface="Calibri" pitchFamily="34" charset="0"/>
                <a:sym typeface="Arial Bold" pitchFamily="1" charset="0"/>
              </a:rPr>
              <a:t>доменов</a:t>
            </a:r>
          </a:p>
          <a:p>
            <a:r>
              <a:rPr lang="ru-RU" sz="2000" dirty="0">
                <a:latin typeface="Calibri" pitchFamily="34" charset="0"/>
                <a:sym typeface="Arial Bold" pitchFamily="1" charset="0"/>
              </a:rPr>
              <a:t>и</a:t>
            </a:r>
            <a:r>
              <a:rPr lang="ru-RU" sz="2000" dirty="0" smtClean="0">
                <a:latin typeface="Calibri" pitchFamily="34" charset="0"/>
                <a:sym typeface="Arial Bold" pitchFamily="1" charset="0"/>
              </a:rPr>
              <a:t> </a:t>
            </a:r>
            <a:r>
              <a:rPr lang="ru-RU" sz="2000" b="1" dirty="0" smtClean="0">
                <a:latin typeface="Calibri" pitchFamily="34" charset="0"/>
                <a:sym typeface="Arial Bold" pitchFamily="1" charset="0"/>
              </a:rPr>
              <a:t>33 000 </a:t>
            </a:r>
            <a:r>
              <a:rPr lang="ru-RU" sz="2000" dirty="0" smtClean="0">
                <a:latin typeface="Calibri" pitchFamily="34" charset="0"/>
                <a:sym typeface="Arial Bold" pitchFamily="1" charset="0"/>
              </a:rPr>
              <a:t>новых регистраций в 2012</a:t>
            </a:r>
            <a:endParaRPr lang="ru-R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989" y="2214554"/>
            <a:ext cx="3098383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14810" y="2500306"/>
            <a:ext cx="4572000" cy="2564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latin typeface="Calibri" pitchFamily="34" charset="0"/>
                <a:sym typeface="Arial Bold" pitchFamily="1" charset="0"/>
              </a:rPr>
              <a:t>Сентябрь 2010 года </a:t>
            </a:r>
            <a:r>
              <a:rPr lang="ru-RU" dirty="0" smtClean="0">
                <a:latin typeface="Calibri" pitchFamily="34" charset="0"/>
                <a:sym typeface="Arial Bold" pitchFamily="1" charset="0"/>
              </a:rPr>
              <a:t>— победа </a:t>
            </a:r>
            <a:r>
              <a:rPr lang="en-US" dirty="0" err="1" smtClean="0">
                <a:latin typeface="Calibri" pitchFamily="34" charset="0"/>
                <a:sym typeface="Arial Bold" pitchFamily="1" charset="0"/>
              </a:rPr>
              <a:t>hoster.by</a:t>
            </a:r>
            <a:r>
              <a:rPr lang="en-US" dirty="0" smtClean="0">
                <a:latin typeface="Calibri" pitchFamily="34" charset="0"/>
                <a:sym typeface="Arial Bold" pitchFamily="1" charset="0"/>
              </a:rPr>
              <a:t> </a:t>
            </a:r>
            <a:r>
              <a:rPr lang="ru-RU" dirty="0" smtClean="0">
                <a:latin typeface="Calibri" pitchFamily="34" charset="0"/>
                <a:sym typeface="Arial Bold" pitchFamily="1" charset="0"/>
              </a:rPr>
              <a:t>в конкурсе на техническое</a:t>
            </a:r>
            <a:r>
              <a:rPr lang="en-US" dirty="0" smtClean="0">
                <a:latin typeface="Calibri" pitchFamily="34" charset="0"/>
                <a:sym typeface="Arial Bold" pitchFamily="1" charset="0"/>
              </a:rPr>
              <a:t> </a:t>
            </a:r>
            <a:r>
              <a:rPr lang="ru-RU" dirty="0" smtClean="0">
                <a:latin typeface="Calibri" pitchFamily="34" charset="0"/>
                <a:sym typeface="Arial Bold" pitchFamily="1" charset="0"/>
              </a:rPr>
              <a:t>администрирование национальной доменной зоны</a:t>
            </a:r>
            <a:r>
              <a:rPr lang="en-US" dirty="0" smtClean="0">
                <a:latin typeface="Calibri" pitchFamily="34" charset="0"/>
                <a:sym typeface="Arial Bold" pitchFamily="1" charset="0"/>
              </a:rPr>
              <a:t>.</a:t>
            </a:r>
            <a:endParaRPr lang="ru-RU" dirty="0" smtClean="0">
              <a:latin typeface="Calibri" pitchFamily="34" charset="0"/>
              <a:sym typeface="Arial Bold" pitchFamily="1" charset="0"/>
            </a:endParaRPr>
          </a:p>
          <a:p>
            <a:pPr>
              <a:spcAft>
                <a:spcPts val="1000"/>
              </a:spcAft>
            </a:pPr>
            <a:endParaRPr lang="ru-RU" b="1" dirty="0" smtClean="0">
              <a:latin typeface="Calibri" pitchFamily="34" charset="0"/>
              <a:sym typeface="Arial Bold" pitchFamily="1" charset="0"/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Calibri" pitchFamily="34" charset="0"/>
                <a:sym typeface="Arial Bold" pitchFamily="1" charset="0"/>
              </a:rPr>
              <a:t>7 февраля 2012 года </a:t>
            </a:r>
            <a:r>
              <a:rPr lang="ru-RU" dirty="0" smtClean="0">
                <a:latin typeface="Calibri" pitchFamily="34" charset="0"/>
                <a:sym typeface="Arial Bold" pitchFamily="1" charset="0"/>
              </a:rPr>
              <a:t>—  ICANN признала </a:t>
            </a:r>
            <a:r>
              <a:rPr lang="en-US" dirty="0" err="1" smtClean="0">
                <a:latin typeface="Calibri" pitchFamily="34" charset="0"/>
                <a:sym typeface="Arial Bold" pitchFamily="1" charset="0"/>
              </a:rPr>
              <a:t>hoster.by</a:t>
            </a:r>
            <a:r>
              <a:rPr lang="en-US" dirty="0" smtClean="0">
                <a:latin typeface="Calibri" pitchFamily="34" charset="0"/>
                <a:sym typeface="Arial Bold" pitchFamily="1" charset="0"/>
              </a:rPr>
              <a:t> </a:t>
            </a:r>
            <a:r>
              <a:rPr lang="ru-RU" dirty="0" smtClean="0">
                <a:latin typeface="Calibri" pitchFamily="34" charset="0"/>
                <a:sym typeface="Arial Bold" pitchFamily="1" charset="0"/>
              </a:rPr>
              <a:t>техническим администратором зоны .BY</a:t>
            </a:r>
            <a:r>
              <a:rPr lang="en-US" dirty="0" smtClean="0">
                <a:latin typeface="Calibri" pitchFamily="34" charset="0"/>
                <a:sym typeface="Arial Bold" pitchFamily="1" charset="0"/>
              </a:rPr>
              <a:t>.</a:t>
            </a:r>
            <a:endParaRPr lang="ru-RU" dirty="0">
              <a:latin typeface="Calibri" pitchFamily="34" charset="0"/>
              <a:sym typeface="Arial Bold" pitchFamily="1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24" y="571480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Новый технический</a:t>
            </a:r>
          </a:p>
          <a:p>
            <a:pPr algn="ctr"/>
            <a:r>
              <a:rPr lang="ru-RU" sz="4000" b="1" dirty="0" smtClean="0">
                <a:latin typeface="Calibri" pitchFamily="34" charset="0"/>
              </a:rPr>
              <a:t>администратор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5" name="Рисунок 4" descr="Безимени-1 (копия).PNG"/>
          <p:cNvPicPr>
            <a:picLocks noChangeAspect="1"/>
          </p:cNvPicPr>
          <p:nvPr/>
        </p:nvPicPr>
        <p:blipFill>
          <a:blip r:embed="rId3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Что изменилось?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3214678" y="1500174"/>
            <a:ext cx="5572164" cy="53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latin typeface="Calibri" pitchFamily="34" charset="0"/>
                <a:sym typeface="Arial Bold" pitchFamily="1" charset="0"/>
              </a:rPr>
              <a:t>Ты кто такой?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Calibri" pitchFamily="34" charset="0"/>
                <a:sym typeface="Arial Bold" pitchFamily="1" charset="0"/>
              </a:rPr>
              <a:t>Сервис </a:t>
            </a:r>
            <a:r>
              <a:rPr lang="en-US" dirty="0" smtClean="0">
                <a:latin typeface="Calibri" pitchFamily="34" charset="0"/>
                <a:sym typeface="Arial Bold" pitchFamily="1" charset="0"/>
              </a:rPr>
              <a:t>WHOIS</a:t>
            </a:r>
            <a:r>
              <a:rPr lang="ru-RU" dirty="0" smtClean="0">
                <a:latin typeface="Calibri" pitchFamily="34" charset="0"/>
                <a:sym typeface="Arial Bold" pitchFamily="1" charset="0"/>
              </a:rPr>
              <a:t> и возможность связаться с владельцем домена</a:t>
            </a:r>
          </a:p>
          <a:p>
            <a:pPr>
              <a:spcAft>
                <a:spcPts val="1000"/>
              </a:spcAft>
            </a:pPr>
            <a:endParaRPr lang="ru-RU" b="1" dirty="0" smtClean="0">
              <a:latin typeface="Calibri" pitchFamily="34" charset="0"/>
              <a:sym typeface="Arial Bold" pitchFamily="1" charset="0"/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Calibri" pitchFamily="34" charset="0"/>
                <a:sym typeface="Arial Bold" pitchFamily="1" charset="0"/>
              </a:rPr>
              <a:t>Отмена блокировки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Calibri" pitchFamily="34" charset="0"/>
                <a:sym typeface="Arial Bold" pitchFamily="1" charset="0"/>
              </a:rPr>
              <a:t>Больше нет 30 дневного резервирования домена</a:t>
            </a:r>
          </a:p>
          <a:p>
            <a:pPr>
              <a:spcAft>
                <a:spcPts val="1000"/>
              </a:spcAft>
            </a:pPr>
            <a:endParaRPr lang="ru-RU" b="1" dirty="0" smtClean="0">
              <a:latin typeface="Calibri" pitchFamily="34" charset="0"/>
              <a:sym typeface="Arial Bold" pitchFamily="1" charset="0"/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Calibri" pitchFamily="34" charset="0"/>
                <a:sym typeface="Arial Bold" pitchFamily="1" charset="0"/>
              </a:rPr>
              <a:t>Отмена проверки заявок в ОАЦ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Calibri" pitchFamily="34" charset="0"/>
                <a:sym typeface="Arial Bold" pitchFamily="1" charset="0"/>
              </a:rPr>
              <a:t>Проверка заявок в Оперативно-аналитическом центре</a:t>
            </a:r>
          </a:p>
          <a:p>
            <a:pPr>
              <a:spcAft>
                <a:spcPts val="1000"/>
              </a:spcAft>
            </a:pPr>
            <a:endParaRPr lang="ru-RU" b="1" dirty="0" smtClean="0">
              <a:latin typeface="Calibri" pitchFamily="34" charset="0"/>
              <a:sym typeface="Arial Bold" pitchFamily="1" charset="0"/>
            </a:endParaRPr>
          </a:p>
          <a:p>
            <a:pPr>
              <a:spcAft>
                <a:spcPts val="1000"/>
              </a:spcAft>
            </a:pPr>
            <a:r>
              <a:rPr lang="ru-RU" b="1" dirty="0" err="1" smtClean="0">
                <a:latin typeface="Calibri" pitchFamily="34" charset="0"/>
                <a:sym typeface="Arial Bold" pitchFamily="1" charset="0"/>
              </a:rPr>
              <a:t>Падртымка</a:t>
            </a:r>
            <a:r>
              <a:rPr lang="ru-RU" b="1" dirty="0" smtClean="0">
                <a:latin typeface="Calibri" pitchFamily="34" charset="0"/>
                <a:sym typeface="Arial Bold" pitchFamily="1" charset="0"/>
              </a:rPr>
              <a:t> </a:t>
            </a:r>
            <a:r>
              <a:rPr lang="ru-RU" b="1" dirty="0" err="1" smtClean="0">
                <a:latin typeface="Calibri" pitchFamily="34" charset="0"/>
                <a:sym typeface="Arial Bold" pitchFamily="1" charset="0"/>
              </a:rPr>
              <a:t>беларускай</a:t>
            </a:r>
            <a:r>
              <a:rPr lang="ru-RU" b="1" dirty="0" smtClean="0">
                <a:latin typeface="Calibri" pitchFamily="34" charset="0"/>
                <a:sym typeface="Arial Bold" pitchFamily="1" charset="0"/>
              </a:rPr>
              <a:t> </a:t>
            </a:r>
            <a:r>
              <a:rPr lang="ru-RU" b="1" dirty="0" err="1" smtClean="0">
                <a:latin typeface="Calibri" pitchFamily="34" charset="0"/>
                <a:sym typeface="Arial Bold" pitchFamily="1" charset="0"/>
              </a:rPr>
              <a:t>мовы</a:t>
            </a:r>
            <a:endParaRPr lang="ru-RU" b="1" dirty="0" smtClean="0">
              <a:latin typeface="Calibri" pitchFamily="34" charset="0"/>
              <a:sym typeface="Arial Bold" pitchFamily="1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latin typeface="Calibri" pitchFamily="34" charset="0"/>
                <a:sym typeface="Arial Bold" pitchFamily="1" charset="0"/>
              </a:rPr>
              <a:t>Теперь заявки оформляются на русском, белорусском и английском языках</a:t>
            </a:r>
          </a:p>
          <a:p>
            <a:pPr>
              <a:spcAft>
                <a:spcPts val="1000"/>
              </a:spcAft>
            </a:pPr>
            <a:endParaRPr lang="ru-RU" b="1" dirty="0" smtClean="0">
              <a:latin typeface="Calibri" pitchFamily="34" charset="0"/>
              <a:sym typeface="Arial Bold" pitchFamily="1" charset="0"/>
            </a:endParaRPr>
          </a:p>
        </p:txBody>
      </p:sp>
      <p:pic>
        <p:nvPicPr>
          <p:cNvPr id="5" name="Рисунок 4" descr="Steuben-Parade-Cornflower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857356" y="5286388"/>
            <a:ext cx="1135756" cy="1126401"/>
          </a:xfrm>
          <a:prstGeom prst="rect">
            <a:avLst/>
          </a:prstGeom>
        </p:spPr>
      </p:pic>
      <p:pic>
        <p:nvPicPr>
          <p:cNvPr id="6" name="Рисунок 5" descr="97122047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143380"/>
            <a:ext cx="1000132" cy="1000132"/>
          </a:xfrm>
          <a:prstGeom prst="rect">
            <a:avLst/>
          </a:prstGeom>
        </p:spPr>
      </p:pic>
      <p:pic>
        <p:nvPicPr>
          <p:cNvPr id="7" name="Рисунок 6" descr="study-ball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928934"/>
            <a:ext cx="1214446" cy="1081917"/>
          </a:xfrm>
          <a:prstGeom prst="rect">
            <a:avLst/>
          </a:prstGeom>
        </p:spPr>
      </p:pic>
      <p:pic>
        <p:nvPicPr>
          <p:cNvPr id="8" name="Рисунок 7" descr="uncle-sam_pan_14223.jpg"/>
          <p:cNvPicPr>
            <a:picLocks noChangeAspect="1"/>
          </p:cNvPicPr>
          <p:nvPr/>
        </p:nvPicPr>
        <p:blipFill>
          <a:blip r:embed="rId6" cstate="print"/>
          <a:srcRect l="23912" t="-5556" r="20000" b="-2778"/>
          <a:stretch>
            <a:fillRect/>
          </a:stretch>
        </p:blipFill>
        <p:spPr>
          <a:xfrm>
            <a:off x="1714480" y="1714488"/>
            <a:ext cx="1071570" cy="971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Кто регистрирует домены </a:t>
            </a:r>
            <a:r>
              <a:rPr lang="en-US" sz="4000" b="1" dirty="0" smtClean="0">
                <a:latin typeface="Calibri" pitchFamily="34" charset="0"/>
              </a:rPr>
              <a:t>.BY</a:t>
            </a:r>
            <a:r>
              <a:rPr lang="ru-RU" sz="4000" b="1" dirty="0" smtClean="0">
                <a:latin typeface="Calibri" pitchFamily="34" charset="0"/>
              </a:rPr>
              <a:t>?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8" name="Рисунок 7" descr="business-dresses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714488"/>
            <a:ext cx="1739292" cy="3786214"/>
          </a:xfrm>
          <a:prstGeom prst="rect">
            <a:avLst/>
          </a:prstGeom>
        </p:spPr>
      </p:pic>
      <p:pic>
        <p:nvPicPr>
          <p:cNvPr id="9" name="Рисунок 8" descr="c4.jpg"/>
          <p:cNvPicPr>
            <a:picLocks noChangeAspect="1"/>
          </p:cNvPicPr>
          <p:nvPr/>
        </p:nvPicPr>
        <p:blipFill>
          <a:blip r:embed="rId4" cstate="print"/>
          <a:srcRect b="3048"/>
          <a:stretch>
            <a:fillRect/>
          </a:stretch>
        </p:blipFill>
        <p:spPr>
          <a:xfrm>
            <a:off x="5143504" y="1643050"/>
            <a:ext cx="1668611" cy="3786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5643578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Юридические лица и ИП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0266" y="561929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Физические лица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14" y="2928934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58%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44" y="2928934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42%</a:t>
            </a:r>
            <a:endParaRPr lang="ru-RU" sz="4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38" y="642918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Количество новых регистраций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500702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latin typeface="Calibri" pitchFamily="34" charset="0"/>
                <a:sym typeface="Arial Bold" pitchFamily="1" charset="0"/>
              </a:rPr>
              <a:t>Среднее количество новых регистраций в 2012 году — более 2 500 доменов в месяц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38" y="642918"/>
            <a:ext cx="78581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Кто еще любит домены </a:t>
            </a:r>
            <a:r>
              <a:rPr lang="en-US" sz="4000" b="1" dirty="0" smtClean="0">
                <a:latin typeface="Calibri" pitchFamily="34" charset="0"/>
              </a:rPr>
              <a:t>.BY</a:t>
            </a:r>
            <a:r>
              <a:rPr lang="ru-RU" sz="4000" b="1" dirty="0" smtClean="0">
                <a:latin typeface="Calibri" pitchFamily="34" charset="0"/>
              </a:rPr>
              <a:t>?</a:t>
            </a:r>
            <a:endParaRPr lang="en-US" sz="4000" b="1" dirty="0" smtClean="0">
              <a:latin typeface="Calibri" pitchFamily="34" charset="0"/>
            </a:endParaRPr>
          </a:p>
          <a:p>
            <a:pPr algn="ctr"/>
            <a:r>
              <a:rPr lang="en-US" sz="1200" b="1" dirty="0" smtClean="0">
                <a:latin typeface="Calibri" pitchFamily="34" charset="0"/>
              </a:rPr>
              <a:t>(</a:t>
            </a:r>
            <a:r>
              <a:rPr lang="ru-RU" sz="1200" b="1" dirty="0" smtClean="0">
                <a:latin typeface="Calibri" pitchFamily="34" charset="0"/>
              </a:rPr>
              <a:t>начало ноября 2012г)</a:t>
            </a:r>
            <a:endParaRPr lang="ru-RU" sz="1200" b="1" dirty="0">
              <a:latin typeface="Calibri" pitchFamily="34" charset="0"/>
            </a:endParaRPr>
          </a:p>
        </p:txBody>
      </p:sp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Рисунок 5" descr="Bankoboev.Ru_v_kupalnike_i_pareo_v_cvet_amerikanskogo_flaga.jpg"/>
          <p:cNvPicPr>
            <a:picLocks noChangeAspect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>
          <a:xfrm>
            <a:off x="5786446" y="3143248"/>
            <a:ext cx="282894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Germany Flag Wallpaper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660910"/>
            <a:ext cx="3024208" cy="226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43438" y="1643050"/>
            <a:ext cx="1908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Германия</a:t>
            </a:r>
          </a:p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1569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5177" y="3929066"/>
            <a:ext cx="997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США</a:t>
            </a:r>
          </a:p>
          <a:p>
            <a:r>
              <a:rPr lang="ru-RU" sz="2800" b="1" dirty="0"/>
              <a:t>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1344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554" y="5357826"/>
            <a:ext cx="109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Россия</a:t>
            </a:r>
          </a:p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1119</a:t>
            </a:r>
          </a:p>
        </p:txBody>
      </p:sp>
      <p:pic>
        <p:nvPicPr>
          <p:cNvPr id="10" name="Picture 2" descr="C:\Documents and Settings\Admin\Рабочий стол\ДИ12\Pova\suhin_w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286256"/>
            <a:ext cx="1847850" cy="23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43359" t="24902" r="39063" b="68506"/>
          <a:stretch>
            <a:fillRect/>
          </a:stretch>
        </p:blipFill>
        <p:spPr bwMode="auto">
          <a:xfrm>
            <a:off x="7358082" y="6072206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872" y="714356"/>
            <a:ext cx="706533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Самый </a:t>
            </a:r>
            <a:r>
              <a:rPr lang="ru-RU" sz="3200" b="1" dirty="0" smtClean="0"/>
              <a:t>длинный домен </a:t>
            </a:r>
            <a:r>
              <a:rPr lang="en-US" sz="3200" b="1" dirty="0" smtClean="0"/>
              <a:t>.BY</a:t>
            </a:r>
            <a:r>
              <a:rPr lang="ru-RU" sz="3200" b="1" dirty="0" smtClean="0"/>
              <a:t>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(</a:t>
            </a:r>
            <a:r>
              <a:rPr lang="ru-RU" sz="3200" b="1" dirty="0"/>
              <a:t>51 символ) 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ru-RU" dirty="0"/>
          </a:p>
          <a:p>
            <a:r>
              <a:rPr lang="en-US" sz="2400" dirty="0" smtClean="0"/>
              <a:t>Y</a:t>
            </a:r>
            <a:r>
              <a:rPr lang="ru-RU" sz="2400" dirty="0" err="1" smtClean="0"/>
              <a:t>our</a:t>
            </a:r>
            <a:r>
              <a:rPr lang="en-US" sz="2400" dirty="0" smtClean="0"/>
              <a:t>F</a:t>
            </a:r>
            <a:r>
              <a:rPr lang="ru-RU" sz="2400" dirty="0" err="1" smtClean="0"/>
              <a:t>irst</a:t>
            </a:r>
            <a:r>
              <a:rPr lang="en-US" sz="2400" dirty="0" smtClean="0"/>
              <a:t>I</a:t>
            </a:r>
            <a:r>
              <a:rPr lang="ru-RU" sz="2400" dirty="0" err="1" smtClean="0"/>
              <a:t>ntegrated</a:t>
            </a:r>
            <a:r>
              <a:rPr lang="en-US" sz="2400" dirty="0" smtClean="0"/>
              <a:t>E</a:t>
            </a:r>
            <a:r>
              <a:rPr lang="ru-RU" sz="2400" dirty="0" err="1" smtClean="0"/>
              <a:t>lectronic</a:t>
            </a:r>
            <a:r>
              <a:rPr lang="en-US" sz="2400" dirty="0" smtClean="0"/>
              <a:t>C</a:t>
            </a:r>
            <a:r>
              <a:rPr lang="ru-RU" sz="2400" dirty="0" err="1" smtClean="0"/>
              <a:t>omponents</a:t>
            </a:r>
            <a:r>
              <a:rPr lang="en-US" sz="2400" dirty="0" smtClean="0"/>
              <a:t>D</a:t>
            </a:r>
            <a:r>
              <a:rPr lang="ru-RU" sz="2400" dirty="0" err="1" smtClean="0"/>
              <a:t>istributor.by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Рисунок 4" descr="b_1314366048936.jpg"/>
          <p:cNvPicPr>
            <a:picLocks noChangeAspect="1"/>
          </p:cNvPicPr>
          <p:nvPr/>
        </p:nvPicPr>
        <p:blipFill>
          <a:blip r:embed="rId3" cstate="print"/>
          <a:srcRect l="25260" t="3125" r="59115" b="4427"/>
          <a:stretch>
            <a:fillRect/>
          </a:stretch>
        </p:blipFill>
        <p:spPr>
          <a:xfrm rot="5400000">
            <a:off x="4500538" y="-71438"/>
            <a:ext cx="857256" cy="6858000"/>
          </a:xfrm>
          <a:prstGeom prst="rect">
            <a:avLst/>
          </a:prstGeom>
        </p:spPr>
      </p:pic>
      <p:pic>
        <p:nvPicPr>
          <p:cNvPr id="4" name="Рисунок 3" descr="shocked-smiley-333262811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762674"/>
            <a:ext cx="2681294" cy="266672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38" y="642918"/>
            <a:ext cx="78581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err="1" smtClean="0">
                <a:latin typeface="Calibri" pitchFamily="34" charset="0"/>
              </a:rPr>
              <a:t>Многабукаф</a:t>
            </a:r>
            <a:r>
              <a:rPr lang="ru-RU" sz="4000" b="1" dirty="0" smtClean="0">
                <a:latin typeface="Calibri" pitchFamily="34" charset="0"/>
              </a:rPr>
              <a:t>?</a:t>
            </a:r>
          </a:p>
          <a:p>
            <a:pPr algn="ctr"/>
            <a:endParaRPr lang="ru-RU" sz="3200" b="1" dirty="0" smtClean="0">
              <a:latin typeface="Calibri" pitchFamily="34" charset="0"/>
            </a:endParaRPr>
          </a:p>
          <a:p>
            <a:pPr algn="ctr"/>
            <a:r>
              <a:rPr lang="ru-RU" sz="3200" b="1" dirty="0" smtClean="0">
                <a:latin typeface="Calibri" pitchFamily="34" charset="0"/>
              </a:rPr>
              <a:t>Средняя длина домена </a:t>
            </a:r>
            <a:r>
              <a:rPr lang="en-US" sz="3200" b="1" dirty="0" smtClean="0">
                <a:latin typeface="Calibri" pitchFamily="34" charset="0"/>
              </a:rPr>
              <a:t>.BY</a:t>
            </a:r>
            <a:r>
              <a:rPr lang="ru-RU" sz="3200" b="1" dirty="0" smtClean="0">
                <a:latin typeface="Calibri" pitchFamily="34" charset="0"/>
              </a:rPr>
              <a:t> — 8,7 символа</a:t>
            </a:r>
            <a:endParaRPr lang="en-US" sz="3200" b="1" dirty="0" smtClean="0">
              <a:latin typeface="Calibri" pitchFamily="34" charset="0"/>
            </a:endParaRPr>
          </a:p>
        </p:txBody>
      </p:sp>
      <p:pic>
        <p:nvPicPr>
          <p:cNvPr id="3" name="Рисунок 2" descr="Безимени-1 (копия).PNG"/>
          <p:cNvPicPr>
            <a:picLocks noChangeAspect="1"/>
          </p:cNvPicPr>
          <p:nvPr/>
        </p:nvPicPr>
        <p:blipFill>
          <a:blip r:embed="rId2" cstate="print"/>
          <a:srcRect r="89167"/>
          <a:stretch>
            <a:fillRect/>
          </a:stretch>
        </p:blipFill>
        <p:spPr>
          <a:xfrm>
            <a:off x="-71470" y="0"/>
            <a:ext cx="92869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4" name="Рисунок 3" descr="Без имени-1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08382"/>
            <a:ext cx="7199376" cy="3163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917056"/>
            <a:ext cx="18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Кол-во символов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3359" t="24902" r="39063" b="68506"/>
          <a:stretch>
            <a:fillRect/>
          </a:stretch>
        </p:blipFill>
        <p:spPr bwMode="auto">
          <a:xfrm>
            <a:off x="1000100" y="6286520"/>
            <a:ext cx="1357322" cy="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373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80</cp:revision>
  <dcterms:created xsi:type="dcterms:W3CDTF">2012-10-23T07:19:20Z</dcterms:created>
  <dcterms:modified xsi:type="dcterms:W3CDTF">2012-12-06T07:00:47Z</dcterms:modified>
</cp:coreProperties>
</file>