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9"/>
  </p:notesMasterIdLst>
  <p:handoutMasterIdLst>
    <p:handoutMasterId r:id="rId40"/>
  </p:handoutMasterIdLst>
  <p:sldIdLst>
    <p:sldId id="256" r:id="rId2"/>
    <p:sldId id="411" r:id="rId3"/>
    <p:sldId id="427" r:id="rId4"/>
    <p:sldId id="384" r:id="rId5"/>
    <p:sldId id="418" r:id="rId6"/>
    <p:sldId id="419" r:id="rId7"/>
    <p:sldId id="386" r:id="rId8"/>
    <p:sldId id="417" r:id="rId9"/>
    <p:sldId id="392" r:id="rId10"/>
    <p:sldId id="416" r:id="rId11"/>
    <p:sldId id="390" r:id="rId12"/>
    <p:sldId id="420" r:id="rId13"/>
    <p:sldId id="421" r:id="rId14"/>
    <p:sldId id="430" r:id="rId15"/>
    <p:sldId id="426" r:id="rId16"/>
    <p:sldId id="422" r:id="rId17"/>
    <p:sldId id="348" r:id="rId18"/>
    <p:sldId id="448" r:id="rId19"/>
    <p:sldId id="428" r:id="rId20"/>
    <p:sldId id="429" r:id="rId21"/>
    <p:sldId id="431" r:id="rId22"/>
    <p:sldId id="432" r:id="rId23"/>
    <p:sldId id="433" r:id="rId24"/>
    <p:sldId id="434" r:id="rId25"/>
    <p:sldId id="435" r:id="rId26"/>
    <p:sldId id="440" r:id="rId27"/>
    <p:sldId id="436" r:id="rId28"/>
    <p:sldId id="437" r:id="rId29"/>
    <p:sldId id="438" r:id="rId30"/>
    <p:sldId id="439" r:id="rId31"/>
    <p:sldId id="442" r:id="rId32"/>
    <p:sldId id="443" r:id="rId33"/>
    <p:sldId id="444" r:id="rId34"/>
    <p:sldId id="445" r:id="rId35"/>
    <p:sldId id="446" r:id="rId36"/>
    <p:sldId id="447" r:id="rId37"/>
    <p:sldId id="284" r:id="rId38"/>
  </p:sldIdLst>
  <p:sldSz cx="9144000" cy="6858000" type="screen4x3"/>
  <p:notesSz cx="6648450" cy="9850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41E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8162" autoAdjust="0"/>
  </p:normalViewPr>
  <p:slideViewPr>
    <p:cSldViewPr>
      <p:cViewPr>
        <p:scale>
          <a:sx n="75" d="100"/>
          <a:sy n="75" d="100"/>
        </p:scale>
        <p:origin x="-822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3103"/>
        <p:guide pos="209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0626717999075375"/>
          <c:y val="5.279180604660804E-2"/>
          <c:w val="0.79373282000924616"/>
          <c:h val="0.7895738261475510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Лист1!$A$2:$A$26</c:f>
              <c:strCache>
                <c:ptCount val="25"/>
                <c:pt idx="0">
                  <c:v>google</c:v>
                </c:pt>
                <c:pt idx="1">
                  <c:v>vkontakte</c:v>
                </c:pt>
                <c:pt idx="2">
                  <c:v>mail.ru</c:v>
                </c:pt>
                <c:pt idx="3">
                  <c:v>yandex</c:v>
                </c:pt>
                <c:pt idx="4">
                  <c:v>odnoklassniki</c:v>
                </c:pt>
                <c:pt idx="5">
                  <c:v>youtube.com</c:v>
                </c:pt>
                <c:pt idx="6">
                  <c:v>ukr.net</c:v>
                </c:pt>
                <c:pt idx="7">
                  <c:v>wikipedia.org</c:v>
                </c:pt>
                <c:pt idx="8">
                  <c:v>ex.ua</c:v>
                </c:pt>
                <c:pt idx="9">
                  <c:v>facebook.com</c:v>
                </c:pt>
                <c:pt idx="10">
                  <c:v>gismeteo.ua</c:v>
                </c:pt>
                <c:pt idx="11">
                  <c:v>i.ua</c:v>
                </c:pt>
                <c:pt idx="12">
                  <c:v>meta.ua</c:v>
                </c:pt>
                <c:pt idx="13">
                  <c:v>rambler.ru</c:v>
                </c:pt>
                <c:pt idx="14">
                  <c:v>sinoptik.ua</c:v>
                </c:pt>
                <c:pt idx="15">
                  <c:v>blogspot.com</c:v>
                </c:pt>
                <c:pt idx="16">
                  <c:v>aukro.ua</c:v>
                </c:pt>
                <c:pt idx="17">
                  <c:v>marketgid (.com+.info)</c:v>
                </c:pt>
                <c:pt idx="18">
                  <c:v>ucoz.ru</c:v>
                </c:pt>
                <c:pt idx="19">
                  <c:v>rozetka (.ua+.com.ua)</c:v>
                </c:pt>
                <c:pt idx="20">
                  <c:v>rutracker.org</c:v>
                </c:pt>
                <c:pt idx="21">
                  <c:v>slando</c:v>
                </c:pt>
                <c:pt idx="22">
                  <c:v>fotostrana.ru</c:v>
                </c:pt>
                <c:pt idx="23">
                  <c:v>livejournal.com</c:v>
                </c:pt>
                <c:pt idx="24">
                  <c:v>sprashivai.ru</c:v>
                </c:pt>
              </c:strCache>
            </c:strRef>
          </c:cat>
          <c:val>
            <c:numRef>
              <c:f>Лист1!$B$2:$B$26</c:f>
              <c:numCache>
                <c:formatCode>0%</c:formatCode>
                <c:ptCount val="25"/>
                <c:pt idx="0">
                  <c:v>0.79165999999999992</c:v>
                </c:pt>
                <c:pt idx="1">
                  <c:v>0.7043600000000001</c:v>
                </c:pt>
                <c:pt idx="2">
                  <c:v>0.71745999999999999</c:v>
                </c:pt>
                <c:pt idx="3">
                  <c:v>0.646930000000001</c:v>
                </c:pt>
                <c:pt idx="4">
                  <c:v>0.53734000000000004</c:v>
                </c:pt>
                <c:pt idx="5">
                  <c:v>0.60272000000000114</c:v>
                </c:pt>
                <c:pt idx="6">
                  <c:v>0.27864</c:v>
                </c:pt>
                <c:pt idx="7">
                  <c:v>0.50207000000000002</c:v>
                </c:pt>
                <c:pt idx="8">
                  <c:v>0.24795000000000025</c:v>
                </c:pt>
                <c:pt idx="9">
                  <c:v>0.30405000000000032</c:v>
                </c:pt>
                <c:pt idx="10">
                  <c:v>0.24242000000000022</c:v>
                </c:pt>
                <c:pt idx="11">
                  <c:v>0.27906000000000031</c:v>
                </c:pt>
                <c:pt idx="12">
                  <c:v>0.27507000000000031</c:v>
                </c:pt>
                <c:pt idx="13">
                  <c:v>0.19101000000000015</c:v>
                </c:pt>
                <c:pt idx="14">
                  <c:v>0.22034000000000006</c:v>
                </c:pt>
                <c:pt idx="15">
                  <c:v>0.32093000000000038</c:v>
                </c:pt>
                <c:pt idx="16">
                  <c:v>0.24577000000000004</c:v>
                </c:pt>
                <c:pt idx="17">
                  <c:v>0.33955000000000057</c:v>
                </c:pt>
                <c:pt idx="18">
                  <c:v>0.32803000000000032</c:v>
                </c:pt>
                <c:pt idx="19">
                  <c:v>0.27609</c:v>
                </c:pt>
                <c:pt idx="20">
                  <c:v>0.2213800000000001</c:v>
                </c:pt>
                <c:pt idx="21">
                  <c:v>0.25981000000000032</c:v>
                </c:pt>
                <c:pt idx="22">
                  <c:v>0.24280000000000004</c:v>
                </c:pt>
                <c:pt idx="23">
                  <c:v>0.27346000000000031</c:v>
                </c:pt>
                <c:pt idx="24">
                  <c:v>0.11726000000000016</c:v>
                </c:pt>
              </c:numCache>
            </c:numRef>
          </c:val>
        </c:ser>
        <c:gapWidth val="20"/>
        <c:axId val="64186624"/>
        <c:axId val="64204800"/>
      </c:barChart>
      <c:barChart>
        <c:barDir val="bar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Среднедневная доля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b="0">
                    <a:solidFill>
                      <a:srgbClr val="FEF4E6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Лист1!$A$2:$A$26</c:f>
              <c:strCache>
                <c:ptCount val="25"/>
                <c:pt idx="0">
                  <c:v>google</c:v>
                </c:pt>
                <c:pt idx="1">
                  <c:v>vkontakte</c:v>
                </c:pt>
                <c:pt idx="2">
                  <c:v>mail.ru</c:v>
                </c:pt>
                <c:pt idx="3">
                  <c:v>yandex</c:v>
                </c:pt>
                <c:pt idx="4">
                  <c:v>odnoklassniki</c:v>
                </c:pt>
                <c:pt idx="5">
                  <c:v>youtube.com</c:v>
                </c:pt>
                <c:pt idx="6">
                  <c:v>ukr.net</c:v>
                </c:pt>
                <c:pt idx="7">
                  <c:v>wikipedia.org</c:v>
                </c:pt>
                <c:pt idx="8">
                  <c:v>ex.ua</c:v>
                </c:pt>
                <c:pt idx="9">
                  <c:v>facebook.com</c:v>
                </c:pt>
                <c:pt idx="10">
                  <c:v>gismeteo.ua</c:v>
                </c:pt>
                <c:pt idx="11">
                  <c:v>i.ua</c:v>
                </c:pt>
                <c:pt idx="12">
                  <c:v>meta.ua</c:v>
                </c:pt>
                <c:pt idx="13">
                  <c:v>rambler.ru</c:v>
                </c:pt>
                <c:pt idx="14">
                  <c:v>sinoptik.ua</c:v>
                </c:pt>
                <c:pt idx="15">
                  <c:v>blogspot.com</c:v>
                </c:pt>
                <c:pt idx="16">
                  <c:v>aukro.ua</c:v>
                </c:pt>
                <c:pt idx="17">
                  <c:v>marketgid (.com+.info)</c:v>
                </c:pt>
                <c:pt idx="18">
                  <c:v>ucoz.ru</c:v>
                </c:pt>
                <c:pt idx="19">
                  <c:v>rozetka (.ua+.com.ua)</c:v>
                </c:pt>
                <c:pt idx="20">
                  <c:v>rutracker.org</c:v>
                </c:pt>
                <c:pt idx="21">
                  <c:v>slando</c:v>
                </c:pt>
                <c:pt idx="22">
                  <c:v>fotostrana.ru</c:v>
                </c:pt>
                <c:pt idx="23">
                  <c:v>livejournal.com</c:v>
                </c:pt>
                <c:pt idx="24">
                  <c:v>sprashivai.ru</c:v>
                </c:pt>
              </c:strCache>
            </c:strRef>
          </c:cat>
          <c:val>
            <c:numRef>
              <c:f>Лист1!$C$2:$C$26</c:f>
              <c:numCache>
                <c:formatCode>0%</c:formatCode>
                <c:ptCount val="25"/>
                <c:pt idx="0">
                  <c:v>0.68898548387096759</c:v>
                </c:pt>
                <c:pt idx="1">
                  <c:v>0.59824451612903284</c:v>
                </c:pt>
                <c:pt idx="2">
                  <c:v>0.47968677419354916</c:v>
                </c:pt>
                <c:pt idx="3">
                  <c:v>0.39327290322580793</c:v>
                </c:pt>
                <c:pt idx="4">
                  <c:v>0.37073387096774252</c:v>
                </c:pt>
                <c:pt idx="5">
                  <c:v>0.23991000000000029</c:v>
                </c:pt>
                <c:pt idx="6">
                  <c:v>0.13772129032258071</c:v>
                </c:pt>
                <c:pt idx="7">
                  <c:v>0.13089677419354837</c:v>
                </c:pt>
                <c:pt idx="8">
                  <c:v>0.10618387096774204</c:v>
                </c:pt>
                <c:pt idx="9">
                  <c:v>9.1875806451613112E-2</c:v>
                </c:pt>
                <c:pt idx="10">
                  <c:v>8.1825806451613192E-2</c:v>
                </c:pt>
                <c:pt idx="11">
                  <c:v>7.0940322580645143E-2</c:v>
                </c:pt>
                <c:pt idx="12">
                  <c:v>6.7327419354838894E-2</c:v>
                </c:pt>
                <c:pt idx="13">
                  <c:v>6.6969354838709722E-2</c:v>
                </c:pt>
                <c:pt idx="14">
                  <c:v>6.6912258064516131E-2</c:v>
                </c:pt>
                <c:pt idx="15">
                  <c:v>5.9767096774193708E-2</c:v>
                </c:pt>
                <c:pt idx="16">
                  <c:v>5.8955161290322557E-2</c:v>
                </c:pt>
                <c:pt idx="17">
                  <c:v>5.6281935483870886E-2</c:v>
                </c:pt>
                <c:pt idx="18">
                  <c:v>5.5843548387096785E-2</c:v>
                </c:pt>
                <c:pt idx="19">
                  <c:v>5.3152903225806541E-2</c:v>
                </c:pt>
                <c:pt idx="20">
                  <c:v>5.0835483870967813E-2</c:v>
                </c:pt>
                <c:pt idx="21">
                  <c:v>4.8465483870967802E-2</c:v>
                </c:pt>
                <c:pt idx="22">
                  <c:v>4.7771290322580734E-2</c:v>
                </c:pt>
                <c:pt idx="23">
                  <c:v>4.5711612903225937E-2</c:v>
                </c:pt>
                <c:pt idx="24">
                  <c:v>4.4183870967742019E-2</c:v>
                </c:pt>
              </c:numCache>
            </c:numRef>
          </c:val>
        </c:ser>
        <c:gapWidth val="75"/>
        <c:axId val="64207872"/>
        <c:axId val="64206336"/>
      </c:barChart>
      <c:catAx>
        <c:axId val="64186624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64204800"/>
        <c:crosses val="autoZero"/>
        <c:auto val="1"/>
        <c:lblAlgn val="ctr"/>
        <c:lblOffset val="100"/>
      </c:catAx>
      <c:valAx>
        <c:axId val="64204800"/>
        <c:scaling>
          <c:orientation val="minMax"/>
          <c:max val="1"/>
          <c:min val="0"/>
        </c:scaling>
        <c:delete val="1"/>
        <c:axPos val="t"/>
        <c:numFmt formatCode="0%" sourceLinked="1"/>
        <c:tickLblPos val="none"/>
        <c:crossAx val="64186624"/>
        <c:crosses val="autoZero"/>
        <c:crossBetween val="between"/>
      </c:valAx>
      <c:valAx>
        <c:axId val="64206336"/>
        <c:scaling>
          <c:orientation val="minMax"/>
          <c:max val="1"/>
          <c:min val="0"/>
        </c:scaling>
        <c:delete val="1"/>
        <c:axPos val="b"/>
        <c:numFmt formatCode="0%" sourceLinked="1"/>
        <c:tickLblPos val="none"/>
        <c:crossAx val="64207872"/>
        <c:crosses val="max"/>
        <c:crossBetween val="between"/>
      </c:valAx>
      <c:catAx>
        <c:axId val="64207872"/>
        <c:scaling>
          <c:orientation val="maxMin"/>
        </c:scaling>
        <c:delete val="1"/>
        <c:axPos val="r"/>
        <c:tickLblPos val="none"/>
        <c:crossAx val="64206336"/>
        <c:crosses val="max"/>
        <c:auto val="1"/>
        <c:lblAlgn val="ctr"/>
        <c:lblOffset val="100"/>
      </c:cat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5.7160992952002804E-2"/>
          <c:y val="0.85631807193836651"/>
          <c:w val="0.83979309435356486"/>
          <c:h val="4.1509372521827036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FBAE3D-3F99-4209-9B41-EA00494F8BBD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855109-3290-4B97-9E73-C3EE7AA23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B0EED9-6DF0-4E8B-B027-9F4D4E943227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B277BC-F9BF-4F39-BC8D-F15C782FD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Репутация</a:t>
            </a:r>
            <a:r>
              <a:rPr lang="ru-RU" baseline="0" dirty="0" smtClean="0"/>
              <a:t> это самое важное что может быть у вашего бизнеса. На вопрос почему необходимо управлять вашей репутацией я отвечу так – ваша прибыль прямо зависит от вашей репутации. Ваши продажи прямо зависят от вашей репутации.</a:t>
            </a:r>
          </a:p>
          <a:p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Я говорю это из своего опыта. Я консультант. Я не всегда знаю, как сделать проект. Но мне платят деньги, платят вперед за мою репутацию, которая говорит о том, что я смогу все сделать.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 меня не все получается, но я реагирую и делаю выводы. И в следующий раз поступаю более эффективно.</a:t>
            </a:r>
          </a:p>
          <a:p>
            <a:endParaRPr lang="ru-RU" baseline="0" dirty="0" smtClean="0"/>
          </a:p>
          <a:p>
            <a:r>
              <a:rPr lang="ru-RU" dirty="0" smtClean="0"/>
              <a:t>Обо</a:t>
            </a:r>
            <a:r>
              <a:rPr lang="ru-RU" baseline="0" dirty="0" smtClean="0"/>
              <a:t> мне должны говорить либо хорошо, либо никак.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77BC-F9BF-4F39-BC8D-F15C782FD3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Поднимите руки, кому</a:t>
            </a:r>
            <a:r>
              <a:rPr lang="ru-RU" baseline="0" dirty="0" smtClean="0"/>
              <a:t> репутация помогает в бизнесе?</a:t>
            </a:r>
          </a:p>
          <a:p>
            <a:endParaRPr lang="ru-RU" baseline="0" dirty="0" smtClean="0"/>
          </a:p>
          <a:p>
            <a:r>
              <a:rPr lang="ru-RU" baseline="0" dirty="0" smtClean="0"/>
              <a:t>А кому мешает?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277BC-F9BF-4F39-BC8D-F15C782FD3D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0AF20B-A093-4283-8DE9-A848C99A0849}" type="slidenum">
              <a:rPr lang="ru-RU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3F646-8D87-4117-9166-A2AE16047C95}" type="slidenum">
              <a:rPr lang="ru-RU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A&amp;P_logo_invert_ver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440238"/>
            <a:ext cx="8651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14332"/>
            <a:ext cx="8143932" cy="1200157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800214"/>
            <a:ext cx="8143932" cy="248604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_дат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A&amp;P_logo_invert_ver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440238"/>
            <a:ext cx="8651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3514725"/>
            <a:ext cx="1500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14.05.2012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14332"/>
            <a:ext cx="8143932" cy="1200157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800214"/>
            <a:ext cx="8143932" cy="1714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омежуточный титул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A&amp;P_logo_invert_ver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440238"/>
            <a:ext cx="8651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14331"/>
            <a:ext cx="8143932" cy="2400316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"/>
            <a:ext cx="8143932" cy="120015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00213"/>
            <a:ext cx="8143932" cy="4114829"/>
          </a:xfr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000"/>
            </a:lvl1pPr>
            <a:lvl2pPr>
              <a:buFont typeface="Arial" pitchFamily="34" charset="0"/>
              <a:buChar char="—"/>
              <a:defRPr sz="1600"/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600"/>
            </a:lvl3pPr>
            <a:lvl4pPr>
              <a:buFont typeface="Arial" pitchFamily="34" charset="0"/>
              <a:buChar char="—"/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B379-C5E7-4F37-BE82-46D11E881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"/>
            <a:ext cx="8143932" cy="120015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00213"/>
            <a:ext cx="3929090" cy="4114829"/>
          </a:xfr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000"/>
            </a:lvl1pPr>
            <a:lvl2pPr>
              <a:buFont typeface="Arial" pitchFamily="34" charset="0"/>
              <a:buChar char="—"/>
              <a:defRPr sz="1600"/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600"/>
            </a:lvl3pPr>
            <a:lvl4pPr>
              <a:buFont typeface="Arial" pitchFamily="34" charset="0"/>
              <a:buChar char="—"/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1"/>
          </p:nvPr>
        </p:nvSpPr>
        <p:spPr>
          <a:xfrm>
            <a:off x="4786314" y="1800213"/>
            <a:ext cx="3929090" cy="4114829"/>
          </a:xfr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000"/>
            </a:lvl1pPr>
            <a:lvl2pPr>
              <a:buFont typeface="Arial" pitchFamily="34" charset="0"/>
              <a:buChar char="—"/>
              <a:defRPr sz="1600"/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600"/>
            </a:lvl3pPr>
            <a:lvl4pPr>
              <a:buFont typeface="Arial" pitchFamily="34" charset="0"/>
              <a:buChar char="—"/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67E0-B48B-4FA9-BC51-49D3BA409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Фина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A&amp;P_logo_invert_ver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440238"/>
            <a:ext cx="8651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14332"/>
            <a:ext cx="4714908" cy="1200157"/>
          </a:xfrm>
        </p:spPr>
        <p:txBody>
          <a:bodyPr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685781"/>
            <a:ext cx="3000396" cy="360047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496" y="881189"/>
            <a:ext cx="7378319" cy="849510"/>
          </a:xfrm>
        </p:spPr>
        <p:txBody>
          <a:bodyPr/>
          <a:lstStyle>
            <a:lvl1pPr>
              <a:defRPr sz="2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9496" y="1926518"/>
            <a:ext cx="7378319" cy="4048854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1420251" y="6171170"/>
            <a:ext cx="7377564" cy="391661"/>
          </a:xfrm>
        </p:spPr>
        <p:txBody>
          <a:bodyPr anchor="ctr"/>
          <a:lstStyle>
            <a:lvl1pPr algn="r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 lIns="81290" tIns="40645" rIns="81290" bIns="40645"/>
          <a:lstStyle>
            <a:lvl1pPr>
              <a:defRPr/>
            </a:lvl1pPr>
          </a:lstStyle>
          <a:p>
            <a:pPr>
              <a:defRPr/>
            </a:pPr>
            <a:fld id="{F65D5521-AF1E-4489-B95E-F76AEAC06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14350"/>
            <a:ext cx="7972425" cy="1200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714375" y="1800225"/>
            <a:ext cx="80152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4375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20D2EE-2F96-43B0-B77E-1DDB3642A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3" name="Рисунок 8" descr="A&amp;P_logo_invert_arrow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82930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3" r:id="rId4"/>
    <p:sldLayoutId id="2147483764" r:id="rId5"/>
    <p:sldLayoutId id="2147483768" r:id="rId6"/>
    <p:sldLayoutId id="214748376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600" b="1" kern="1200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31B2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31B2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31B2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31B2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hmanov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460432" cy="2376264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0" dirty="0" smtClean="0"/>
              <a:t>Доверительный маркетинг в интернете</a:t>
            </a:r>
            <a:endParaRPr sz="5400" dirty="0" smtClean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661988" y="3851756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07.12</a:t>
            </a:r>
            <a:r>
              <a:rPr lang="en-US" dirty="0" smtClean="0">
                <a:solidFill>
                  <a:schemeClr val="bg1"/>
                </a:solidFill>
              </a:rPr>
              <a:t>.2012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1863651" y="4797152"/>
            <a:ext cx="3500437" cy="13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Александр Федотов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отдела комплексных проектов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fedotov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ashmanov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говорят?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863080" y="3068960"/>
            <a:ext cx="8280920" cy="41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</a:pPr>
            <a:r>
              <a:rPr lang="ru-RU" sz="3600" dirty="0" smtClean="0">
                <a:solidFill>
                  <a:srgbClr val="FF6600"/>
                </a:solidFill>
              </a:rPr>
              <a:t>50%</a:t>
            </a:r>
            <a:r>
              <a:rPr lang="ru-RU" sz="3600" dirty="0" smtClean="0"/>
              <a:t> - мнение, совет или помощь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C:\Users\Admin\Documents\Семинар 1С Битрикс\фото\97682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86561"/>
            <a:ext cx="2430438" cy="14582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учитывают при покупке?</a:t>
            </a:r>
            <a:endParaRPr lang="ru-RU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3779912" y="5949280"/>
            <a:ext cx="3742850" cy="41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ts val="600"/>
              </a:spcBef>
            </a:pPr>
            <a:r>
              <a:rPr lang="ru-RU" sz="1200" i="1" dirty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PriceWaterhouseCoopers</a:t>
            </a:r>
            <a:endParaRPr 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/>
        </p:nvGraphicFramePr>
        <p:xfrm>
          <a:off x="611560" y="2441988"/>
          <a:ext cx="6984776" cy="3363276"/>
        </p:xfrm>
        <a:graphic>
          <a:graphicData uri="http://schemas.openxmlformats.org/presentationml/2006/ole">
            <p:oleObj spid="_x0000_s3074" r:id="rId3" imgW="8425402" imgH="4468755" progId="Excel.Sheet.8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9552" y="1906985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ea typeface="Arial Unicode MS" pitchFamily="34" charset="-128"/>
                <a:cs typeface="Arial Unicode MS" pitchFamily="34" charset="-128"/>
              </a:rPr>
              <a:t>ДОВЕРИЕ К БРЕНДУ СЕЙЧАС ФОРМИРУЕТСЯ НЕ РЕКЛАМОЙ</a:t>
            </a:r>
            <a:endParaRPr lang="ru-RU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учитывают при покупке?</a:t>
            </a:r>
            <a:endParaRPr lang="ru-RU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3779912" y="5949280"/>
            <a:ext cx="3742850" cy="41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ts val="600"/>
              </a:spcBef>
            </a:pPr>
            <a:r>
              <a:rPr lang="ru-RU" sz="1200" i="1" dirty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PriceWaterhouseCoopers</a:t>
            </a:r>
            <a:endParaRPr 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3969" y="0"/>
            <a:ext cx="102443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476672"/>
            <a:ext cx="8143932" cy="1200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ВАШИ КЛИЕНТЫ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data:image/jpeg;base64,/9j/4AAQSkZJRgABAQAAAQABAAD/2wCEAAkGBhMSERQTExMUFBUSGBUUGBQWFRQYFBUVFxQVFBcVFxcYGyYeFxkjGhcUHy8gJCcpLCwsFR4xNTAqNSYrLCkBCQoKDgwOGg8PGiwkHiUqLC81LDAsLC8uLCwvLCw1LSwsLywsLCwqLCwvLCwvLCwsLCwsKSwsLCwpLCwsLCwpKf/AABEIALcBEwMBIgACEQEDEQH/xAAcAAEAAQUBAQAAAAAAAAAAAAAABgECAwQFBwj/xAA5EAABAwIEBAMHAwQCAgMAAAABAAIRAyEEBRIxQVFhcQYikRMyQoGhsfAHwdEjUuHxcoIUkhUWYv/EABsBAQACAwEBAAAAAAAAAAAAAAADBAECBQYH/8QAMREAAgEDAwIEBAUFAQAAAAAAAAECAwQREiExBVETIkFxIzJhwYGRodHwFDNSseEG/9oADAMBAAIRAxEAPwDw1ERAERZaFNpnU7TAkWkk8ggMSIiAIiIAiIgCIiAIiIAiIgCKoCyGnG6AxIsuk8ljc2EBRFdotKtQBERAEREAREQBERAEREAREQBERAEREAREQBERAEREARZ8JXax0uYH9CYWKo6STETw5IC1ERAEREAREQG1hWjfut3DYAxrIMDj8I5XVmX4BziBG4kTxH59lNMn104HvDi1zIbpnTAcDvPAhVqlXTwXqFt4i82UjPUy7J34eo9lWvTqtYHNpvpvc91TSJYHjyFmrjY9eCgmLwe8CT+SvTsXlWDLQ51E3uBTkE/IEKNZxhaGzWPpOjy6mFod06nqtVcqXoTVLCUFyiD02zZYytvEU4dPf1Wo7dWkzmMoiIsmAiIgCIiAIiIAiIgCIiAIiIAiIgCIiAIiIAiIgCIiAIiIAiIgCIrmICaZS8OOH0jzNpAEzYnUY9AFKsYC2mBqu+JjgOPU9lC/B1SXGSLCBOw3I+pXebgzqDn1JDtiSRcX3uAuTVXxGmeotqjdFNLk6uCpAuc2dQaAR1AIn0MH5rnZtgqbGGPd3033mZv8/os2AqVaNQNMlrrSbmdwZnutHxJWklvO57D8Cj4eEyy9MouUluiI4vBOIqVAPIL9Nw039PVcdSrxNmoFFmGbHkDdUDjDSR1Mi/YKKrqUW3HLPMXUYxniP4+4REUxVCIiAIiIAiIgCIiAIiIAiIgCIiAIiIAiIgCIiAIiIAiIgCItvA5c6rtYDc/44rDaSyzenTlUlpgss1FdTplxAAJJsANypJQyFgjy6j1J+wsupgstZSOprGhxsTe3aSY+SryuYrg71v0CvUa1tJevc4eSUHsc7oLxwmymOW4saQHhxI4gT844LQy/Cw9zo9+x6rt4DBgtLSySDZ2xA7qjVmpvJehbO3+Gnw2Yzj3F/uuAg3NjCjOfVzDnHj5QO6l78t0j/K4GPwgc8A3v8lHBpSyT+FKrHQuWQOqwixELEpxi8qpuGkix48QeBB5qI43Ln0jDhbg7gV1aVZTOD1HpNWzw+Y9+3uaqIimOOEREAREQBERAEREAREQBERAEREAREQBERAEREAREQBEVQEBnwODNV4aPmeQ5qY4XBtY0NAsPvzK1cky/2bLjzOuf4XTDFz69XLwj3vRumqjT8Sa8z/Rdv3KinAkIKo4rOxtlidTVU9FpxsX0um022XXwdaFzKGHMEgEgXMAwBzPJVOOiw3WjOTc0dE8v1OpiMXwFyuWWS6Sr9Zi9vusLqn5H8rKRZtKGl65B1NatfD6pEAggyDsf8rcYzmri2B3W6eC7VpKosMgmdZV7Ihzfcdt06LmKeZjgQ+m5h7joSd1BHNgkcrLp0Z6lufOOrWP9LVzH5X/GUREUxxwiIgCIiAIiIAiIgKwivDUQGNERAEREAREQBERAEXbwHhepUZr2m47cF28B4Wp6QHAtdJk2IIAm3VROrFepKqM36EMZRcdgV0Mtw2l2p4mNhMX6qcV/BDmQS0tDhqaC9j5F5kt2cIMjgsVbw6WfCHT/AB/tRyrx4J6dGcJalyjlUsY92waOl5+tl0vY1AJJsCATAIg7bcdrdVv4TJSyHnyTIt2m/Q/upVh8iBY0WfZkTxBffTaAAIOo77Ln1akVwdmld3XLqMhDatQWLATDiYJBaG7lwcLLIwE/A4TzHMTwO3dSTFZG7zmNm1DDxHmLi0BhJ87re8YExG6x18mh5aToIeAQ8nT5aId5nkX3FhwPK608RMtw6pcw5efdftg4jMQWtIDiA4CQDGodeYssLGjeRJ5fZdMZQ5pbqBB/pTqA0gO1EGdhyDRJseStZWrUh5eIc/TpsdLvMdNiByv8S2i4tlifWZPEnTWUansTEwe8H7qvsYsRB5GxW63NgZDxpNrxqbtMzuOxVK+JBYQIdJsYbA4yDzU/h5Wxin/6CWpKcF+ZqusqBwVWXCppUB61NNZRh0yHdVB89wuipI+KT85v+3qp1G6h/itsVG9ifqrlB+Y8p1+CdvqfKf3OGiIrx4YKqoiAIiIAiIgCq0KivYEBkVFVFjIMCIiyAiIgCIiAKoKoiA968KUqVXDUnvdRe8sgupmQTsbQIdzEbqmLyTTcQ5p24rxPLs3q4c6qL3U3zOppIMRt2Uw8P/qXV1aMQS7UfeAH1aBueY9Fya1pNLNNnao3sJPEyYtwGk9OEkkAbxfYSulhMMHkWuQZP/YRt0CpRDK8Q8AG5F57Lr4fLXAyDaPzdUFOa+YvToxSNfN8nb7OZmBJHIgwBcQSV1stwrfYttIAFv7tIsO1lqYqDSIDiQ4honYmbxzi9/8AKkGDw4awAcBH02CmcU0kVZeVZZo1cDLNJuIYwmDImCQ2LzEFaRyyGus02r1dJDYZNmkxcu0lw358lJW0wSLAESf+IjTPdYauXS06eDAA07STdzh6ehWFSb4IfFxyRd2WgSGeTQ7DuhwkRb+pUM7xsCd2+mjWydsgaXHU/FU/JZ1R5GscgGjzf+oCl+Kwxl2pstLqV+L4LIA5NkffqsT8MdcgwRVJJsfZsLJIE7F1j3d2WumUeTdTyefYrJA5hMtOijQJeB5Wu1lpbTYBDjYjfgB0XNxXh9zajmtBafaFgbMkBzTUD6hFgAAbcr9vQ6+Vy0CJJZXps3BaA6RUM31W9THErWq5ZrcA0BzPa0KrWPnU/wAkGpUdcwIBvuRB3WVOUeDLUXyeasD4BIsfiEXOotgA+9BBFlXV9NxsR8lMcZkrdEy4EU6hB+J5dWHlpbhjLAaurO50cfkg1cAPaupgj3Gkt1ANO9R2/rHBT+On8yLFCvWt/wC1Nr6en5EbkFRTxjT8zD0I+x/dTSrhYiRGoBwJhpg8SOAUe8U5W59MFolzHe7BBIIIMcOVlcpYypJ7E951BXNtKnUWJ7ez3ISiqQqK8eUCIiAIiIAiKoKAosrVYYJtYLI5omBcD7oC0orwxUWMgwoiLICIiAIiIAiKrWyYHFAAFsUWPYQ/SbXmCpN4byAEy4SVLa/haWEFtiIVOdyk8JHUo2DlHVJ4ZyvCGaVMTLPaspRuAHFzx6iB9eSn+CzNwaWu16mxLd2u4CHgcet15BmGVVcvqNq03EjaY2//AC7oVI8F+pmprtZFICLBpc48y02FjzUFSm35qfBdpVkvJXeJL+ex6Ths5ZUpNLg0VA4NgWG42HafRSXDVpaDO8aSI4/TivGcd4kp4XFhlQuDHCS5oBcBOw5TBvfsvRfC2fUnt/pva9hjSQZIB4HkYgKBQaWruaVJQktKe6Jg08DzieHOTzVag3O8x8+l/wAutWlieAPxWb+5WY1d55i/Af5WWio4vJe6ZJ4mBxho/CqeybytIPVzrXP0TWL99uJ2WXn0Ik8hy7rOW+TXgwVMKwG5mdWr/tcN68BC13Ze2ZkExSkzvDzDAOFyJW08DtewPa5P1Wo6sAOHul3a8lx7o8f4m8U+5q43KiWPsHA06jXQQSfPIpNO4G49Oq08TgfNvBZUJ2BDCaUtp02mb9ep+XU/8lpcLwSSBNiGuaJd+dFRuIdI4sAJ1ECRYsJjiTvxUUqcX9CROSIRjch0tgNItRbpkapLi8uqVSPLYmw5dlG8RhdBDXeZji4NcGkBsP07ncTxmLL1XE4VrgLCAabix0lrQ1shx/veTw6D5xjOsoFRhBA1eza0BwLqgdUfJ0sHuiIt0jmsRm6Ujd4mtzzHxL4VLxLANYmHCwfJ2cTF7G5vz2tBHsIJBBBBgg7gjcFe0vwRoudRcTpqucxlR5aCSCAdTZ21WuexkLynxSwDGVmj4XlpvPmFnfUFdahU1rbg59xTUdzlIqubCorBUCIiAIirCArKyMarGC6yhAJRURagwIiLYBERAEREAW/k9Kakn4b/AD4LQW/k1QB8H4hHzWk/lZJSxrWT0rI8PDQfn811H4881xctrHSB2/2F1KTIEm65TR6eJZjcI2qxzHtkO4fnFRCt+nzvasDXzTc4aibOa3jH9xhTD/5Jsb2Wlm+bCnTLwfd9djH1hb05yi8RIa9KE45kiMeI8tfi8RWfSgimfZgHd2mduC4eAzLEYSp5HPpuG7efdp3U58G4YmjrdvUcXLo5x4ap1x5h5hYOFjP8KaNXT5HwVJWuvE4vDNHJf1fc2G12Wt5mbdyDf0K9GyLxZSxTdVF2oCDpG7T1G68MxPhoz5XDsbfULq/p7VqYTMKesFrawdRLuBLvdvz1hvqsSjCazF7k87a4oP4sNu/p+h70zMAZ8wvB68LLJ/528dCBIgdSuBjMKK4Gpz2PbtUYYcO4Mhw6Eeii+cuxeFY55qsrMY0uhwLHEASdpEqCLyaSpJE3x2fxZp1GZiJJ624D9lH8T4hLT5hEOGoWu10EEc7EHkvP6Hj4VqjGmn7OTd+rUbiI22XYoY9peWuIdqaWgkjygEwPQjdZnFrZlq2hTazyTehmGou0XjQ7TuTfaelvVdLDYoOcHR5haDsDJB7AWUDweZeVrm20wC6eM6Y7SuxgszIkud5jf/kNiPoCodeOSWraqS1QJQ6uZBiRGqOJd7urqd4Cq94MxIgl4vpnygNL3dSTYLQp5hMHSRxkQWze8cuy2aL5BMDdt/eP90gD7qCck+Cm6Tit0crMcja9rmEDS/Sxwa0NaQCaj3Go8FxJJAkf68I8TZE7D1nTJDvMDOqxuJPEr6JxT5F9MxAL5cQX72G1lGfEuRjFU3Ahxu4jysAGlmkcAdNh9AFJb3HhS34ZBVoeLH6ngmhNCkGb+F6lEugag33gL6f5C4ulduNRSWUcicJQeJIw6VUMWXSq6Vtk0MWlUIWVyoxnFMgU2dvmqOcsjqXlnhMegv8AcLAsoCEVYRZBiREQBEVYQFEVdKqGIC1ZKDocEFNX0zpP09VgE1yjHmADw6qT4PGgiCvM6GPe02P0XQp5zVj3j8gB+ypSoNnXhfQS3ySbOMG0S4O0k8eBPUKKZjmL3j2Z2JuROwVtTFucbknqSSfqtZ9dzPM3dpnuOIW8KOnkhq3mvZbInmSZkwU2tbs0Qu9RryOq88y7Gsq3pkMqblpPld8lIsoznzaXjS4cD9wq8qeC/SrposxlHTVe3rPyNwfqudmlN3szpMFpD29HNMggqQZvhDVAez32iI/uHJcUV5Ba5vQjiDyIOyiw08o9db3FO5oOlJ74x/09C8LZ6MTQZWG5EPaPhePfHrcdHBR/9R811Pp4Ru9VsuI4MLufXSfVQrJ/ENTL8Q/S3VTf71NxLQeRBvDhzWbDYx2Iq1MQ/wB55sPMdLdg0GOAgKVw0vUuDztvT8SsqU+U9/Zc/n9zXx3hxrGEsLi4Xi2y4bxWaNUVGgcYcApnD9ojubrYZl7iJLh6ErMKslysly8tLKpL4c9PssogDMfVb8bhfVBJ3mZhbuZeJatXR8GgyNLnTq2mfzdSrE5cDIe1rusCf5XNoZLTp6rag61+HRS+LB7uO5RXSar2o1cxfP07bG34Y/UJzCG1jsbO4fMcPt2UzxPi9uGa2vrb7J8AgfFJPmZ1A3bsY57+RZvlvs3HTJbAPaeCx4XNS2m+k4a6bgYaT7j+D2ngfuq87GE2p09u6/nDKrvKlFyo3G7XD/1nuj6Hp5q2pTbUpnU1wlsFoBJ4j5LE/GtiI1W0iTMjiSBb86qA/pbmbTh3UnOjQ8wJtpcAfvqUtxNdjAdN3c/wrj1n4c5QfKZdowdSMZxXKMGaYQOGo21D53JIEfsoJ4h8IbvpkAn4dgf4KlWIxJMatt/mtWvipslCvOm8xN7i0hOGJHmFSiWkhwII4FWqbZnl7aouLjY8R/joolisI6m4g+vMc136Nwqq+p5m4tpUX9DSIkrIWq8A8J6qhEqzkqmF7y6BwCuhXho4KpHVZyDHCLKCOqIDSaxXaFcFWFtkFoaqwrtKuFNYyDHCrCyCkrtMLGQYg0q17FnhUdTsmQV1rNTqytYK+m+FvgG4Fje2Sqe0VQFqZOYZaeRBXZwXiHZtYagNniz29VpVcKCd4WrVw5b16o8S2ZtGbjwT3L8/AF3B7ODxuOjhw7rs4XD0sS8ahePeaYdFuI3F+MryZlQtMgkdlJfBWbubimAmzg4dzEgfRR+CtWS5G8klj179iVeKPBDPYuqNquBYCfMGxbcS0BcHLP6TQPeeeezVKfGmbj2TabTd5l3/AAbcDvMeij+X4D4io67jHZFm3dStJzk22zdwtMm53O5O54ro02Aceqw0W8FlLx+cVR1bnV0YRrYmCCuNWqnUGzvYfwuviH2P06KL5xV0kGJuLc4vHZWILVsVJV5W8tcTf9jd4dBkDtsoY4QSOS6v/wBiqCBpbIsSQZNzfdarsPJJPG9ut1apxcM5KnUbuncQhp5Wc/iSP9O6oDqoPJjvQuH7hTY4kXXnfhN2jEEf3scPQh37FS81/wA/O64V/SzXb7pHe6TPVaRXZtfrn7mfE4mQVpuqStfMsRFN528rvsoTh83rM2eSORM/db21o6kW0zW+vI20oqSzknRetHMcMHCDY8FHaPiWoPeg9VlfnBfcGD+c1ajaVIPJzK1/bzjw/YxHynYS28G4t04rG8hxJsJvAsBPTgslSXEkm5Mk/wClY5sdVfRwW+xjLVRZFbCyalkIriEWQYgxXCiiJk2SFle0IiGFyXBitIRFgehTdIREMGPggKIpkDI1Zmoi1YKOVrWSiKOQZV2GBJkBYKlDR5mkgggjv3REi3kySXDVX1nBzzJgTy24fnFd6iyAiLn15NyPS2iSgsGTUrX2RFCi5M1MRVUUzKvqqRwF/VEV+3RxL97GnUYDuFsMaIH2RFYmcgsp4gUqzH8GkT22P0JUwfU/Pp/CIufeRXlfuem6FNuM4+mV9/2OT4gxX9It4vIaFFa1PTLTuN/4RFatFiBQ6xJu4afokYleH8wCiK4cgzsPAOIPLcK91V43uFVFG+QXU8WD06K9EWJLAKQURFqD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0" name="Picture 4" descr="http://www.fonstola.ru/pic/201202/1280x960/fonstola.ru-75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467544" y="620688"/>
            <a:ext cx="8143932" cy="1200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 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36912"/>
            <a:ext cx="8143932" cy="1200150"/>
          </a:xfrm>
        </p:spPr>
        <p:txBody>
          <a:bodyPr/>
          <a:lstStyle/>
          <a:p>
            <a:r>
              <a:rPr lang="ru-RU" dirty="0" smtClean="0"/>
              <a:t>6 ЧАСОВ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32656"/>
            <a:ext cx="8143932" cy="1200150"/>
          </a:xfrm>
        </p:spPr>
        <p:txBody>
          <a:bodyPr/>
          <a:lstStyle/>
          <a:p>
            <a:r>
              <a:rPr lang="ru-RU" dirty="0" smtClean="0"/>
              <a:t>ОТСЛЕЖИВАНИЕ ОТ СБЕРБАНКА</a:t>
            </a:r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11387557" cy="76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323528"/>
            <a:ext cx="986811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-504056"/>
            <a:ext cx="10945216" cy="292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1472" y="332656"/>
            <a:ext cx="8143932" cy="1200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ОТСЛЕЖИВАНИЕ ОТ СБЕРБАНКА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14350"/>
            <a:ext cx="8143875" cy="12001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 полезных советов</a:t>
            </a:r>
            <a:endParaRPr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Управляйте репутацией в </a:t>
            </a:r>
            <a:r>
              <a:rPr lang="ru-RU" sz="2400" dirty="0" err="1" smtClean="0"/>
              <a:t>соцмедиа</a:t>
            </a:r>
            <a:r>
              <a:rPr lang="ru-RU" sz="2400" dirty="0" smtClean="0"/>
              <a:t> постоянно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Используйте </a:t>
            </a:r>
            <a:r>
              <a:rPr lang="ru-RU" sz="2400" dirty="0" smtClean="0"/>
              <a:t>технические средства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Отдавайте на </a:t>
            </a:r>
            <a:r>
              <a:rPr lang="ru-RU" sz="2400" dirty="0" err="1" smtClean="0"/>
              <a:t>аутсорсинг</a:t>
            </a:r>
            <a:endParaRPr lang="ru-RU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Реагируйте!</a:t>
            </a:r>
          </a:p>
        </p:txBody>
      </p:sp>
      <p:pic>
        <p:nvPicPr>
          <p:cNvPr id="24578" name="Picture 2" descr="C:\Users\Admin\Documents\Семинар 1С Битрикс\фото\lamp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17032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95536" y="2564904"/>
            <a:ext cx="8748464" cy="1200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БРЕНД –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ЭТО ВАША РЕПУТАЦИЯ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765175"/>
            <a:ext cx="8137525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500" y="514350"/>
            <a:ext cx="8143875" cy="1200150"/>
          </a:xfrm>
        </p:spPr>
        <p:txBody>
          <a:bodyPr/>
          <a:lstStyle/>
          <a:p>
            <a:pPr>
              <a:defRPr/>
            </a:pPr>
            <a:r>
              <a:rPr sz="3200" dirty="0" err="1" smtClean="0"/>
              <a:t>СОЦИАЛЬНые</a:t>
            </a:r>
            <a:r>
              <a:rPr sz="3200" dirty="0" smtClean="0"/>
              <a:t> </a:t>
            </a:r>
            <a:r>
              <a:rPr sz="3200" dirty="0" err="1" smtClean="0"/>
              <a:t>ДОКАЗАТЕЛЬСТВа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upload.wikimedia.org/wikipedia/commons/a/a6/Surgeon%27s_kn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57338"/>
            <a:ext cx="2790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042988" y="4508500"/>
            <a:ext cx="1008062" cy="649288"/>
          </a:xfrm>
          <a:prstGeom prst="rect">
            <a:avLst/>
          </a:prstGeom>
          <a:noFill/>
          <a:ln w="9207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628775"/>
            <a:ext cx="1295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2781300"/>
            <a:ext cx="83994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71500" y="514350"/>
            <a:ext cx="8143875" cy="1200150"/>
          </a:xfrm>
        </p:spPr>
        <p:txBody>
          <a:bodyPr/>
          <a:lstStyle/>
          <a:p>
            <a:pPr>
              <a:defRPr/>
            </a:pPr>
            <a:r>
              <a:rPr sz="3200" dirty="0" err="1" smtClean="0"/>
              <a:t>СОЦИАЛЬНые</a:t>
            </a:r>
            <a:r>
              <a:rPr sz="3200" dirty="0" smtClean="0"/>
              <a:t> </a:t>
            </a:r>
            <a:r>
              <a:rPr sz="3200" dirty="0" err="1" smtClean="0"/>
              <a:t>ДОКАЗАТЕЛЬСТВа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71500" y="514350"/>
            <a:ext cx="8143875" cy="1200150"/>
          </a:xfrm>
        </p:spPr>
        <p:txBody>
          <a:bodyPr/>
          <a:lstStyle/>
          <a:p>
            <a:pPr>
              <a:defRPr/>
            </a:pPr>
            <a:r>
              <a:rPr sz="3200" dirty="0" err="1" smtClean="0"/>
              <a:t>СОЦИАЛЬНые</a:t>
            </a:r>
            <a:r>
              <a:rPr sz="3200" dirty="0" smtClean="0"/>
              <a:t> </a:t>
            </a:r>
            <a:r>
              <a:rPr sz="3200" dirty="0" err="1" smtClean="0"/>
              <a:t>ДОКАЗАТЕЛЬСТВа</a:t>
            </a:r>
            <a:endParaRPr sz="32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5721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8143875" cy="1200150"/>
          </a:xfrm>
        </p:spPr>
        <p:txBody>
          <a:bodyPr/>
          <a:lstStyle/>
          <a:p>
            <a:pPr>
              <a:defRPr/>
            </a:pPr>
            <a:r>
              <a:rPr sz="3200" dirty="0" err="1" smtClean="0"/>
              <a:t>Какие</a:t>
            </a:r>
            <a:r>
              <a:rPr sz="3200" dirty="0" smtClean="0"/>
              <a:t> </a:t>
            </a:r>
            <a:r>
              <a:rPr sz="3200" dirty="0" err="1" smtClean="0"/>
              <a:t>есть</a:t>
            </a:r>
            <a:r>
              <a:rPr sz="3200" dirty="0" smtClean="0"/>
              <a:t> </a:t>
            </a:r>
            <a:r>
              <a:rPr sz="3200" dirty="0" err="1" smtClean="0"/>
              <a:t>возражения</a:t>
            </a:r>
            <a:r>
              <a:rPr sz="3200" dirty="0" smtClean="0"/>
              <a:t> ?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43875" cy="12001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Лучшая альтернатива</a:t>
            </a:r>
            <a:endParaRPr sz="3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7455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43875" cy="12001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О чем вы не говорите?</a:t>
            </a:r>
            <a:endParaRPr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44824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 </a:t>
            </a:r>
            <a:r>
              <a:rPr lang="ru-RU" dirty="0" smtClean="0"/>
              <a:t>вас пишут в прессе? Если да, то где? Как мы можем это использовать для повышения конверсии?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Что </a:t>
            </a:r>
            <a:r>
              <a:rPr lang="ru-RU" dirty="0" smtClean="0"/>
              <a:t>про вас говорят ваши клиенты? Как мы можем это использовать для повышения конверсии?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Какие </a:t>
            </a:r>
            <a:r>
              <a:rPr lang="ru-RU" dirty="0" smtClean="0"/>
              <a:t>достижения есть у компании? Как мы можем это использовать для повышения конверсии?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2001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Как мы заработали +28 000 </a:t>
            </a:r>
            <a:r>
              <a:rPr lang="ru-RU" sz="3200" dirty="0" err="1" smtClean="0"/>
              <a:t>грн</a:t>
            </a:r>
            <a:endParaRPr sz="32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496944" cy="57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632"/>
            <a:ext cx="769853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2001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26 000 человек. 0.1% конверсии</a:t>
            </a:r>
            <a:endParaRPr sz="32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4168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200150"/>
          </a:xfrm>
        </p:spPr>
        <p:txBody>
          <a:bodyPr/>
          <a:lstStyle/>
          <a:p>
            <a:pPr>
              <a:defRPr/>
            </a:pPr>
            <a:r>
              <a:rPr lang="ru-RU" sz="3200" dirty="0" err="1" smtClean="0"/>
              <a:t>ПРОБЛЕМы</a:t>
            </a:r>
            <a:r>
              <a:rPr lang="ru-RU" sz="3200" dirty="0" smtClean="0"/>
              <a:t> главной страницы</a:t>
            </a:r>
            <a:endParaRPr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8478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За 5 секунд </a:t>
            </a:r>
            <a:r>
              <a:rPr lang="ru-RU" dirty="0" smtClean="0"/>
              <a:t>пользователи </a:t>
            </a:r>
            <a:r>
              <a:rPr lang="ru-RU" dirty="0" smtClean="0"/>
              <a:t>не могли определить ценность данного </a:t>
            </a:r>
            <a:r>
              <a:rPr lang="ru-RU" dirty="0" smtClean="0"/>
              <a:t>сайта (конференции для себя),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Текст не обращался напрямую к посетителю, а рассказывал про конференцию, таким образом не мотивировал пользователя на дальнейшие действия</a:t>
            </a:r>
            <a:r>
              <a:rPr lang="ru-RU" dirty="0" smtClean="0"/>
              <a:t>,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На сайте было много дополнительных страниц, на которые пользователь мог переходить (красные кнопки купить, верхние вкладки меню и т.д</a:t>
            </a:r>
            <a:r>
              <a:rPr lang="ru-RU" dirty="0" smtClean="0"/>
              <a:t>.),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Всплывающее окошко с предложением получить дополнительный материалы на </a:t>
            </a:r>
            <a:r>
              <a:rPr lang="ru-RU" dirty="0" err="1" smtClean="0"/>
              <a:t>Email</a:t>
            </a:r>
            <a:r>
              <a:rPr lang="ru-RU" dirty="0" smtClean="0"/>
              <a:t> было </a:t>
            </a:r>
            <a:r>
              <a:rPr lang="ru-RU" dirty="0" smtClean="0"/>
              <a:t>незаметно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Слишком большое количество красных кнопок «купить» отвлекало от просмотра основного </a:t>
            </a:r>
            <a:r>
              <a:rPr lang="ru-RU" dirty="0" err="1" smtClean="0"/>
              <a:t>контента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2001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Фокус на главном</a:t>
            </a:r>
            <a:endParaRPr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0080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pPr lvl="0"/>
            <a:r>
              <a:rPr lang="ru-RU" sz="2400" dirty="0" smtClean="0"/>
              <a:t>Сфокусировать внимание пользователя (ВП)</a:t>
            </a:r>
          </a:p>
          <a:p>
            <a:pPr lvl="0"/>
            <a:r>
              <a:rPr lang="ru-RU" sz="2400" dirty="0" smtClean="0"/>
              <a:t>Увеличить ясность предложение (ЯП)</a:t>
            </a:r>
          </a:p>
          <a:p>
            <a:pPr lvl="0"/>
            <a:r>
              <a:rPr lang="ru-RU" sz="2400" dirty="0" smtClean="0"/>
              <a:t>Увеличить релевантность предложения (РП)</a:t>
            </a:r>
          </a:p>
          <a:p>
            <a:pPr lvl="0"/>
            <a:r>
              <a:rPr lang="ru-RU" sz="2400" dirty="0" smtClean="0"/>
              <a:t>Снизить отвлекающие факторы (ОФ)</a:t>
            </a:r>
          </a:p>
          <a:p>
            <a:pPr lvl="0"/>
            <a:r>
              <a:rPr lang="ru-RU" sz="2400" dirty="0" smtClean="0"/>
              <a:t>Уменьшить риски (УР) (</a:t>
            </a:r>
            <a:r>
              <a:rPr lang="ru-RU" sz="2400" dirty="0" err="1" smtClean="0"/>
              <a:t>имейл</a:t>
            </a:r>
            <a:r>
              <a:rPr lang="ru-RU" sz="2400" dirty="0" smtClean="0"/>
              <a:t> вместо покупки)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14350"/>
            <a:ext cx="8143875" cy="1200150"/>
          </a:xfrm>
        </p:spPr>
        <p:txBody>
          <a:bodyPr/>
          <a:lstStyle/>
          <a:p>
            <a:pPr>
              <a:defRPr/>
            </a:pPr>
            <a:r>
              <a:rPr dirty="0" smtClean="0"/>
              <a:t>ДОВЕРИЕ КАК КОМПЛЕКСНЫЙ ПРОЕКТ</a:t>
            </a:r>
            <a:br>
              <a:rPr dirty="0" smtClean="0"/>
            </a:br>
            <a:endParaRPr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84213" y="2205038"/>
            <a:ext cx="8143875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«Внешние» признаки доверия в Интернет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«Внутренние» признаки доверия в Интернет</a:t>
            </a:r>
            <a:endParaRPr lang="ru-R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Наш пример работы с доверием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2001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Фокус на главном</a:t>
            </a:r>
            <a:endParaRPr sz="3200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942975"/>
            <a:ext cx="92583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2001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Продажа стоимости</a:t>
            </a:r>
            <a:endParaRPr sz="32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1243013"/>
            <a:ext cx="889793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2001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Всплывающее окошко было</a:t>
            </a:r>
            <a:endParaRPr sz="32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68407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2001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Всплывающее окошко СТАЛО</a:t>
            </a:r>
            <a:endParaRPr sz="32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920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0992" y="260648"/>
            <a:ext cx="9181528" cy="12001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ВСЕ ОСТАЮТСЯ НА ОДНОЙ СТРАНИЦЕ</a:t>
            </a:r>
            <a:endParaRPr sz="32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68407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9181528" cy="12001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GOOGLE CONTENT EXPERIMENTS</a:t>
            </a:r>
            <a:endParaRPr sz="32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33513" y="993775"/>
            <a:ext cx="8424862" cy="87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08025" algn="l"/>
                <a:tab pos="1690688" algn="l"/>
                <a:tab pos="2673350" algn="l"/>
                <a:tab pos="3657600" algn="l"/>
                <a:tab pos="4638675" algn="l"/>
                <a:tab pos="5621338" algn="l"/>
                <a:tab pos="6604000" algn="l"/>
                <a:tab pos="7586663" algn="l"/>
                <a:tab pos="8569325" algn="l"/>
                <a:tab pos="9551988" algn="l"/>
                <a:tab pos="10534650" algn="l"/>
              </a:tabLst>
            </a:pPr>
            <a:endParaRPr lang="ru-RU" sz="3200" b="1">
              <a:solidFill>
                <a:srgbClr val="F37421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52413" y="2413000"/>
            <a:ext cx="9350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8E67D-83F2-4EA5-8224-0F095E786A47}" type="datetime1">
              <a:rPr lang="ru-RU" sz="12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07.12.2012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52413" y="6580188"/>
            <a:ext cx="9350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167-843C-4B9B-9FDD-18515C83E58F}" type="slidenum">
              <a:rPr lang="en-US" sz="2000">
                <a:solidFill>
                  <a:srgbClr val="FFFFFF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9181528" cy="12001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ВЫВОДЫ</a:t>
            </a:r>
            <a:endParaRPr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13285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>
              <a:buFont typeface="Arial" pitchFamily="34" charset="0"/>
              <a:buChar char="•"/>
            </a:pPr>
            <a:r>
              <a:rPr lang="ru-RU" sz="2800" dirty="0" smtClean="0"/>
              <a:t>Реагируйте молниеносно (6 часов). Разговаривайте с каждым.</a:t>
            </a:r>
          </a:p>
          <a:p>
            <a:pPr marL="533400" lvl="0" indent="-533400">
              <a:buFont typeface="Arial" pitchFamily="34" charset="0"/>
              <a:buChar char="•"/>
            </a:pPr>
            <a:r>
              <a:rPr lang="ru-RU" sz="2800" dirty="0" smtClean="0"/>
              <a:t>Социальные факторы – самые сильные</a:t>
            </a:r>
          </a:p>
          <a:p>
            <a:pPr marL="533400" lvl="0" indent="-533400">
              <a:buFont typeface="Arial" pitchFamily="34" charset="0"/>
              <a:buChar char="•"/>
            </a:pPr>
            <a:r>
              <a:rPr lang="ru-RU" sz="2800" dirty="0" smtClean="0"/>
              <a:t>Выясняйте лучшие страницы с помощью экспериментов</a:t>
            </a:r>
          </a:p>
          <a:p>
            <a:pPr lvl="0">
              <a:buFont typeface="Arial" pitchFamily="34" charset="0"/>
              <a:buChar char="•"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64089" y="571500"/>
            <a:ext cx="3779912" cy="3600450"/>
          </a:xfrm>
        </p:spPr>
        <p:txBody>
          <a:bodyPr rtlCol="0">
            <a:normAutofit/>
          </a:bodyPr>
          <a:lstStyle/>
          <a:p>
            <a:pPr lvl="0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FFFFFF"/>
                </a:solidFill>
              </a:rPr>
              <a:t>Александр Федотов</a:t>
            </a:r>
          </a:p>
          <a:p>
            <a:pPr lvl="0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Руководитель отдела комплексных проектов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fedotov@ashmanov.ua</a:t>
            </a:r>
            <a:endParaRPr lang="ru-RU" sz="1600" kern="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FFFFFF"/>
                </a:solidFill>
              </a:rPr>
              <a:t>Информация о компании,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FFFFFF"/>
                </a:solidFill>
              </a:rPr>
              <a:t>услугах и технологиях</a:t>
            </a:r>
            <a:endParaRPr lang="en-US" sz="1600" kern="0" dirty="0" smtClean="0">
              <a:solidFill>
                <a:srgbClr val="FFFFFF"/>
              </a:solidFill>
              <a:hlinkClick r:id="rId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www</a:t>
            </a:r>
            <a:r>
              <a:rPr lang="ru-RU" sz="1600" kern="0" dirty="0" smtClean="0">
                <a:solidFill>
                  <a:srgbClr val="FFFFFF"/>
                </a:solidFill>
              </a:rPr>
              <a:t>.</a:t>
            </a:r>
            <a:r>
              <a:rPr lang="en-US" sz="1600" kern="0" dirty="0" err="1" smtClean="0">
                <a:solidFill>
                  <a:srgbClr val="FFFFFF"/>
                </a:solidFill>
              </a:rPr>
              <a:t>ashmanov</a:t>
            </a:r>
            <a:r>
              <a:rPr lang="ru-RU" sz="1600" kern="0" dirty="0" smtClean="0">
                <a:solidFill>
                  <a:srgbClr val="FFFFFF"/>
                </a:solidFill>
              </a:rPr>
              <a:t>.</a:t>
            </a:r>
            <a:r>
              <a:rPr lang="en-US" sz="1600" kern="0" dirty="0" err="1" smtClean="0">
                <a:solidFill>
                  <a:srgbClr val="FFFFFF"/>
                </a:solidFill>
              </a:rPr>
              <a:t>ua</a:t>
            </a:r>
            <a:endParaRPr lang="ru-RU" sz="1600" kern="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kern="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www.facebook.com/ashmanov.ua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FFFFFF"/>
                </a:solidFill>
              </a:rPr>
              <a:t>Twitter:ashmanovua</a:t>
            </a:r>
            <a:endParaRPr lang="ru-RU" sz="1600" kern="0" dirty="0" smtClean="0">
              <a:solidFill>
                <a:srgbClr val="FFFFFF"/>
              </a:solidFill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4714875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800" b="0" dirty="0" err="1" smtClean="0"/>
              <a:t>Успехов</a:t>
            </a:r>
            <a:r>
              <a:rPr sz="4800" b="0" dirty="0" smtClean="0"/>
              <a:t> </a:t>
            </a:r>
            <a:r>
              <a:rPr sz="4800" b="0" dirty="0" err="1" smtClean="0"/>
              <a:t>вам</a:t>
            </a:r>
            <a:r>
              <a:rPr sz="4800" b="0" dirty="0" smtClean="0"/>
              <a:t> и </a:t>
            </a:r>
            <a:r>
              <a:rPr sz="4800" b="0" dirty="0" err="1" smtClean="0"/>
              <a:t>вашему</a:t>
            </a:r>
            <a:r>
              <a:rPr sz="4800" b="0" dirty="0" smtClean="0"/>
              <a:t> </a:t>
            </a:r>
            <a:r>
              <a:rPr sz="4800" b="0" dirty="0" err="1" smtClean="0"/>
              <a:t>бизнесу</a:t>
            </a:r>
            <a:r>
              <a:rPr sz="4800" b="0" dirty="0" smtClean="0"/>
              <a:t>!</a:t>
            </a: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 bwMode="auto">
          <a:xfrm>
            <a:off x="1863651" y="4797152"/>
            <a:ext cx="3500437" cy="13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14350"/>
            <a:ext cx="8143875" cy="12001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Что ОНИ ДЕЛАЮТ?</a:t>
            </a:r>
            <a:endParaRPr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289496" y="6453336"/>
            <a:ext cx="4354512" cy="28575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ru-RU" sz="1200" i="1" kern="0" dirty="0">
                <a:solidFill>
                  <a:schemeClr val="bg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Источник: </a:t>
            </a:r>
            <a:r>
              <a:rPr lang="en-US" sz="1200" i="1" kern="0" dirty="0" err="1">
                <a:solidFill>
                  <a:schemeClr val="bg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PriceWaterhouseCoopers</a:t>
            </a:r>
            <a:endParaRPr lang="en-US" sz="1200" i="1" kern="0" dirty="0">
              <a:solidFill>
                <a:schemeClr val="bg1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187624" y="1844824"/>
            <a:ext cx="7056784" cy="41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</a:pPr>
            <a:r>
              <a:rPr lang="ru-RU" sz="2000" dirty="0" smtClean="0">
                <a:solidFill>
                  <a:srgbClr val="FF6600"/>
                </a:solidFill>
                <a:latin typeface="+mn-lt"/>
                <a:cs typeface="Arial" pitchFamily="34" charset="0"/>
              </a:rPr>
              <a:t>85 %</a:t>
            </a:r>
            <a:r>
              <a:rPr lang="ru-RU" sz="2000" dirty="0" smtClean="0">
                <a:latin typeface="+mn-lt"/>
                <a:cs typeface="Arial" pitchFamily="34" charset="0"/>
              </a:rPr>
              <a:t> </a:t>
            </a:r>
            <a:r>
              <a:rPr lang="ru-RU" sz="1600" dirty="0" smtClean="0">
                <a:latin typeface="+mn-lt"/>
                <a:cs typeface="Arial" pitchFamily="34" charset="0"/>
              </a:rPr>
              <a:t>проверяют личную почту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14350"/>
            <a:ext cx="8143875" cy="12001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Что ОНИ ДЕЛАЮТ?</a:t>
            </a:r>
            <a:endParaRPr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289496" y="6453336"/>
            <a:ext cx="4354512" cy="28575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ru-RU" sz="1200" i="1" kern="0" dirty="0">
                <a:solidFill>
                  <a:schemeClr val="bg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Источник: </a:t>
            </a:r>
            <a:r>
              <a:rPr lang="en-US" sz="1200" i="1" kern="0" dirty="0" err="1">
                <a:solidFill>
                  <a:schemeClr val="bg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PriceWaterhouseCoopers</a:t>
            </a:r>
            <a:endParaRPr lang="en-US" sz="1200" i="1" kern="0" dirty="0">
              <a:solidFill>
                <a:schemeClr val="bg1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187624" y="1844824"/>
            <a:ext cx="7056784" cy="41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</a:pPr>
            <a:r>
              <a:rPr lang="ru-RU" sz="2000" dirty="0" smtClean="0">
                <a:solidFill>
                  <a:srgbClr val="FF6600"/>
                </a:solidFill>
                <a:latin typeface="+mn-lt"/>
                <a:cs typeface="Arial" pitchFamily="34" charset="0"/>
              </a:rPr>
              <a:t>85 %</a:t>
            </a:r>
            <a:r>
              <a:rPr lang="ru-RU" sz="2000" dirty="0" smtClean="0">
                <a:latin typeface="+mn-lt"/>
                <a:cs typeface="Arial" pitchFamily="34" charset="0"/>
              </a:rPr>
              <a:t> </a:t>
            </a:r>
            <a:r>
              <a:rPr lang="ru-RU" sz="1600" dirty="0" smtClean="0">
                <a:latin typeface="+mn-lt"/>
                <a:cs typeface="Arial" pitchFamily="34" charset="0"/>
              </a:rPr>
              <a:t>проверяют личную почту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</a:pPr>
            <a:r>
              <a:rPr lang="ru-RU" sz="2400" dirty="0" smtClean="0">
                <a:solidFill>
                  <a:srgbClr val="FF6600"/>
                </a:solidFill>
                <a:latin typeface="+mn-lt"/>
                <a:cs typeface="Arial" pitchFamily="34" charset="0"/>
              </a:rPr>
              <a:t>67 % </a:t>
            </a:r>
            <a:r>
              <a:rPr lang="ru-RU" dirty="0" smtClean="0">
                <a:latin typeface="+mn-lt"/>
                <a:cs typeface="Arial" pitchFamily="34" charset="0"/>
              </a:rPr>
              <a:t>проверяют рабочую почту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14350"/>
            <a:ext cx="8143875" cy="12001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Что ОНИ ДЕЛАЮТ?</a:t>
            </a:r>
            <a:endParaRPr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289496" y="6453336"/>
            <a:ext cx="4354512" cy="28575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ru-RU" sz="1200" i="1" kern="0" dirty="0">
                <a:solidFill>
                  <a:schemeClr val="bg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Источник: </a:t>
            </a:r>
            <a:r>
              <a:rPr lang="en-US" sz="1200" i="1" kern="0" dirty="0" err="1">
                <a:solidFill>
                  <a:schemeClr val="bg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PriceWaterhouseCoopers</a:t>
            </a:r>
            <a:endParaRPr lang="en-US" sz="1200" i="1" kern="0" dirty="0">
              <a:solidFill>
                <a:schemeClr val="bg1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187624" y="1844824"/>
            <a:ext cx="7056784" cy="41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</a:pPr>
            <a:r>
              <a:rPr lang="ru-RU" sz="2000" dirty="0" smtClean="0">
                <a:solidFill>
                  <a:srgbClr val="FF6600"/>
                </a:solidFill>
                <a:latin typeface="+mn-lt"/>
                <a:cs typeface="Arial" pitchFamily="34" charset="0"/>
              </a:rPr>
              <a:t>85 %</a:t>
            </a:r>
            <a:r>
              <a:rPr lang="ru-RU" sz="2000" dirty="0" smtClean="0">
                <a:latin typeface="+mn-lt"/>
                <a:cs typeface="Arial" pitchFamily="34" charset="0"/>
              </a:rPr>
              <a:t> </a:t>
            </a:r>
            <a:r>
              <a:rPr lang="ru-RU" sz="1600" dirty="0" smtClean="0">
                <a:latin typeface="+mn-lt"/>
                <a:cs typeface="Arial" pitchFamily="34" charset="0"/>
              </a:rPr>
              <a:t>проверяют личную почту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</a:pPr>
            <a:r>
              <a:rPr lang="ru-RU" sz="2400" dirty="0" smtClean="0">
                <a:solidFill>
                  <a:srgbClr val="FF6600"/>
                </a:solidFill>
                <a:latin typeface="+mn-lt"/>
                <a:cs typeface="Arial" pitchFamily="34" charset="0"/>
              </a:rPr>
              <a:t>67 % </a:t>
            </a:r>
            <a:r>
              <a:rPr lang="ru-RU" dirty="0" smtClean="0">
                <a:latin typeface="+mn-lt"/>
                <a:cs typeface="Arial" pitchFamily="34" charset="0"/>
              </a:rPr>
              <a:t>проверяют рабочую почту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59</a:t>
            </a:r>
            <a:r>
              <a:rPr kumimoji="0" lang="ru-RU" sz="440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%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заходят в </a:t>
            </a:r>
            <a:r>
              <a:rPr kumimoji="0" lang="ru-RU" sz="3600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соцсети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…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бывают в интернете?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6626310"/>
              </p:ext>
            </p:extLst>
          </p:nvPr>
        </p:nvGraphicFramePr>
        <p:xfrm>
          <a:off x="611560" y="1340768"/>
          <a:ext cx="814387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043608" y="1916832"/>
            <a:ext cx="6768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43608" y="2420888"/>
            <a:ext cx="6768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43608" y="3284984"/>
            <a:ext cx="6768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5"/>
          <p:cNvSpPr txBox="1">
            <a:spLocks/>
          </p:cNvSpPr>
          <p:nvPr/>
        </p:nvSpPr>
        <p:spPr>
          <a:xfrm>
            <a:off x="3491880" y="6093296"/>
            <a:ext cx="4354512" cy="28575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ru-RU" sz="1200" i="1" kern="0" dirty="0">
                <a:solidFill>
                  <a:schemeClr val="bg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Источник: </a:t>
            </a:r>
            <a:r>
              <a:rPr lang="en-US" sz="1200" i="1" kern="0" dirty="0" err="1" smtClean="0">
                <a:solidFill>
                  <a:schemeClr val="bg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InMind</a:t>
            </a:r>
            <a:endParaRPr lang="en-US" sz="1200" i="1" kern="0" dirty="0">
              <a:solidFill>
                <a:schemeClr val="bg1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говорят?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863080" y="2743171"/>
            <a:ext cx="8280920" cy="41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</a:pPr>
            <a:r>
              <a:rPr lang="ru-RU" sz="3600" dirty="0" smtClean="0">
                <a:solidFill>
                  <a:srgbClr val="FF6600"/>
                </a:solidFill>
              </a:rPr>
              <a:t>74 %</a:t>
            </a:r>
            <a:r>
              <a:rPr lang="ru-RU" sz="3600" dirty="0" smtClean="0"/>
              <a:t> пользователей </a:t>
            </a:r>
            <a:r>
              <a:rPr lang="ru-RU" sz="3600" dirty="0" err="1" smtClean="0"/>
              <a:t>соцмедиа</a:t>
            </a:r>
            <a:r>
              <a:rPr lang="ru-RU" sz="3600" dirty="0" smtClean="0"/>
              <a:t> доверяют мнению и рекомендациям других пользователей</a:t>
            </a:r>
            <a:endParaRPr lang="en-US" sz="36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C:\Users\Admin\Documents\Семинар 1С Битрикс\фото\97682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86561"/>
            <a:ext cx="2430438" cy="14582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говорят?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863080" y="2743171"/>
            <a:ext cx="8280920" cy="41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</a:pPr>
            <a:r>
              <a:rPr lang="ru-RU" sz="3600" dirty="0" smtClean="0">
                <a:solidFill>
                  <a:srgbClr val="FF6600"/>
                </a:solidFill>
                <a:latin typeface="+mn-lt"/>
                <a:cs typeface="Arial" pitchFamily="34" charset="0"/>
              </a:rPr>
              <a:t>25 %</a:t>
            </a:r>
            <a:r>
              <a:rPr lang="ru-RU" sz="3600" dirty="0" smtClean="0">
                <a:latin typeface="+mn-lt"/>
                <a:cs typeface="Arial" pitchFamily="34" charset="0"/>
              </a:rPr>
              <a:t> </a:t>
            </a:r>
            <a:r>
              <a:rPr lang="ru-RU" sz="2800" dirty="0" smtClean="0">
                <a:latin typeface="+mn-lt"/>
                <a:cs typeface="Arial" pitchFamily="34" charset="0"/>
              </a:rPr>
              <a:t>поисковых результатов о 20 крупнейших брендах – это ссылки на пользовательский </a:t>
            </a:r>
            <a:r>
              <a:rPr lang="ru-RU" sz="2800" dirty="0" err="1" smtClean="0">
                <a:latin typeface="+mn-lt"/>
                <a:cs typeface="Arial" pitchFamily="34" charset="0"/>
              </a:rPr>
              <a:t>контент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C:\Users\Admin\Documents\Семинар 1С Битрикс\фото\97682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86561"/>
            <a:ext cx="2430438" cy="14582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шманов">
  <a:themeElements>
    <a:clrScheme name="A&amp;P_i-m">
      <a:dk1>
        <a:sysClr val="windowText" lastClr="000000"/>
      </a:dk1>
      <a:lt1>
        <a:sysClr val="window" lastClr="FFFFFF"/>
      </a:lt1>
      <a:dk2>
        <a:srgbClr val="F47321"/>
      </a:dk2>
      <a:lt2>
        <a:srgbClr val="FFFFFF"/>
      </a:lt2>
      <a:accent1>
        <a:srgbClr val="F47321"/>
      </a:accent1>
      <a:accent2>
        <a:srgbClr val="833706"/>
      </a:accent2>
      <a:accent3>
        <a:srgbClr val="C55209"/>
      </a:accent3>
      <a:accent4>
        <a:srgbClr val="F8AB79"/>
      </a:accent4>
      <a:accent5>
        <a:srgbClr val="FAC7A6"/>
      </a:accent5>
      <a:accent6>
        <a:srgbClr val="FCE3D2"/>
      </a:accent6>
      <a:hlink>
        <a:srgbClr val="833706"/>
      </a:hlink>
      <a:folHlink>
        <a:srgbClr val="C55209"/>
      </a:folHlink>
    </a:clrScheme>
    <a:fontScheme name="A&amp;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Ашманов</Template>
  <TotalTime>16968</TotalTime>
  <Words>620</Words>
  <Application>Microsoft Office PowerPoint</Application>
  <PresentationFormat>Экран (4:3)</PresentationFormat>
  <Paragraphs>163</Paragraphs>
  <Slides>37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Ашманов</vt:lpstr>
      <vt:lpstr>Лист Microsoft Office Excel 97-2003</vt:lpstr>
      <vt:lpstr>Доверительный маркетинг в интернете</vt:lpstr>
      <vt:lpstr>Слайд 2</vt:lpstr>
      <vt:lpstr>ДОВЕРИЕ КАК КОМПЛЕКСНЫЙ ПРОЕКТ </vt:lpstr>
      <vt:lpstr>Что ОНИ ДЕЛАЮТ?</vt:lpstr>
      <vt:lpstr>Что ОНИ ДЕЛАЮТ?</vt:lpstr>
      <vt:lpstr>Что ОНИ ДЕЛАЮТ?</vt:lpstr>
      <vt:lpstr>Где бывают в интернете?</vt:lpstr>
      <vt:lpstr>О чем говорят?</vt:lpstr>
      <vt:lpstr>О чем говорят?</vt:lpstr>
      <vt:lpstr>О чем говорят?</vt:lpstr>
      <vt:lpstr>Что учитывают при покупке?</vt:lpstr>
      <vt:lpstr>Что учитывают при покупке?</vt:lpstr>
      <vt:lpstr>Слайд 13</vt:lpstr>
      <vt:lpstr>6 ЧАСОВ</vt:lpstr>
      <vt:lpstr>ОТСЛЕЖИВАНИЕ ОТ СБЕРБАНКА</vt:lpstr>
      <vt:lpstr>Слайд 16</vt:lpstr>
      <vt:lpstr>5 полезных советов</vt:lpstr>
      <vt:lpstr>Слайд 18</vt:lpstr>
      <vt:lpstr>СОЦИАЛЬНые ДОКАЗАТЕЛЬСТВа</vt:lpstr>
      <vt:lpstr>СОЦИАЛЬНые ДОКАЗАТЕЛЬСТВа</vt:lpstr>
      <vt:lpstr>СОЦИАЛЬНые ДОКАЗАТЕЛЬСТВа</vt:lpstr>
      <vt:lpstr>Какие есть возражения ?</vt:lpstr>
      <vt:lpstr>Лучшая альтернатива</vt:lpstr>
      <vt:lpstr>О чем вы не говорите?</vt:lpstr>
      <vt:lpstr>Как мы заработали +28 000 грн</vt:lpstr>
      <vt:lpstr>Слайд 26</vt:lpstr>
      <vt:lpstr>26 000 человек. 0.1% конверсии</vt:lpstr>
      <vt:lpstr>ПРОБЛЕМы главной страницы</vt:lpstr>
      <vt:lpstr>Фокус на главном</vt:lpstr>
      <vt:lpstr>Фокус на главном</vt:lpstr>
      <vt:lpstr>Продажа стоимости</vt:lpstr>
      <vt:lpstr>Всплывающее окошко было</vt:lpstr>
      <vt:lpstr>Всплывающее окошко СТАЛО</vt:lpstr>
      <vt:lpstr>ВСЕ ОСТАЮТСЯ НА ОДНОЙ СТРАНИЦЕ</vt:lpstr>
      <vt:lpstr>GOOGLE CONTENT EXPERIMENTS</vt:lpstr>
      <vt:lpstr>ВЫВОДЫ</vt:lpstr>
      <vt:lpstr>Успехов вам и вашему бизнесу!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408</cp:revision>
  <dcterms:modified xsi:type="dcterms:W3CDTF">2012-12-07T10:57:32Z</dcterms:modified>
</cp:coreProperties>
</file>