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21" r:id="rId3"/>
    <p:sldId id="322" r:id="rId4"/>
    <p:sldId id="324" r:id="rId5"/>
    <p:sldId id="308" r:id="rId6"/>
    <p:sldId id="329" r:id="rId7"/>
    <p:sldId id="326" r:id="rId8"/>
    <p:sldId id="318" r:id="rId9"/>
    <p:sldId id="320" r:id="rId10"/>
    <p:sldId id="330" r:id="rId11"/>
    <p:sldId id="327" r:id="rId12"/>
    <p:sldId id="328" r:id="rId13"/>
    <p:sldId id="31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DCFCF"/>
    <a:srgbClr val="FF9999"/>
    <a:srgbClr val="DC6E6E"/>
    <a:srgbClr val="2E50FA"/>
    <a:srgbClr val="F36363"/>
    <a:srgbClr val="F31919"/>
    <a:srgbClr val="CDCD25"/>
    <a:srgbClr val="FFCCFF"/>
    <a:srgbClr val="FF5050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8" autoAdjust="0"/>
    <p:restoredTop sz="86842" autoAdjust="0"/>
  </p:normalViewPr>
  <p:slideViewPr>
    <p:cSldViewPr>
      <p:cViewPr>
        <p:scale>
          <a:sx n="70" d="100"/>
          <a:sy n="70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3C8646-E947-4EE6-8638-F7D2716594A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E248BA-AF43-41C9-A1C0-766FF0CB205D}">
      <dgm:prSet phldrT="[Текст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2000" dirty="0" smtClean="0"/>
            <a:t> </a:t>
          </a:r>
          <a:endParaRPr lang="ru-RU" sz="2000" dirty="0"/>
        </a:p>
      </dgm:t>
    </dgm:pt>
    <dgm:pt modelId="{DDEDCEE4-8506-4722-A3DB-F32E15F1D2C2}" type="parTrans" cxnId="{9CCC5DF0-DA03-4BA6-9473-F9F2B290A38B}">
      <dgm:prSet/>
      <dgm:spPr/>
      <dgm:t>
        <a:bodyPr/>
        <a:lstStyle/>
        <a:p>
          <a:endParaRPr lang="ru-RU" sz="2000"/>
        </a:p>
      </dgm:t>
    </dgm:pt>
    <dgm:pt modelId="{A4EAA348-62C2-42BD-8BA8-EC9FD9E46B6B}" type="sibTrans" cxnId="{9CCC5DF0-DA03-4BA6-9473-F9F2B290A38B}">
      <dgm:prSet/>
      <dgm:spPr/>
      <dgm:t>
        <a:bodyPr/>
        <a:lstStyle/>
        <a:p>
          <a:endParaRPr lang="ru-RU" sz="2000"/>
        </a:p>
      </dgm:t>
    </dgm:pt>
    <dgm:pt modelId="{3D445433-08C0-42F4-9474-5B5F1924D557}">
      <dgm:prSet phldrT="[Текст]" custT="1"/>
      <dgm:spPr>
        <a:ln>
          <a:noFill/>
        </a:ln>
      </dgm:spPr>
      <dgm:t>
        <a:bodyPr/>
        <a:lstStyle/>
        <a:p>
          <a:r>
            <a:rPr lang="en-US" sz="2000" dirty="0" err="1" smtClean="0">
              <a:solidFill>
                <a:schemeClr val="tx1"/>
              </a:solidFill>
            </a:rPr>
            <a:t>SSLv2</a:t>
          </a:r>
          <a:r>
            <a:rPr lang="en-US" sz="2000" dirty="0" smtClean="0">
              <a:solidFill>
                <a:schemeClr val="tx1"/>
              </a:solidFill>
            </a:rPr>
            <a:t> deprecated by RFC 6176 </a:t>
          </a:r>
          <a:endParaRPr lang="ru-RU" sz="2000" dirty="0"/>
        </a:p>
      </dgm:t>
    </dgm:pt>
    <dgm:pt modelId="{7F0CC958-6038-46C2-A10E-D339B5B78BA1}" type="parTrans" cxnId="{A1AF07AA-DD1D-4CE1-8981-BC869753124B}">
      <dgm:prSet/>
      <dgm:spPr/>
      <dgm:t>
        <a:bodyPr/>
        <a:lstStyle/>
        <a:p>
          <a:endParaRPr lang="ru-RU" sz="2000"/>
        </a:p>
      </dgm:t>
    </dgm:pt>
    <dgm:pt modelId="{EC4DD9FE-D149-4860-9577-3DE6A257664E}" type="sibTrans" cxnId="{A1AF07AA-DD1D-4CE1-8981-BC869753124B}">
      <dgm:prSet/>
      <dgm:spPr/>
      <dgm:t>
        <a:bodyPr/>
        <a:lstStyle/>
        <a:p>
          <a:endParaRPr lang="ru-RU" sz="2000"/>
        </a:p>
      </dgm:t>
    </dgm:pt>
    <dgm:pt modelId="{ED9EA299-8AA9-44E0-8CE1-A3C15AD6DE3D}">
      <dgm:prSet phldrT="[Текст]" custT="1"/>
      <dgm:spPr>
        <a:solidFill>
          <a:srgbClr val="CDCD25"/>
        </a:solidFill>
        <a:ln>
          <a:solidFill>
            <a:srgbClr val="CDCD25"/>
          </a:solidFill>
        </a:ln>
      </dgm:spPr>
      <dgm:t>
        <a:bodyPr/>
        <a:lstStyle/>
        <a:p>
          <a:r>
            <a:rPr lang="en-US" sz="2000" dirty="0" smtClean="0"/>
            <a:t> </a:t>
          </a:r>
          <a:endParaRPr lang="ru-RU" sz="2000" dirty="0"/>
        </a:p>
      </dgm:t>
    </dgm:pt>
    <dgm:pt modelId="{1237C198-E371-4139-9EB5-EF8C139EEC6B}" type="parTrans" cxnId="{A31CCA1C-42B5-4DCF-8E1E-401279F48D4E}">
      <dgm:prSet/>
      <dgm:spPr/>
      <dgm:t>
        <a:bodyPr/>
        <a:lstStyle/>
        <a:p>
          <a:endParaRPr lang="ru-RU" sz="2000"/>
        </a:p>
      </dgm:t>
    </dgm:pt>
    <dgm:pt modelId="{F45297C5-9C01-490F-B52C-26517C3EF506}" type="sibTrans" cxnId="{A31CCA1C-42B5-4DCF-8E1E-401279F48D4E}">
      <dgm:prSet/>
      <dgm:spPr/>
      <dgm:t>
        <a:bodyPr/>
        <a:lstStyle/>
        <a:p>
          <a:endParaRPr lang="ru-RU" sz="2000"/>
        </a:p>
      </dgm:t>
    </dgm:pt>
    <dgm:pt modelId="{50BAE4A9-5E65-4FDB-8AB2-076A1CFF2AC7}">
      <dgm:prSet phldrT="[Текст]" custT="1"/>
      <dgm:spPr>
        <a:ln>
          <a:noFill/>
        </a:ln>
      </dgm:spPr>
      <dgm:t>
        <a:bodyPr/>
        <a:lstStyle/>
        <a:p>
          <a:r>
            <a:rPr lang="en-US" sz="2000" dirty="0" err="1" smtClean="0">
              <a:solidFill>
                <a:schemeClr val="tx1"/>
              </a:solidFill>
            </a:rPr>
            <a:t>SSLv3</a:t>
          </a:r>
          <a:r>
            <a:rPr lang="en-US" sz="2000" dirty="0" smtClean="0">
              <a:solidFill>
                <a:schemeClr val="tx1"/>
              </a:solidFill>
            </a:rPr>
            <a:t> still widely supported </a:t>
          </a:r>
          <a:endParaRPr lang="ru-RU" sz="2000" dirty="0"/>
        </a:p>
      </dgm:t>
    </dgm:pt>
    <dgm:pt modelId="{5F4A8D8C-FF4C-4B36-9487-747E3FC926DE}" type="parTrans" cxnId="{85775BFC-77FB-47F8-94BE-A42ADC3A4C84}">
      <dgm:prSet/>
      <dgm:spPr/>
      <dgm:t>
        <a:bodyPr/>
        <a:lstStyle/>
        <a:p>
          <a:endParaRPr lang="ru-RU" sz="2000"/>
        </a:p>
      </dgm:t>
    </dgm:pt>
    <dgm:pt modelId="{0A8386AF-A5DE-4323-A171-64656860E5C4}" type="sibTrans" cxnId="{85775BFC-77FB-47F8-94BE-A42ADC3A4C84}">
      <dgm:prSet/>
      <dgm:spPr/>
      <dgm:t>
        <a:bodyPr/>
        <a:lstStyle/>
        <a:p>
          <a:endParaRPr lang="ru-RU" sz="2000"/>
        </a:p>
      </dgm:t>
    </dgm:pt>
    <dgm:pt modelId="{A5F6CE26-CC7C-4340-8FD7-6DD7A7EA6E5C}">
      <dgm:prSet phldrT="[Текст]" custT="1"/>
      <dgm:spPr>
        <a:solidFill>
          <a:srgbClr val="CDCD25"/>
        </a:solidFill>
        <a:ln>
          <a:solidFill>
            <a:srgbClr val="CDCD25"/>
          </a:solidFill>
        </a:ln>
      </dgm:spPr>
      <dgm:t>
        <a:bodyPr/>
        <a:lstStyle/>
        <a:p>
          <a:r>
            <a:rPr lang="en-US" sz="2000" dirty="0" smtClean="0"/>
            <a:t> </a:t>
          </a:r>
          <a:endParaRPr lang="ru-RU" sz="2000" dirty="0"/>
        </a:p>
      </dgm:t>
    </dgm:pt>
    <dgm:pt modelId="{720D7A20-8ED1-45CF-9302-7518E4237903}" type="parTrans" cxnId="{40C91F28-078C-4C58-A2A1-7C183F93F2F0}">
      <dgm:prSet/>
      <dgm:spPr/>
      <dgm:t>
        <a:bodyPr/>
        <a:lstStyle/>
        <a:p>
          <a:endParaRPr lang="ru-RU" sz="2000"/>
        </a:p>
      </dgm:t>
    </dgm:pt>
    <dgm:pt modelId="{5980DC4B-C2E2-4C25-8E33-1E084C2367B1}" type="sibTrans" cxnId="{40C91F28-078C-4C58-A2A1-7C183F93F2F0}">
      <dgm:prSet/>
      <dgm:spPr/>
      <dgm:t>
        <a:bodyPr/>
        <a:lstStyle/>
        <a:p>
          <a:endParaRPr lang="ru-RU" sz="2000"/>
        </a:p>
      </dgm:t>
    </dgm:pt>
    <dgm:pt modelId="{8ACDCB4B-9382-49DE-9CDD-C739D9E06932}">
      <dgm:prSet phldrT="[Текст]" custT="1"/>
      <dgm:spPr>
        <a:ln>
          <a:noFill/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TLS 1.0 in RFC 2246 (1999) </a:t>
          </a:r>
          <a:endParaRPr lang="ru-RU" sz="2000" dirty="0"/>
        </a:p>
      </dgm:t>
    </dgm:pt>
    <dgm:pt modelId="{A94AE38B-F2D9-4E9D-B76A-D44BC29E80A0}" type="parTrans" cxnId="{D56E9C5A-EB4F-4B30-A101-DF9B1C9946F0}">
      <dgm:prSet/>
      <dgm:spPr/>
      <dgm:t>
        <a:bodyPr/>
        <a:lstStyle/>
        <a:p>
          <a:endParaRPr lang="ru-RU" sz="2000"/>
        </a:p>
      </dgm:t>
    </dgm:pt>
    <dgm:pt modelId="{1065424B-59EE-40B6-A430-70F49ECA7954}" type="sibTrans" cxnId="{D56E9C5A-EB4F-4B30-A101-DF9B1C9946F0}">
      <dgm:prSet/>
      <dgm:spPr/>
      <dgm:t>
        <a:bodyPr/>
        <a:lstStyle/>
        <a:p>
          <a:endParaRPr lang="ru-RU" sz="2000"/>
        </a:p>
      </dgm:t>
    </dgm:pt>
    <dgm:pt modelId="{0AA3E159-BE34-4581-AF74-C30162F98B6A}">
      <dgm:prSet phldrT="[Текст]" custT="1"/>
      <dgm:spPr>
        <a:ln>
          <a:noFill/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TLS 1.1 in RFC 4346 (2006) </a:t>
          </a:r>
          <a:endParaRPr lang="ru-RU" sz="2000" dirty="0"/>
        </a:p>
      </dgm:t>
    </dgm:pt>
    <dgm:pt modelId="{12D465F8-AA1C-400E-9FD9-36470FDA0F44}" type="parTrans" cxnId="{ECFF3E1D-03D5-40EC-AB12-7C997293BE0E}">
      <dgm:prSet/>
      <dgm:spPr/>
      <dgm:t>
        <a:bodyPr/>
        <a:lstStyle/>
        <a:p>
          <a:endParaRPr lang="ru-RU" sz="2000"/>
        </a:p>
      </dgm:t>
    </dgm:pt>
    <dgm:pt modelId="{A1FEBEC7-851C-4B6E-AB1D-868CBB498A74}" type="sibTrans" cxnId="{ECFF3E1D-03D5-40EC-AB12-7C997293BE0E}">
      <dgm:prSet/>
      <dgm:spPr/>
      <dgm:t>
        <a:bodyPr/>
        <a:lstStyle/>
        <a:p>
          <a:endParaRPr lang="ru-RU" sz="2000"/>
        </a:p>
      </dgm:t>
    </dgm:pt>
    <dgm:pt modelId="{23824F1C-5946-47E8-9B83-5A79FB503782}">
      <dgm:prSet phldrT="[Текст]"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endParaRPr lang="ru-RU" sz="2000" dirty="0"/>
        </a:p>
      </dgm:t>
    </dgm:pt>
    <dgm:pt modelId="{624AB3C3-3802-42BB-8EC6-C3955E307C5D}" type="parTrans" cxnId="{670E1CA0-E82B-4268-A39B-0D8FC50A3A88}">
      <dgm:prSet/>
      <dgm:spPr/>
      <dgm:t>
        <a:bodyPr/>
        <a:lstStyle/>
        <a:p>
          <a:endParaRPr lang="ru-RU" sz="2000"/>
        </a:p>
      </dgm:t>
    </dgm:pt>
    <dgm:pt modelId="{7CEDA507-9687-47E8-B6E5-412E65EA425A}" type="sibTrans" cxnId="{670E1CA0-E82B-4268-A39B-0D8FC50A3A88}">
      <dgm:prSet/>
      <dgm:spPr/>
      <dgm:t>
        <a:bodyPr/>
        <a:lstStyle/>
        <a:p>
          <a:endParaRPr lang="ru-RU" sz="2000"/>
        </a:p>
      </dgm:t>
    </dgm:pt>
    <dgm:pt modelId="{2206FC2C-B075-4B93-9DA6-53868A38CDC5}">
      <dgm:prSet phldrT="[Текст]"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US" sz="2000" dirty="0" smtClean="0"/>
            <a:t> </a:t>
          </a:r>
          <a:endParaRPr lang="ru-RU" sz="2000" dirty="0"/>
        </a:p>
      </dgm:t>
    </dgm:pt>
    <dgm:pt modelId="{8CBF0331-D15D-465B-85BE-386FD4C5303B}" type="parTrans" cxnId="{9465FE20-0195-4F03-8C74-637916EF4FFB}">
      <dgm:prSet/>
      <dgm:spPr/>
      <dgm:t>
        <a:bodyPr/>
        <a:lstStyle/>
        <a:p>
          <a:endParaRPr lang="ru-RU" sz="2000"/>
        </a:p>
      </dgm:t>
    </dgm:pt>
    <dgm:pt modelId="{9BC00F75-2001-44CC-8795-60A2D07AEDB3}" type="sibTrans" cxnId="{9465FE20-0195-4F03-8C74-637916EF4FFB}">
      <dgm:prSet/>
      <dgm:spPr/>
      <dgm:t>
        <a:bodyPr/>
        <a:lstStyle/>
        <a:p>
          <a:endParaRPr lang="ru-RU" sz="2000"/>
        </a:p>
      </dgm:t>
    </dgm:pt>
    <dgm:pt modelId="{AAA169DC-CB61-4212-BA5F-4E02E1134A3C}">
      <dgm:prSet phldrT="[Текст]" custT="1"/>
      <dgm:spPr>
        <a:ln>
          <a:noFill/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TLS 1.2 in RFC 5246 (2008)</a:t>
          </a:r>
          <a:endParaRPr lang="ru-RU" sz="2000" dirty="0"/>
        </a:p>
      </dgm:t>
    </dgm:pt>
    <dgm:pt modelId="{51F78159-6453-412E-B29F-FD80D61E2744}" type="parTrans" cxnId="{4E2FBDF2-4839-406E-B967-39A4FD34E6D2}">
      <dgm:prSet/>
      <dgm:spPr/>
      <dgm:t>
        <a:bodyPr/>
        <a:lstStyle/>
        <a:p>
          <a:endParaRPr lang="ru-RU" sz="2000"/>
        </a:p>
      </dgm:t>
    </dgm:pt>
    <dgm:pt modelId="{2A19B94F-E202-4A43-9950-DD7886EC2B49}" type="sibTrans" cxnId="{4E2FBDF2-4839-406E-B967-39A4FD34E6D2}">
      <dgm:prSet/>
      <dgm:spPr/>
      <dgm:t>
        <a:bodyPr/>
        <a:lstStyle/>
        <a:p>
          <a:endParaRPr lang="ru-RU" sz="2000"/>
        </a:p>
      </dgm:t>
    </dgm:pt>
    <dgm:pt modelId="{37557725-26A7-49E8-A4C9-838ADE874EEE}" type="pres">
      <dgm:prSet presAssocID="{953C8646-E947-4EE6-8638-F7D2716594A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7F1FCE-B131-4EAF-B01C-D3192946F6BB}" type="pres">
      <dgm:prSet presAssocID="{AAE248BA-AF43-41C9-A1C0-766FF0CB205D}" presName="composite" presStyleCnt="0"/>
      <dgm:spPr/>
    </dgm:pt>
    <dgm:pt modelId="{AC9F750F-5E49-4572-884C-4FD3B90974DD}" type="pres">
      <dgm:prSet presAssocID="{AAE248BA-AF43-41C9-A1C0-766FF0CB205D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8322B-122C-47AD-A243-65678C072B09}" type="pres">
      <dgm:prSet presAssocID="{AAE248BA-AF43-41C9-A1C0-766FF0CB205D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833C71-5457-4608-A6B1-B47FA298D97B}" type="pres">
      <dgm:prSet presAssocID="{A4EAA348-62C2-42BD-8BA8-EC9FD9E46B6B}" presName="sp" presStyleCnt="0"/>
      <dgm:spPr/>
    </dgm:pt>
    <dgm:pt modelId="{70CDEC9D-6C16-4F1D-A9A9-C945C6F68CB0}" type="pres">
      <dgm:prSet presAssocID="{ED9EA299-8AA9-44E0-8CE1-A3C15AD6DE3D}" presName="composite" presStyleCnt="0"/>
      <dgm:spPr/>
    </dgm:pt>
    <dgm:pt modelId="{483B6249-5579-4F16-B12A-628438DBD5BD}" type="pres">
      <dgm:prSet presAssocID="{ED9EA299-8AA9-44E0-8CE1-A3C15AD6DE3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D7C6E-007C-43C9-88E3-7605127A94DB}" type="pres">
      <dgm:prSet presAssocID="{ED9EA299-8AA9-44E0-8CE1-A3C15AD6DE3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022E7-7D46-478E-8F57-779C7907276B}" type="pres">
      <dgm:prSet presAssocID="{F45297C5-9C01-490F-B52C-26517C3EF506}" presName="sp" presStyleCnt="0"/>
      <dgm:spPr/>
    </dgm:pt>
    <dgm:pt modelId="{CAACF1BC-0E3F-4C6D-A060-12FAC333E735}" type="pres">
      <dgm:prSet presAssocID="{A5F6CE26-CC7C-4340-8FD7-6DD7A7EA6E5C}" presName="composite" presStyleCnt="0"/>
      <dgm:spPr/>
    </dgm:pt>
    <dgm:pt modelId="{E9A2DE43-863D-416E-9F7E-7C675EB4645B}" type="pres">
      <dgm:prSet presAssocID="{A5F6CE26-CC7C-4340-8FD7-6DD7A7EA6E5C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4A47F6-81A4-4D67-89B5-25D8C1067FE4}" type="pres">
      <dgm:prSet presAssocID="{A5F6CE26-CC7C-4340-8FD7-6DD7A7EA6E5C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7A9773-5D73-4288-81FC-169291605362}" type="pres">
      <dgm:prSet presAssocID="{5980DC4B-C2E2-4C25-8E33-1E084C2367B1}" presName="sp" presStyleCnt="0"/>
      <dgm:spPr/>
    </dgm:pt>
    <dgm:pt modelId="{5E42C1A8-F62A-4AF3-90E7-ADCA370ADA19}" type="pres">
      <dgm:prSet presAssocID="{23824F1C-5946-47E8-9B83-5A79FB503782}" presName="composite" presStyleCnt="0"/>
      <dgm:spPr/>
    </dgm:pt>
    <dgm:pt modelId="{B8F4858B-990B-42CB-91F1-BA86C5BF978A}" type="pres">
      <dgm:prSet presAssocID="{23824F1C-5946-47E8-9B83-5A79FB50378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94F4DC-3B92-4960-B2DD-B89B90CC0D3C}" type="pres">
      <dgm:prSet presAssocID="{23824F1C-5946-47E8-9B83-5A79FB50378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2DC6A-10D9-4120-AC27-C919228BAD53}" type="pres">
      <dgm:prSet presAssocID="{7CEDA507-9687-47E8-B6E5-412E65EA425A}" presName="sp" presStyleCnt="0"/>
      <dgm:spPr/>
    </dgm:pt>
    <dgm:pt modelId="{1E4EC671-1468-4832-976A-59435072B31F}" type="pres">
      <dgm:prSet presAssocID="{2206FC2C-B075-4B93-9DA6-53868A38CDC5}" presName="composite" presStyleCnt="0"/>
      <dgm:spPr/>
    </dgm:pt>
    <dgm:pt modelId="{CE9E2F11-69D9-465F-82BC-E5C0EEA07A5A}" type="pres">
      <dgm:prSet presAssocID="{2206FC2C-B075-4B93-9DA6-53868A38CDC5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7BF60F-07EB-4A97-862F-47EDA45E0937}" type="pres">
      <dgm:prSet presAssocID="{2206FC2C-B075-4B93-9DA6-53868A38CDC5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FFA109-8305-46F6-8BD6-BD11D90DA26A}" type="presOf" srcId="{953C8646-E947-4EE6-8638-F7D2716594AF}" destId="{37557725-26A7-49E8-A4C9-838ADE874EEE}" srcOrd="0" destOrd="0" presId="urn:microsoft.com/office/officeart/2005/8/layout/chevron2"/>
    <dgm:cxn modelId="{670E1CA0-E82B-4268-A39B-0D8FC50A3A88}" srcId="{953C8646-E947-4EE6-8638-F7D2716594AF}" destId="{23824F1C-5946-47E8-9B83-5A79FB503782}" srcOrd="3" destOrd="0" parTransId="{624AB3C3-3802-42BB-8EC6-C3955E307C5D}" sibTransId="{7CEDA507-9687-47E8-B6E5-412E65EA425A}"/>
    <dgm:cxn modelId="{4D512F00-4D60-4908-92DA-556A53CFEC2E}" type="presOf" srcId="{AAE248BA-AF43-41C9-A1C0-766FF0CB205D}" destId="{AC9F750F-5E49-4572-884C-4FD3B90974DD}" srcOrd="0" destOrd="0" presId="urn:microsoft.com/office/officeart/2005/8/layout/chevron2"/>
    <dgm:cxn modelId="{4E2FBDF2-4839-406E-B967-39A4FD34E6D2}" srcId="{2206FC2C-B075-4B93-9DA6-53868A38CDC5}" destId="{AAA169DC-CB61-4212-BA5F-4E02E1134A3C}" srcOrd="0" destOrd="0" parTransId="{51F78159-6453-412E-B29F-FD80D61E2744}" sibTransId="{2A19B94F-E202-4A43-9950-DD7886EC2B49}"/>
    <dgm:cxn modelId="{AAF0FBB0-5A26-4FE9-B20D-CE5891C81DB2}" type="presOf" srcId="{AAA169DC-CB61-4212-BA5F-4E02E1134A3C}" destId="{2A7BF60F-07EB-4A97-862F-47EDA45E0937}" srcOrd="0" destOrd="0" presId="urn:microsoft.com/office/officeart/2005/8/layout/chevron2"/>
    <dgm:cxn modelId="{E3E1FFEA-C236-41EF-87F1-4D88BAD2B39B}" type="presOf" srcId="{8ACDCB4B-9382-49DE-9CDD-C739D9E06932}" destId="{624A47F6-81A4-4D67-89B5-25D8C1067FE4}" srcOrd="0" destOrd="0" presId="urn:microsoft.com/office/officeart/2005/8/layout/chevron2"/>
    <dgm:cxn modelId="{01E568F8-6901-4397-A035-58FAEAA9EBB9}" type="presOf" srcId="{50BAE4A9-5E65-4FDB-8AB2-076A1CFF2AC7}" destId="{B9DD7C6E-007C-43C9-88E3-7605127A94DB}" srcOrd="0" destOrd="0" presId="urn:microsoft.com/office/officeart/2005/8/layout/chevron2"/>
    <dgm:cxn modelId="{A93106E3-FCFD-45F3-B1BE-0721CF033D1C}" type="presOf" srcId="{3D445433-08C0-42F4-9474-5B5F1924D557}" destId="{6BD8322B-122C-47AD-A243-65678C072B09}" srcOrd="0" destOrd="0" presId="urn:microsoft.com/office/officeart/2005/8/layout/chevron2"/>
    <dgm:cxn modelId="{85775BFC-77FB-47F8-94BE-A42ADC3A4C84}" srcId="{ED9EA299-8AA9-44E0-8CE1-A3C15AD6DE3D}" destId="{50BAE4A9-5E65-4FDB-8AB2-076A1CFF2AC7}" srcOrd="0" destOrd="0" parTransId="{5F4A8D8C-FF4C-4B36-9487-747E3FC926DE}" sibTransId="{0A8386AF-A5DE-4323-A171-64656860E5C4}"/>
    <dgm:cxn modelId="{A1AF07AA-DD1D-4CE1-8981-BC869753124B}" srcId="{AAE248BA-AF43-41C9-A1C0-766FF0CB205D}" destId="{3D445433-08C0-42F4-9474-5B5F1924D557}" srcOrd="0" destOrd="0" parTransId="{7F0CC958-6038-46C2-A10E-D339B5B78BA1}" sibTransId="{EC4DD9FE-D149-4860-9577-3DE6A257664E}"/>
    <dgm:cxn modelId="{C48C6DA6-D0B7-4E73-BB02-EBA0D8B1E20B}" type="presOf" srcId="{0AA3E159-BE34-4581-AF74-C30162F98B6A}" destId="{D194F4DC-3B92-4960-B2DD-B89B90CC0D3C}" srcOrd="0" destOrd="0" presId="urn:microsoft.com/office/officeart/2005/8/layout/chevron2"/>
    <dgm:cxn modelId="{BD797C3E-9E60-409C-AB9F-566A6934E696}" type="presOf" srcId="{ED9EA299-8AA9-44E0-8CE1-A3C15AD6DE3D}" destId="{483B6249-5579-4F16-B12A-628438DBD5BD}" srcOrd="0" destOrd="0" presId="urn:microsoft.com/office/officeart/2005/8/layout/chevron2"/>
    <dgm:cxn modelId="{D56E9C5A-EB4F-4B30-A101-DF9B1C9946F0}" srcId="{A5F6CE26-CC7C-4340-8FD7-6DD7A7EA6E5C}" destId="{8ACDCB4B-9382-49DE-9CDD-C739D9E06932}" srcOrd="0" destOrd="0" parTransId="{A94AE38B-F2D9-4E9D-B76A-D44BC29E80A0}" sibTransId="{1065424B-59EE-40B6-A430-70F49ECA7954}"/>
    <dgm:cxn modelId="{40C91F28-078C-4C58-A2A1-7C183F93F2F0}" srcId="{953C8646-E947-4EE6-8638-F7D2716594AF}" destId="{A5F6CE26-CC7C-4340-8FD7-6DD7A7EA6E5C}" srcOrd="2" destOrd="0" parTransId="{720D7A20-8ED1-45CF-9302-7518E4237903}" sibTransId="{5980DC4B-C2E2-4C25-8E33-1E084C2367B1}"/>
    <dgm:cxn modelId="{3147E357-3B64-4B7B-8F86-93A80CC4EAB1}" type="presOf" srcId="{2206FC2C-B075-4B93-9DA6-53868A38CDC5}" destId="{CE9E2F11-69D9-465F-82BC-E5C0EEA07A5A}" srcOrd="0" destOrd="0" presId="urn:microsoft.com/office/officeart/2005/8/layout/chevron2"/>
    <dgm:cxn modelId="{DD67A839-1043-4342-95C1-AE8AA9833C79}" type="presOf" srcId="{A5F6CE26-CC7C-4340-8FD7-6DD7A7EA6E5C}" destId="{E9A2DE43-863D-416E-9F7E-7C675EB4645B}" srcOrd="0" destOrd="0" presId="urn:microsoft.com/office/officeart/2005/8/layout/chevron2"/>
    <dgm:cxn modelId="{9465FE20-0195-4F03-8C74-637916EF4FFB}" srcId="{953C8646-E947-4EE6-8638-F7D2716594AF}" destId="{2206FC2C-B075-4B93-9DA6-53868A38CDC5}" srcOrd="4" destOrd="0" parTransId="{8CBF0331-D15D-465B-85BE-386FD4C5303B}" sibTransId="{9BC00F75-2001-44CC-8795-60A2D07AEDB3}"/>
    <dgm:cxn modelId="{A31CCA1C-42B5-4DCF-8E1E-401279F48D4E}" srcId="{953C8646-E947-4EE6-8638-F7D2716594AF}" destId="{ED9EA299-8AA9-44E0-8CE1-A3C15AD6DE3D}" srcOrd="1" destOrd="0" parTransId="{1237C198-E371-4139-9EB5-EF8C139EEC6B}" sibTransId="{F45297C5-9C01-490F-B52C-26517C3EF506}"/>
    <dgm:cxn modelId="{ECFF3E1D-03D5-40EC-AB12-7C997293BE0E}" srcId="{23824F1C-5946-47E8-9B83-5A79FB503782}" destId="{0AA3E159-BE34-4581-AF74-C30162F98B6A}" srcOrd="0" destOrd="0" parTransId="{12D465F8-AA1C-400E-9FD9-36470FDA0F44}" sibTransId="{A1FEBEC7-851C-4B6E-AB1D-868CBB498A74}"/>
    <dgm:cxn modelId="{5C2FA7E7-BE5B-4499-90FB-2351539C9B0B}" type="presOf" srcId="{23824F1C-5946-47E8-9B83-5A79FB503782}" destId="{B8F4858B-990B-42CB-91F1-BA86C5BF978A}" srcOrd="0" destOrd="0" presId="urn:microsoft.com/office/officeart/2005/8/layout/chevron2"/>
    <dgm:cxn modelId="{9CCC5DF0-DA03-4BA6-9473-F9F2B290A38B}" srcId="{953C8646-E947-4EE6-8638-F7D2716594AF}" destId="{AAE248BA-AF43-41C9-A1C0-766FF0CB205D}" srcOrd="0" destOrd="0" parTransId="{DDEDCEE4-8506-4722-A3DB-F32E15F1D2C2}" sibTransId="{A4EAA348-62C2-42BD-8BA8-EC9FD9E46B6B}"/>
    <dgm:cxn modelId="{96BB0D5C-848D-4F3A-95DF-BDA08CB3C90D}" type="presParOf" srcId="{37557725-26A7-49E8-A4C9-838ADE874EEE}" destId="{177F1FCE-B131-4EAF-B01C-D3192946F6BB}" srcOrd="0" destOrd="0" presId="urn:microsoft.com/office/officeart/2005/8/layout/chevron2"/>
    <dgm:cxn modelId="{C97E04F7-ED15-4F1B-8B8A-2F60984C67A8}" type="presParOf" srcId="{177F1FCE-B131-4EAF-B01C-D3192946F6BB}" destId="{AC9F750F-5E49-4572-884C-4FD3B90974DD}" srcOrd="0" destOrd="0" presId="urn:microsoft.com/office/officeart/2005/8/layout/chevron2"/>
    <dgm:cxn modelId="{3437BEDF-B338-4C7E-8009-6251090E8000}" type="presParOf" srcId="{177F1FCE-B131-4EAF-B01C-D3192946F6BB}" destId="{6BD8322B-122C-47AD-A243-65678C072B09}" srcOrd="1" destOrd="0" presId="urn:microsoft.com/office/officeart/2005/8/layout/chevron2"/>
    <dgm:cxn modelId="{F71A4CC4-9CE5-4525-91D1-C411D8FBC1A5}" type="presParOf" srcId="{37557725-26A7-49E8-A4C9-838ADE874EEE}" destId="{2F833C71-5457-4608-A6B1-B47FA298D97B}" srcOrd="1" destOrd="0" presId="urn:microsoft.com/office/officeart/2005/8/layout/chevron2"/>
    <dgm:cxn modelId="{CC8E651A-D006-4459-A7E8-6D932876A9CA}" type="presParOf" srcId="{37557725-26A7-49E8-A4C9-838ADE874EEE}" destId="{70CDEC9D-6C16-4F1D-A9A9-C945C6F68CB0}" srcOrd="2" destOrd="0" presId="urn:microsoft.com/office/officeart/2005/8/layout/chevron2"/>
    <dgm:cxn modelId="{D5F49C7C-DC01-4A26-8883-F6EEA9AA3BC8}" type="presParOf" srcId="{70CDEC9D-6C16-4F1D-A9A9-C945C6F68CB0}" destId="{483B6249-5579-4F16-B12A-628438DBD5BD}" srcOrd="0" destOrd="0" presId="urn:microsoft.com/office/officeart/2005/8/layout/chevron2"/>
    <dgm:cxn modelId="{828B4AC4-D497-4BE2-AE4E-5B13FE47B63C}" type="presParOf" srcId="{70CDEC9D-6C16-4F1D-A9A9-C945C6F68CB0}" destId="{B9DD7C6E-007C-43C9-88E3-7605127A94DB}" srcOrd="1" destOrd="0" presId="urn:microsoft.com/office/officeart/2005/8/layout/chevron2"/>
    <dgm:cxn modelId="{632C6D02-219E-4D41-B696-0622EC880322}" type="presParOf" srcId="{37557725-26A7-49E8-A4C9-838ADE874EEE}" destId="{D69022E7-7D46-478E-8F57-779C7907276B}" srcOrd="3" destOrd="0" presId="urn:microsoft.com/office/officeart/2005/8/layout/chevron2"/>
    <dgm:cxn modelId="{3897A003-9D00-4AAC-B930-088BBCB47C14}" type="presParOf" srcId="{37557725-26A7-49E8-A4C9-838ADE874EEE}" destId="{CAACF1BC-0E3F-4C6D-A060-12FAC333E735}" srcOrd="4" destOrd="0" presId="urn:microsoft.com/office/officeart/2005/8/layout/chevron2"/>
    <dgm:cxn modelId="{A4FA88AB-3E95-492C-9D1D-195F9F639BB7}" type="presParOf" srcId="{CAACF1BC-0E3F-4C6D-A060-12FAC333E735}" destId="{E9A2DE43-863D-416E-9F7E-7C675EB4645B}" srcOrd="0" destOrd="0" presId="urn:microsoft.com/office/officeart/2005/8/layout/chevron2"/>
    <dgm:cxn modelId="{BB80B4E6-B225-4635-AB99-B9412523B671}" type="presParOf" srcId="{CAACF1BC-0E3F-4C6D-A060-12FAC333E735}" destId="{624A47F6-81A4-4D67-89B5-25D8C1067FE4}" srcOrd="1" destOrd="0" presId="urn:microsoft.com/office/officeart/2005/8/layout/chevron2"/>
    <dgm:cxn modelId="{04D6777E-CD77-4D79-B6D5-5FB67DAF7670}" type="presParOf" srcId="{37557725-26A7-49E8-A4C9-838ADE874EEE}" destId="{797A9773-5D73-4288-81FC-169291605362}" srcOrd="5" destOrd="0" presId="urn:microsoft.com/office/officeart/2005/8/layout/chevron2"/>
    <dgm:cxn modelId="{57BF4E8F-61E3-453D-87CD-849F9B262368}" type="presParOf" srcId="{37557725-26A7-49E8-A4C9-838ADE874EEE}" destId="{5E42C1A8-F62A-4AF3-90E7-ADCA370ADA19}" srcOrd="6" destOrd="0" presId="urn:microsoft.com/office/officeart/2005/8/layout/chevron2"/>
    <dgm:cxn modelId="{7DA655D0-D90B-4073-9BF2-2C444B2E8F11}" type="presParOf" srcId="{5E42C1A8-F62A-4AF3-90E7-ADCA370ADA19}" destId="{B8F4858B-990B-42CB-91F1-BA86C5BF978A}" srcOrd="0" destOrd="0" presId="urn:microsoft.com/office/officeart/2005/8/layout/chevron2"/>
    <dgm:cxn modelId="{C5BC4D84-84A7-433B-8CAD-1B94F40201C0}" type="presParOf" srcId="{5E42C1A8-F62A-4AF3-90E7-ADCA370ADA19}" destId="{D194F4DC-3B92-4960-B2DD-B89B90CC0D3C}" srcOrd="1" destOrd="0" presId="urn:microsoft.com/office/officeart/2005/8/layout/chevron2"/>
    <dgm:cxn modelId="{68D359E6-CDC5-4C4F-B83C-D201BB6314D1}" type="presParOf" srcId="{37557725-26A7-49E8-A4C9-838ADE874EEE}" destId="{2522DC6A-10D9-4120-AC27-C919228BAD53}" srcOrd="7" destOrd="0" presId="urn:microsoft.com/office/officeart/2005/8/layout/chevron2"/>
    <dgm:cxn modelId="{6EC1FAF2-CEAE-4EFE-BD2F-89782C9F1302}" type="presParOf" srcId="{37557725-26A7-49E8-A4C9-838ADE874EEE}" destId="{1E4EC671-1468-4832-976A-59435072B31F}" srcOrd="8" destOrd="0" presId="urn:microsoft.com/office/officeart/2005/8/layout/chevron2"/>
    <dgm:cxn modelId="{E2C6DD54-D613-4CF8-9FFB-72E37588E063}" type="presParOf" srcId="{1E4EC671-1468-4832-976A-59435072B31F}" destId="{CE9E2F11-69D9-465F-82BC-E5C0EEA07A5A}" srcOrd="0" destOrd="0" presId="urn:microsoft.com/office/officeart/2005/8/layout/chevron2"/>
    <dgm:cxn modelId="{6A5D6324-877F-4946-8944-C747E8684B2F}" type="presParOf" srcId="{1E4EC671-1468-4832-976A-59435072B31F}" destId="{2A7BF60F-07EB-4A97-862F-47EDA45E093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9BE41D-754D-4E2E-8443-8AF12A51313C}" type="doc">
      <dgm:prSet loTypeId="urn:microsoft.com/office/officeart/2005/8/layout/equation1" loCatId="process" qsTypeId="urn:microsoft.com/office/officeart/2005/8/quickstyle/simple4" qsCatId="simple" csTypeId="urn:microsoft.com/office/officeart/2005/8/colors/accent0_3" csCatId="mainScheme" phldr="1"/>
      <dgm:spPr/>
    </dgm:pt>
    <dgm:pt modelId="{EE1D66C6-437B-4FC9-A98B-DACA787BA6DD}">
      <dgm:prSet phldrT="[Текст]" custT="1"/>
      <dgm:spPr/>
      <dgm:t>
        <a:bodyPr/>
        <a:lstStyle/>
        <a:p>
          <a:r>
            <a:rPr lang="en-US" sz="2400" b="1" dirty="0" smtClean="0"/>
            <a:t>PKI</a:t>
          </a:r>
          <a:endParaRPr lang="ru-RU" sz="2400" b="1" dirty="0"/>
        </a:p>
      </dgm:t>
    </dgm:pt>
    <dgm:pt modelId="{66E5B2AC-D7E5-4BEC-A8D9-FF635F1794DB}" type="parTrans" cxnId="{9C1B53D0-ECF6-4D6E-8EEF-80E80C46E5BB}">
      <dgm:prSet/>
      <dgm:spPr/>
      <dgm:t>
        <a:bodyPr/>
        <a:lstStyle/>
        <a:p>
          <a:endParaRPr lang="ru-RU"/>
        </a:p>
      </dgm:t>
    </dgm:pt>
    <dgm:pt modelId="{EE8555D3-B46B-44C0-8CDC-79B820C07C87}" type="sibTrans" cxnId="{9C1B53D0-ECF6-4D6E-8EEF-80E80C46E5BB}">
      <dgm:prSet/>
      <dgm:spPr/>
      <dgm:t>
        <a:bodyPr/>
        <a:lstStyle/>
        <a:p>
          <a:endParaRPr lang="ru-RU"/>
        </a:p>
      </dgm:t>
    </dgm:pt>
    <dgm:pt modelId="{6A44F538-1264-48D5-B217-618ACA8FAAB7}">
      <dgm:prSet phldrT="[Текст]" custT="1"/>
      <dgm:spPr/>
      <dgm:t>
        <a:bodyPr/>
        <a:lstStyle/>
        <a:p>
          <a:r>
            <a:rPr lang="en-US" sz="1800" b="1" dirty="0" smtClean="0"/>
            <a:t>Independent source</a:t>
          </a:r>
          <a:endParaRPr lang="ru-RU" sz="1800" b="1" dirty="0"/>
        </a:p>
      </dgm:t>
    </dgm:pt>
    <dgm:pt modelId="{BB0A69BE-1DF8-44A6-8BE2-9FC7439B826C}" type="parTrans" cxnId="{9E4E055F-E032-4675-8F8B-D818B78764C7}">
      <dgm:prSet/>
      <dgm:spPr/>
      <dgm:t>
        <a:bodyPr/>
        <a:lstStyle/>
        <a:p>
          <a:endParaRPr lang="ru-RU"/>
        </a:p>
      </dgm:t>
    </dgm:pt>
    <dgm:pt modelId="{9F741339-0099-4BBA-B375-17A5E22D4C98}" type="sibTrans" cxnId="{9E4E055F-E032-4675-8F8B-D818B78764C7}">
      <dgm:prSet/>
      <dgm:spPr/>
      <dgm:t>
        <a:bodyPr/>
        <a:lstStyle/>
        <a:p>
          <a:endParaRPr lang="ru-RU"/>
        </a:p>
      </dgm:t>
    </dgm:pt>
    <dgm:pt modelId="{A6CAE328-0374-4BD4-8DCE-824AE8FE9C06}">
      <dgm:prSet phldrT="[Текст]"/>
      <dgm:spPr/>
      <dgm:t>
        <a:bodyPr/>
        <a:lstStyle/>
        <a:p>
          <a:r>
            <a:rPr lang="en-US" b="1" dirty="0" smtClean="0"/>
            <a:t>Trusted certificate</a:t>
          </a:r>
          <a:endParaRPr lang="ru-RU" b="1" dirty="0"/>
        </a:p>
      </dgm:t>
    </dgm:pt>
    <dgm:pt modelId="{C268CF90-AEB2-4CB1-89CC-5E77590573C4}" type="parTrans" cxnId="{7166C734-CDA6-4304-85AA-71DD9B016170}">
      <dgm:prSet/>
      <dgm:spPr/>
      <dgm:t>
        <a:bodyPr/>
        <a:lstStyle/>
        <a:p>
          <a:endParaRPr lang="ru-RU"/>
        </a:p>
      </dgm:t>
    </dgm:pt>
    <dgm:pt modelId="{55C8FD76-C882-4DF1-B829-D45ABEDE0508}" type="sibTrans" cxnId="{7166C734-CDA6-4304-85AA-71DD9B016170}">
      <dgm:prSet/>
      <dgm:spPr/>
      <dgm:t>
        <a:bodyPr/>
        <a:lstStyle/>
        <a:p>
          <a:endParaRPr lang="ru-RU"/>
        </a:p>
      </dgm:t>
    </dgm:pt>
    <dgm:pt modelId="{D62FF3FA-F812-4981-BB58-082E38447CA0}" type="pres">
      <dgm:prSet presAssocID="{979BE41D-754D-4E2E-8443-8AF12A51313C}" presName="linearFlow" presStyleCnt="0">
        <dgm:presLayoutVars>
          <dgm:dir/>
          <dgm:resizeHandles val="exact"/>
        </dgm:presLayoutVars>
      </dgm:prSet>
      <dgm:spPr/>
    </dgm:pt>
    <dgm:pt modelId="{116C8B42-E3E5-4CC4-9456-4757C8F4BA41}" type="pres">
      <dgm:prSet presAssocID="{EE1D66C6-437B-4FC9-A98B-DACA787BA6DD}" presName="node" presStyleLbl="node1" presStyleIdx="0" presStyleCnt="3" custScaleX="249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3D57E9-3402-49DC-A927-8B1A5FA19030}" type="pres">
      <dgm:prSet presAssocID="{EE8555D3-B46B-44C0-8CDC-79B820C07C87}" presName="spacerL" presStyleCnt="0"/>
      <dgm:spPr/>
    </dgm:pt>
    <dgm:pt modelId="{14CF654D-11B3-4A7B-9455-61FC5BA97DC1}" type="pres">
      <dgm:prSet presAssocID="{EE8555D3-B46B-44C0-8CDC-79B820C07C87}" presName="sibTrans" presStyleLbl="sibTrans2D1" presStyleIdx="0" presStyleCnt="2"/>
      <dgm:spPr/>
      <dgm:t>
        <a:bodyPr/>
        <a:lstStyle/>
        <a:p>
          <a:endParaRPr lang="ru-RU"/>
        </a:p>
      </dgm:t>
    </dgm:pt>
    <dgm:pt modelId="{7E9A507D-627F-4F8B-9676-7FE5F000231C}" type="pres">
      <dgm:prSet presAssocID="{EE8555D3-B46B-44C0-8CDC-79B820C07C87}" presName="spacerR" presStyleCnt="0"/>
      <dgm:spPr/>
    </dgm:pt>
    <dgm:pt modelId="{2B768BA8-A3B1-4865-AEB9-19196DA36CB9}" type="pres">
      <dgm:prSet presAssocID="{6A44F538-1264-48D5-B217-618ACA8FAAB7}" presName="node" presStyleLbl="node1" presStyleIdx="1" presStyleCnt="3" custScaleX="246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4387C3-2EFB-49DA-AA81-5441F4E420DB}" type="pres">
      <dgm:prSet presAssocID="{9F741339-0099-4BBA-B375-17A5E22D4C98}" presName="spacerL" presStyleCnt="0"/>
      <dgm:spPr/>
    </dgm:pt>
    <dgm:pt modelId="{8154AEA4-409C-4522-B1D8-7DC282B6809E}" type="pres">
      <dgm:prSet presAssocID="{9F741339-0099-4BBA-B375-17A5E22D4C9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327B2A98-6BB0-43AB-8737-43D423AE9407}" type="pres">
      <dgm:prSet presAssocID="{9F741339-0099-4BBA-B375-17A5E22D4C98}" presName="spacerR" presStyleCnt="0"/>
      <dgm:spPr/>
    </dgm:pt>
    <dgm:pt modelId="{0CF95C9C-D2E2-4815-A950-65F0D6ABA2E8}" type="pres">
      <dgm:prSet presAssocID="{A6CAE328-0374-4BD4-8DCE-824AE8FE9C06}" presName="node" presStyleLbl="node1" presStyleIdx="2" presStyleCnt="3" custScaleX="237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E56118-3174-44D0-A63A-6F6EA10209F7}" type="presOf" srcId="{EE8555D3-B46B-44C0-8CDC-79B820C07C87}" destId="{14CF654D-11B3-4A7B-9455-61FC5BA97DC1}" srcOrd="0" destOrd="0" presId="urn:microsoft.com/office/officeart/2005/8/layout/equation1"/>
    <dgm:cxn modelId="{531DF51E-CDD2-4844-80D6-58B4B4FE3267}" type="presOf" srcId="{6A44F538-1264-48D5-B217-618ACA8FAAB7}" destId="{2B768BA8-A3B1-4865-AEB9-19196DA36CB9}" srcOrd="0" destOrd="0" presId="urn:microsoft.com/office/officeart/2005/8/layout/equation1"/>
    <dgm:cxn modelId="{DB792F7F-7BC8-410E-B46D-C8974E0EE733}" type="presOf" srcId="{EE1D66C6-437B-4FC9-A98B-DACA787BA6DD}" destId="{116C8B42-E3E5-4CC4-9456-4757C8F4BA41}" srcOrd="0" destOrd="0" presId="urn:microsoft.com/office/officeart/2005/8/layout/equation1"/>
    <dgm:cxn modelId="{23D89141-99E8-4C4C-BFA3-5B9451D81A8C}" type="presOf" srcId="{9F741339-0099-4BBA-B375-17A5E22D4C98}" destId="{8154AEA4-409C-4522-B1D8-7DC282B6809E}" srcOrd="0" destOrd="0" presId="urn:microsoft.com/office/officeart/2005/8/layout/equation1"/>
    <dgm:cxn modelId="{ED494A5D-D523-4C0E-953B-969023A903A9}" type="presOf" srcId="{979BE41D-754D-4E2E-8443-8AF12A51313C}" destId="{D62FF3FA-F812-4981-BB58-082E38447CA0}" srcOrd="0" destOrd="0" presId="urn:microsoft.com/office/officeart/2005/8/layout/equation1"/>
    <dgm:cxn modelId="{9C1B53D0-ECF6-4D6E-8EEF-80E80C46E5BB}" srcId="{979BE41D-754D-4E2E-8443-8AF12A51313C}" destId="{EE1D66C6-437B-4FC9-A98B-DACA787BA6DD}" srcOrd="0" destOrd="0" parTransId="{66E5B2AC-D7E5-4BEC-A8D9-FF635F1794DB}" sibTransId="{EE8555D3-B46B-44C0-8CDC-79B820C07C87}"/>
    <dgm:cxn modelId="{9E4E055F-E032-4675-8F8B-D818B78764C7}" srcId="{979BE41D-754D-4E2E-8443-8AF12A51313C}" destId="{6A44F538-1264-48D5-B217-618ACA8FAAB7}" srcOrd="1" destOrd="0" parTransId="{BB0A69BE-1DF8-44A6-8BE2-9FC7439B826C}" sibTransId="{9F741339-0099-4BBA-B375-17A5E22D4C98}"/>
    <dgm:cxn modelId="{7166C734-CDA6-4304-85AA-71DD9B016170}" srcId="{979BE41D-754D-4E2E-8443-8AF12A51313C}" destId="{A6CAE328-0374-4BD4-8DCE-824AE8FE9C06}" srcOrd="2" destOrd="0" parTransId="{C268CF90-AEB2-4CB1-89CC-5E77590573C4}" sibTransId="{55C8FD76-C882-4DF1-B829-D45ABEDE0508}"/>
    <dgm:cxn modelId="{9411CA5D-E8AA-4763-9F47-C3FA86846B2E}" type="presOf" srcId="{A6CAE328-0374-4BD4-8DCE-824AE8FE9C06}" destId="{0CF95C9C-D2E2-4815-A950-65F0D6ABA2E8}" srcOrd="0" destOrd="0" presId="urn:microsoft.com/office/officeart/2005/8/layout/equation1"/>
    <dgm:cxn modelId="{7B243B0A-F3C9-4FC9-90F9-A6916A5B9327}" type="presParOf" srcId="{D62FF3FA-F812-4981-BB58-082E38447CA0}" destId="{116C8B42-E3E5-4CC4-9456-4757C8F4BA41}" srcOrd="0" destOrd="0" presId="urn:microsoft.com/office/officeart/2005/8/layout/equation1"/>
    <dgm:cxn modelId="{3F78B9DF-2D59-4089-AA74-869B6627AE5B}" type="presParOf" srcId="{D62FF3FA-F812-4981-BB58-082E38447CA0}" destId="{C43D57E9-3402-49DC-A927-8B1A5FA19030}" srcOrd="1" destOrd="0" presId="urn:microsoft.com/office/officeart/2005/8/layout/equation1"/>
    <dgm:cxn modelId="{00FE702A-7F5E-4042-B49F-FA3E391A3E9C}" type="presParOf" srcId="{D62FF3FA-F812-4981-BB58-082E38447CA0}" destId="{14CF654D-11B3-4A7B-9455-61FC5BA97DC1}" srcOrd="2" destOrd="0" presId="urn:microsoft.com/office/officeart/2005/8/layout/equation1"/>
    <dgm:cxn modelId="{BF6FBEA6-8482-4668-9F08-51104E1B716B}" type="presParOf" srcId="{D62FF3FA-F812-4981-BB58-082E38447CA0}" destId="{7E9A507D-627F-4F8B-9676-7FE5F000231C}" srcOrd="3" destOrd="0" presId="urn:microsoft.com/office/officeart/2005/8/layout/equation1"/>
    <dgm:cxn modelId="{05961610-7FB4-45A8-A074-A60F2FBF7C11}" type="presParOf" srcId="{D62FF3FA-F812-4981-BB58-082E38447CA0}" destId="{2B768BA8-A3B1-4865-AEB9-19196DA36CB9}" srcOrd="4" destOrd="0" presId="urn:microsoft.com/office/officeart/2005/8/layout/equation1"/>
    <dgm:cxn modelId="{FC7CFE6B-2873-4CC1-A3A6-93FB67AAFF77}" type="presParOf" srcId="{D62FF3FA-F812-4981-BB58-082E38447CA0}" destId="{454387C3-2EFB-49DA-AA81-5441F4E420DB}" srcOrd="5" destOrd="0" presId="urn:microsoft.com/office/officeart/2005/8/layout/equation1"/>
    <dgm:cxn modelId="{2C623AA5-53C6-4585-AE22-A01203312A41}" type="presParOf" srcId="{D62FF3FA-F812-4981-BB58-082E38447CA0}" destId="{8154AEA4-409C-4522-B1D8-7DC282B6809E}" srcOrd="6" destOrd="0" presId="urn:microsoft.com/office/officeart/2005/8/layout/equation1"/>
    <dgm:cxn modelId="{82F5F1CD-5274-480F-AAD2-C2F5BF63757E}" type="presParOf" srcId="{D62FF3FA-F812-4981-BB58-082E38447CA0}" destId="{327B2A98-6BB0-43AB-8737-43D423AE9407}" srcOrd="7" destOrd="0" presId="urn:microsoft.com/office/officeart/2005/8/layout/equation1"/>
    <dgm:cxn modelId="{AC4FAB84-D39C-4426-9829-729E129F6129}" type="presParOf" srcId="{D62FF3FA-F812-4981-BB58-082E38447CA0}" destId="{0CF95C9C-D2E2-4815-A950-65F0D6ABA2E8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342629-4C19-4567-AA01-51D1D18C8F6D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422A5F-C464-425B-9F44-5C5E2DF9D0CC}">
      <dgm:prSet phldrT="[Текст]" custT="1"/>
      <dgm:spPr/>
      <dgm:t>
        <a:bodyPr/>
        <a:lstStyle/>
        <a:p>
          <a:r>
            <a:rPr lang="en-US" sz="2100" b="1" dirty="0" smtClean="0">
              <a:latin typeface="Arial"/>
            </a:rPr>
            <a:t>DANE</a:t>
          </a:r>
          <a:r>
            <a:rPr lang="ru-RU" sz="2100" b="1" dirty="0" smtClean="0">
              <a:latin typeface="Arial"/>
            </a:rPr>
            <a:t> (</a:t>
          </a:r>
          <a:r>
            <a:rPr lang="en-US" sz="2100" b="1" dirty="0" smtClean="0">
              <a:latin typeface="Arial"/>
            </a:rPr>
            <a:t>RFC</a:t>
          </a:r>
          <a:r>
            <a:rPr lang="ru-RU" sz="2100" b="1" dirty="0" smtClean="0">
              <a:latin typeface="Arial"/>
            </a:rPr>
            <a:t> 6698)</a:t>
          </a:r>
          <a:r>
            <a:rPr lang="en-US" sz="2100" b="1" dirty="0" smtClean="0">
              <a:latin typeface="Arial"/>
            </a:rPr>
            <a:t> </a:t>
          </a:r>
        </a:p>
        <a:p>
          <a:endParaRPr lang="en-US" sz="2100" b="1" dirty="0" smtClean="0">
            <a:latin typeface="Arial"/>
          </a:endParaRPr>
        </a:p>
        <a:p>
          <a:r>
            <a:rPr lang="en-US" sz="1800" dirty="0" smtClean="0">
              <a:latin typeface="Arial"/>
            </a:rPr>
            <a:t>Limited browsers support</a:t>
          </a:r>
        </a:p>
        <a:p>
          <a:endParaRPr lang="ru-RU" sz="1800" dirty="0"/>
        </a:p>
      </dgm:t>
    </dgm:pt>
    <dgm:pt modelId="{1F5BBE18-5043-49D6-9A35-8FDB93E86838}" type="parTrans" cxnId="{15F352E3-BE51-403A-B2FB-370993C3C3C7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2414EC93-C022-4308-8AC7-37C72968CE33}" type="sibTrans" cxnId="{15F352E3-BE51-403A-B2FB-370993C3C3C7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9462ED4B-C16C-414D-A172-D729C9C5B44B}">
      <dgm:prSet phldrT="[Текст]" custT="1"/>
      <dgm:spPr/>
      <dgm:t>
        <a:bodyPr/>
        <a:lstStyle/>
        <a:p>
          <a:r>
            <a:rPr lang="en-US" sz="2100" b="1" dirty="0" smtClean="0"/>
            <a:t>Certificate pinning</a:t>
          </a:r>
        </a:p>
        <a:p>
          <a:endParaRPr lang="en-US" sz="2100" b="1" dirty="0" smtClean="0"/>
        </a:p>
        <a:p>
          <a:r>
            <a:rPr lang="en-US" sz="1800" dirty="0" smtClean="0"/>
            <a:t>Mozilla Certificate Patrol, </a:t>
          </a:r>
        </a:p>
        <a:p>
          <a:r>
            <a:rPr lang="en-US" sz="1800" dirty="0" smtClean="0"/>
            <a:t>Chrome cache for Google certificates</a:t>
          </a:r>
          <a:endParaRPr lang="ru-RU" sz="1800" dirty="0"/>
        </a:p>
      </dgm:t>
    </dgm:pt>
    <dgm:pt modelId="{E3E9BCE1-9FA2-4E8C-B839-210D818B1356}" type="parTrans" cxnId="{DE48EB40-1DE7-40C1-8B5E-44A020C4DA44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EB0B746-853E-4267-8DF8-69D0F7A8EEB0}" type="sibTrans" cxnId="{DE48EB40-1DE7-40C1-8B5E-44A020C4DA44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F5FBD106-3236-452D-9567-169F61FE1770}">
      <dgm:prSet phldrT="[Текст]" custT="1"/>
      <dgm:spPr/>
      <dgm:t>
        <a:bodyPr/>
        <a:lstStyle/>
        <a:p>
          <a:r>
            <a:rPr lang="ru-RU" sz="2200" b="1" dirty="0" smtClean="0">
              <a:latin typeface="+mn-lt"/>
            </a:rPr>
            <a:t>Certificate transparency (RFC 6962)</a:t>
          </a:r>
          <a:endParaRPr lang="en-US" sz="2200" b="1" dirty="0" smtClean="0">
            <a:latin typeface="+mn-lt"/>
          </a:endParaRPr>
        </a:p>
        <a:p>
          <a:r>
            <a:rPr lang="ru-RU" sz="1800" b="1" dirty="0" smtClean="0">
              <a:latin typeface="Arial"/>
            </a:rPr>
            <a:t> </a:t>
          </a:r>
          <a:endParaRPr lang="en-US" sz="1800" b="1" dirty="0" smtClean="0">
            <a:latin typeface="Arial"/>
          </a:endParaRPr>
        </a:p>
        <a:p>
          <a:r>
            <a:rPr lang="en-US" sz="1800" dirty="0" smtClean="0"/>
            <a:t>Inspired by Google (Support in Chrome appeared)</a:t>
          </a:r>
        </a:p>
        <a:p>
          <a:r>
            <a:rPr lang="en-US" sz="1800" dirty="0" smtClean="0"/>
            <a:t>One of the authors - Ben Laurie (</a:t>
          </a:r>
          <a:r>
            <a:rPr lang="en-US" sz="1800" dirty="0" err="1" smtClean="0"/>
            <a:t>OpenSSL</a:t>
          </a:r>
          <a:r>
            <a:rPr lang="en-US" sz="1800" dirty="0" smtClean="0"/>
            <a:t> Founder)</a:t>
          </a:r>
        </a:p>
        <a:p>
          <a:r>
            <a:rPr lang="en-US" sz="1800" dirty="0" smtClean="0"/>
            <a:t>CA support – </a:t>
          </a:r>
          <a:r>
            <a:rPr lang="en-US" sz="1800" dirty="0" err="1" smtClean="0"/>
            <a:t>Comodo</a:t>
          </a:r>
          <a:r>
            <a:rPr lang="en-US" sz="1800" b="1" dirty="0" smtClean="0">
              <a:latin typeface="Arial"/>
            </a:rPr>
            <a:t>	</a:t>
          </a:r>
          <a:endParaRPr lang="ru-RU" sz="1800" dirty="0"/>
        </a:p>
      </dgm:t>
    </dgm:pt>
    <dgm:pt modelId="{CF02A91C-24DC-4107-8A86-CF63F9E1AB83}" type="parTrans" cxnId="{6301CC8A-0DDA-4A07-A6A6-E2FDE671511D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2D2A481B-AAF3-45BD-A18A-59C14FD60827}" type="sibTrans" cxnId="{6301CC8A-0DDA-4A07-A6A6-E2FDE671511D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0F2F76CE-F2C2-4B75-8713-3A6BDD699B53}" type="pres">
      <dgm:prSet presAssocID="{3C342629-4C19-4567-AA01-51D1D18C8F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C5FD4D-1C89-46F2-B0E0-69AC67776108}" type="pres">
      <dgm:prSet presAssocID="{C9422A5F-C464-425B-9F44-5C5E2DF9D0CC}" presName="node" presStyleLbl="node1" presStyleIdx="0" presStyleCnt="3" custScaleX="146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7E7C6-A265-4BF6-B747-E1CE7E28ADB7}" type="pres">
      <dgm:prSet presAssocID="{2414EC93-C022-4308-8AC7-37C72968CE33}" presName="sibTrans" presStyleCnt="0"/>
      <dgm:spPr/>
    </dgm:pt>
    <dgm:pt modelId="{6F869ED0-9B35-47B0-9484-C49BEDFC2B4C}" type="pres">
      <dgm:prSet presAssocID="{9462ED4B-C16C-414D-A172-D729C9C5B44B}" presName="node" presStyleLbl="node1" presStyleIdx="1" presStyleCnt="3" custScaleX="146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925FBF-7606-4B76-B1CD-0D59755D7602}" type="pres">
      <dgm:prSet presAssocID="{6EB0B746-853E-4267-8DF8-69D0F7A8EEB0}" presName="sibTrans" presStyleCnt="0"/>
      <dgm:spPr/>
    </dgm:pt>
    <dgm:pt modelId="{568F8515-A740-4F31-9EFF-D883653E8C43}" type="pres">
      <dgm:prSet presAssocID="{F5FBD106-3236-452D-9567-169F61FE1770}" presName="node" presStyleLbl="node1" presStyleIdx="2" presStyleCnt="3" custScaleX="218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7249C0-5177-41B4-A4B0-54BB6CE3C68F}" type="presOf" srcId="{F5FBD106-3236-452D-9567-169F61FE1770}" destId="{568F8515-A740-4F31-9EFF-D883653E8C43}" srcOrd="0" destOrd="0" presId="urn:microsoft.com/office/officeart/2005/8/layout/default"/>
    <dgm:cxn modelId="{F75E9AD7-4EA1-4DA9-8FAA-43526DCC3876}" type="presOf" srcId="{C9422A5F-C464-425B-9F44-5C5E2DF9D0CC}" destId="{B2C5FD4D-1C89-46F2-B0E0-69AC67776108}" srcOrd="0" destOrd="0" presId="urn:microsoft.com/office/officeart/2005/8/layout/default"/>
    <dgm:cxn modelId="{6301CC8A-0DDA-4A07-A6A6-E2FDE671511D}" srcId="{3C342629-4C19-4567-AA01-51D1D18C8F6D}" destId="{F5FBD106-3236-452D-9567-169F61FE1770}" srcOrd="2" destOrd="0" parTransId="{CF02A91C-24DC-4107-8A86-CF63F9E1AB83}" sibTransId="{2D2A481B-AAF3-45BD-A18A-59C14FD60827}"/>
    <dgm:cxn modelId="{DE48EB40-1DE7-40C1-8B5E-44A020C4DA44}" srcId="{3C342629-4C19-4567-AA01-51D1D18C8F6D}" destId="{9462ED4B-C16C-414D-A172-D729C9C5B44B}" srcOrd="1" destOrd="0" parTransId="{E3E9BCE1-9FA2-4E8C-B839-210D818B1356}" sibTransId="{6EB0B746-853E-4267-8DF8-69D0F7A8EEB0}"/>
    <dgm:cxn modelId="{15F352E3-BE51-403A-B2FB-370993C3C3C7}" srcId="{3C342629-4C19-4567-AA01-51D1D18C8F6D}" destId="{C9422A5F-C464-425B-9F44-5C5E2DF9D0CC}" srcOrd="0" destOrd="0" parTransId="{1F5BBE18-5043-49D6-9A35-8FDB93E86838}" sibTransId="{2414EC93-C022-4308-8AC7-37C72968CE33}"/>
    <dgm:cxn modelId="{9C389308-9011-45E9-909A-B5313490F93B}" type="presOf" srcId="{9462ED4B-C16C-414D-A172-D729C9C5B44B}" destId="{6F869ED0-9B35-47B0-9484-C49BEDFC2B4C}" srcOrd="0" destOrd="0" presId="urn:microsoft.com/office/officeart/2005/8/layout/default"/>
    <dgm:cxn modelId="{CE78AA99-1B0F-415C-949F-299B4EEF96A8}" type="presOf" srcId="{3C342629-4C19-4567-AA01-51D1D18C8F6D}" destId="{0F2F76CE-F2C2-4B75-8713-3A6BDD699B53}" srcOrd="0" destOrd="0" presId="urn:microsoft.com/office/officeart/2005/8/layout/default"/>
    <dgm:cxn modelId="{7B38F608-1C19-41B7-9F97-030DBB3D594A}" type="presParOf" srcId="{0F2F76CE-F2C2-4B75-8713-3A6BDD699B53}" destId="{B2C5FD4D-1C89-46F2-B0E0-69AC67776108}" srcOrd="0" destOrd="0" presId="urn:microsoft.com/office/officeart/2005/8/layout/default"/>
    <dgm:cxn modelId="{763D1711-C47E-4414-BE52-B698BB5481FF}" type="presParOf" srcId="{0F2F76CE-F2C2-4B75-8713-3A6BDD699B53}" destId="{7457E7C6-A265-4BF6-B747-E1CE7E28ADB7}" srcOrd="1" destOrd="0" presId="urn:microsoft.com/office/officeart/2005/8/layout/default"/>
    <dgm:cxn modelId="{EF84EE26-B5FB-477C-99EE-339C894B40F8}" type="presParOf" srcId="{0F2F76CE-F2C2-4B75-8713-3A6BDD699B53}" destId="{6F869ED0-9B35-47B0-9484-C49BEDFC2B4C}" srcOrd="2" destOrd="0" presId="urn:microsoft.com/office/officeart/2005/8/layout/default"/>
    <dgm:cxn modelId="{347BC609-63D0-47AA-9D4C-FF2EB0C7358F}" type="presParOf" srcId="{0F2F76CE-F2C2-4B75-8713-3A6BDD699B53}" destId="{C5925FBF-7606-4B76-B1CD-0D59755D7602}" srcOrd="3" destOrd="0" presId="urn:microsoft.com/office/officeart/2005/8/layout/default"/>
    <dgm:cxn modelId="{11711743-52F6-4C44-B9FE-ACE1463F9D06}" type="presParOf" srcId="{0F2F76CE-F2C2-4B75-8713-3A6BDD699B53}" destId="{568F8515-A740-4F31-9EFF-D883653E8C4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2790AD-7531-4A8B-845A-EA562B74B114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199BC89-11D4-4F8C-A791-B869B51A596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dirty="0" smtClean="0"/>
            <a:t>Anonymous </a:t>
          </a:r>
          <a:r>
            <a:rPr lang="en-US" sz="2400" b="1" dirty="0" err="1" smtClean="0"/>
            <a:t>Difﬁe</a:t>
          </a:r>
          <a:r>
            <a:rPr lang="en-US" sz="2400" b="1" dirty="0" smtClean="0"/>
            <a:t>-Hellman (ADH) suites do not provide authentication</a:t>
          </a:r>
          <a:endParaRPr lang="ru-RU" sz="2400" b="1" dirty="0"/>
        </a:p>
      </dgm:t>
    </dgm:pt>
    <dgm:pt modelId="{E28A6683-94A7-4F80-90DE-93A372AB5081}" type="parTrans" cxnId="{53FA888A-7ED1-4604-8C6F-3E285E4DB6A8}">
      <dgm:prSet/>
      <dgm:spPr/>
      <dgm:t>
        <a:bodyPr/>
        <a:lstStyle/>
        <a:p>
          <a:endParaRPr lang="ru-RU" sz="2400" b="1"/>
        </a:p>
      </dgm:t>
    </dgm:pt>
    <dgm:pt modelId="{BA804F74-9B96-4BA6-8FC7-FE8283551804}" type="sibTrans" cxnId="{53FA888A-7ED1-4604-8C6F-3E285E4DB6A8}">
      <dgm:prSet/>
      <dgm:spPr/>
      <dgm:t>
        <a:bodyPr/>
        <a:lstStyle/>
        <a:p>
          <a:endParaRPr lang="ru-RU" sz="2400" b="1"/>
        </a:p>
      </dgm:t>
    </dgm:pt>
    <dgm:pt modelId="{AEF96A08-1BC5-4ED4-B7A1-DBB2A2C14A2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smtClean="0"/>
            <a:t>NULL cipher suites provide no encryption</a:t>
          </a:r>
          <a:endParaRPr lang="en-US" sz="2400" b="1" dirty="0" smtClean="0"/>
        </a:p>
      </dgm:t>
    </dgm:pt>
    <dgm:pt modelId="{DE11F872-5678-4C36-8538-731D569EF1B1}" type="sibTrans" cxnId="{DB30A2FD-009A-433E-8490-44D91D3E117B}">
      <dgm:prSet/>
      <dgm:spPr/>
      <dgm:t>
        <a:bodyPr/>
        <a:lstStyle/>
        <a:p>
          <a:endParaRPr lang="ru-RU" sz="2400" b="1"/>
        </a:p>
      </dgm:t>
    </dgm:pt>
    <dgm:pt modelId="{EFB52F67-6306-4BD6-AD1C-5F1E95436DA4}" type="parTrans" cxnId="{DB30A2FD-009A-433E-8490-44D91D3E117B}">
      <dgm:prSet/>
      <dgm:spPr/>
      <dgm:t>
        <a:bodyPr/>
        <a:lstStyle/>
        <a:p>
          <a:endParaRPr lang="ru-RU" sz="2400" b="1"/>
        </a:p>
      </dgm:t>
    </dgm:pt>
    <dgm:pt modelId="{B448D533-E8CE-4D9F-BF17-46D06796D6A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smtClean="0"/>
            <a:t>Export key exchange suites use authentication that can easily be broken</a:t>
          </a:r>
          <a:endParaRPr lang="en-US" sz="2400" b="1" dirty="0" smtClean="0"/>
        </a:p>
      </dgm:t>
    </dgm:pt>
    <dgm:pt modelId="{BC48EEF3-EE1C-4C3E-A8B8-FEE42C7609A2}" type="parTrans" cxnId="{E8DDB54A-3B5D-4E89-8B4D-B8ACD961E54C}">
      <dgm:prSet/>
      <dgm:spPr/>
      <dgm:t>
        <a:bodyPr/>
        <a:lstStyle/>
        <a:p>
          <a:endParaRPr lang="ru-RU" sz="2400" b="1"/>
        </a:p>
      </dgm:t>
    </dgm:pt>
    <dgm:pt modelId="{FC9432E0-F8C5-4340-8494-79837C52A98B}" type="sibTrans" cxnId="{E8DDB54A-3B5D-4E89-8B4D-B8ACD961E54C}">
      <dgm:prSet/>
      <dgm:spPr/>
      <dgm:t>
        <a:bodyPr/>
        <a:lstStyle/>
        <a:p>
          <a:endParaRPr lang="ru-RU" sz="2400" b="1"/>
        </a:p>
      </dgm:t>
    </dgm:pt>
    <dgm:pt modelId="{711ED796-6A1B-4663-AB05-E4426560DE1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smtClean="0"/>
            <a:t>Suites with weak ciphers (typically of 40 and 56 bits) use encryption that can easily be broken</a:t>
          </a:r>
          <a:endParaRPr lang="en-US" sz="2400" b="1" dirty="0" smtClean="0"/>
        </a:p>
      </dgm:t>
    </dgm:pt>
    <dgm:pt modelId="{8DFB3256-B3BD-4806-9986-B7C68D4290B7}" type="parTrans" cxnId="{0A414239-756B-4BD6-87C3-2CAE25F2CA2A}">
      <dgm:prSet/>
      <dgm:spPr/>
      <dgm:t>
        <a:bodyPr/>
        <a:lstStyle/>
        <a:p>
          <a:endParaRPr lang="ru-RU" sz="2400" b="1"/>
        </a:p>
      </dgm:t>
    </dgm:pt>
    <dgm:pt modelId="{02E2C82E-5842-4F6A-95FD-4B14604E6C74}" type="sibTrans" cxnId="{0A414239-756B-4BD6-87C3-2CAE25F2CA2A}">
      <dgm:prSet/>
      <dgm:spPr/>
      <dgm:t>
        <a:bodyPr/>
        <a:lstStyle/>
        <a:p>
          <a:endParaRPr lang="ru-RU" sz="2400" b="1"/>
        </a:p>
      </dgm:t>
    </dgm:pt>
    <dgm:pt modelId="{5D0C060A-7CD9-4234-9B94-312BE424F42B}" type="pres">
      <dgm:prSet presAssocID="{AC2790AD-7531-4A8B-845A-EA562B74B1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40389A-A764-49A2-8049-C64267785FDE}" type="pres">
      <dgm:prSet presAssocID="{3199BC89-11D4-4F8C-A791-B869B51A596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D44B62-E7E8-46A3-B26D-1EEB76E5D2BF}" type="pres">
      <dgm:prSet presAssocID="{BA804F74-9B96-4BA6-8FC7-FE8283551804}" presName="spacer" presStyleCnt="0"/>
      <dgm:spPr/>
    </dgm:pt>
    <dgm:pt modelId="{9D2050E7-9966-411D-BFBB-16FA8E6C20D1}" type="pres">
      <dgm:prSet presAssocID="{AEF96A08-1BC5-4ED4-B7A1-DBB2A2C14A2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7AC92-9CBC-4500-AB8B-8D261CCC5452}" type="pres">
      <dgm:prSet presAssocID="{DE11F872-5678-4C36-8538-731D569EF1B1}" presName="spacer" presStyleCnt="0"/>
      <dgm:spPr/>
    </dgm:pt>
    <dgm:pt modelId="{20545138-5ECC-4DC5-81C0-94EBC85488F3}" type="pres">
      <dgm:prSet presAssocID="{B448D533-E8CE-4D9F-BF17-46D06796D6A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79089F-51C4-4AF3-817B-34F7044AE619}" type="pres">
      <dgm:prSet presAssocID="{FC9432E0-F8C5-4340-8494-79837C52A98B}" presName="spacer" presStyleCnt="0"/>
      <dgm:spPr/>
    </dgm:pt>
    <dgm:pt modelId="{0F24AEC6-03A7-42B2-8BA0-79A3DFA74C5F}" type="pres">
      <dgm:prSet presAssocID="{711ED796-6A1B-4663-AB05-E4426560DE1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FA888A-7ED1-4604-8C6F-3E285E4DB6A8}" srcId="{AC2790AD-7531-4A8B-845A-EA562B74B114}" destId="{3199BC89-11D4-4F8C-A791-B869B51A5961}" srcOrd="0" destOrd="0" parTransId="{E28A6683-94A7-4F80-90DE-93A372AB5081}" sibTransId="{BA804F74-9B96-4BA6-8FC7-FE8283551804}"/>
    <dgm:cxn modelId="{DB30A2FD-009A-433E-8490-44D91D3E117B}" srcId="{AC2790AD-7531-4A8B-845A-EA562B74B114}" destId="{AEF96A08-1BC5-4ED4-B7A1-DBB2A2C14A20}" srcOrd="1" destOrd="0" parTransId="{EFB52F67-6306-4BD6-AD1C-5F1E95436DA4}" sibTransId="{DE11F872-5678-4C36-8538-731D569EF1B1}"/>
    <dgm:cxn modelId="{03F7D404-B615-417A-A904-CF31F10DF220}" type="presOf" srcId="{3199BC89-11D4-4F8C-A791-B869B51A5961}" destId="{0940389A-A764-49A2-8049-C64267785FDE}" srcOrd="0" destOrd="0" presId="urn:microsoft.com/office/officeart/2005/8/layout/vList2"/>
    <dgm:cxn modelId="{F9D69135-C862-4C70-ACD1-BD26A22ABECF}" type="presOf" srcId="{AEF96A08-1BC5-4ED4-B7A1-DBB2A2C14A20}" destId="{9D2050E7-9966-411D-BFBB-16FA8E6C20D1}" srcOrd="0" destOrd="0" presId="urn:microsoft.com/office/officeart/2005/8/layout/vList2"/>
    <dgm:cxn modelId="{0A414239-756B-4BD6-87C3-2CAE25F2CA2A}" srcId="{AC2790AD-7531-4A8B-845A-EA562B74B114}" destId="{711ED796-6A1B-4663-AB05-E4426560DE17}" srcOrd="3" destOrd="0" parTransId="{8DFB3256-B3BD-4806-9986-B7C68D4290B7}" sibTransId="{02E2C82E-5842-4F6A-95FD-4B14604E6C74}"/>
    <dgm:cxn modelId="{88210308-2B12-46B9-AEA0-177A401EAB64}" type="presOf" srcId="{711ED796-6A1B-4663-AB05-E4426560DE17}" destId="{0F24AEC6-03A7-42B2-8BA0-79A3DFA74C5F}" srcOrd="0" destOrd="0" presId="urn:microsoft.com/office/officeart/2005/8/layout/vList2"/>
    <dgm:cxn modelId="{48E203BC-D90D-4E4E-B1B2-1B7EBFD54CDB}" type="presOf" srcId="{AC2790AD-7531-4A8B-845A-EA562B74B114}" destId="{5D0C060A-7CD9-4234-9B94-312BE424F42B}" srcOrd="0" destOrd="0" presId="urn:microsoft.com/office/officeart/2005/8/layout/vList2"/>
    <dgm:cxn modelId="{E8DDB54A-3B5D-4E89-8B4D-B8ACD961E54C}" srcId="{AC2790AD-7531-4A8B-845A-EA562B74B114}" destId="{B448D533-E8CE-4D9F-BF17-46D06796D6AE}" srcOrd="2" destOrd="0" parTransId="{BC48EEF3-EE1C-4C3E-A8B8-FEE42C7609A2}" sibTransId="{FC9432E0-F8C5-4340-8494-79837C52A98B}"/>
    <dgm:cxn modelId="{6B57A0EB-AA2B-4A56-A07D-81E31165269D}" type="presOf" srcId="{B448D533-E8CE-4D9F-BF17-46D06796D6AE}" destId="{20545138-5ECC-4DC5-81C0-94EBC85488F3}" srcOrd="0" destOrd="0" presId="urn:microsoft.com/office/officeart/2005/8/layout/vList2"/>
    <dgm:cxn modelId="{B2FCE4BA-1CE3-4F9F-A8E1-3A22BE073E5D}" type="presParOf" srcId="{5D0C060A-7CD9-4234-9B94-312BE424F42B}" destId="{0940389A-A764-49A2-8049-C64267785FDE}" srcOrd="0" destOrd="0" presId="urn:microsoft.com/office/officeart/2005/8/layout/vList2"/>
    <dgm:cxn modelId="{ABA60956-CA15-4947-9A25-776DD0DD6F0A}" type="presParOf" srcId="{5D0C060A-7CD9-4234-9B94-312BE424F42B}" destId="{3BD44B62-E7E8-46A3-B26D-1EEB76E5D2BF}" srcOrd="1" destOrd="0" presId="urn:microsoft.com/office/officeart/2005/8/layout/vList2"/>
    <dgm:cxn modelId="{1B11D0C3-B331-4C69-B7A3-CCF9312E2BC5}" type="presParOf" srcId="{5D0C060A-7CD9-4234-9B94-312BE424F42B}" destId="{9D2050E7-9966-411D-BFBB-16FA8E6C20D1}" srcOrd="2" destOrd="0" presId="urn:microsoft.com/office/officeart/2005/8/layout/vList2"/>
    <dgm:cxn modelId="{B461DA7B-A384-4B85-9DD5-8EF01BE7E1AE}" type="presParOf" srcId="{5D0C060A-7CD9-4234-9B94-312BE424F42B}" destId="{A157AC92-9CBC-4500-AB8B-8D261CCC5452}" srcOrd="3" destOrd="0" presId="urn:microsoft.com/office/officeart/2005/8/layout/vList2"/>
    <dgm:cxn modelId="{7383B62E-CBCC-412A-9175-B33D8EA96159}" type="presParOf" srcId="{5D0C060A-7CD9-4234-9B94-312BE424F42B}" destId="{20545138-5ECC-4DC5-81C0-94EBC85488F3}" srcOrd="4" destOrd="0" presId="urn:microsoft.com/office/officeart/2005/8/layout/vList2"/>
    <dgm:cxn modelId="{CFD85E6E-C5DA-4161-875E-152B7595491A}" type="presParOf" srcId="{5D0C060A-7CD9-4234-9B94-312BE424F42B}" destId="{A079089F-51C4-4AF3-817B-34F7044AE619}" srcOrd="5" destOrd="0" presId="urn:microsoft.com/office/officeart/2005/8/layout/vList2"/>
    <dgm:cxn modelId="{EFB0138D-C688-4CCB-A3EF-46AE238D8ABE}" type="presParOf" srcId="{5D0C060A-7CD9-4234-9B94-312BE424F42B}" destId="{0F24AEC6-03A7-42B2-8BA0-79A3DFA74C5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2790AD-7531-4A8B-845A-EA562B74B114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199BC89-11D4-4F8C-A791-B869B51A596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dirty="0" err="1" smtClean="0">
              <a:solidFill>
                <a:schemeClr val="accent4">
                  <a:lumMod val="90000"/>
                  <a:lumOff val="10000"/>
                </a:schemeClr>
              </a:solidFill>
            </a:rPr>
            <a:t>SSLProtocol</a:t>
          </a:r>
          <a:r>
            <a:rPr lang="en-US" sz="2400" b="1" dirty="0" smtClean="0">
              <a:solidFill>
                <a:schemeClr val="accent4">
                  <a:lumMod val="90000"/>
                  <a:lumOff val="10000"/>
                </a:schemeClr>
              </a:solidFill>
            </a:rPr>
            <a:t> </a:t>
          </a:r>
          <a:r>
            <a:rPr lang="en-US" sz="2400" dirty="0" smtClean="0">
              <a:solidFill>
                <a:schemeClr val="accent4">
                  <a:lumMod val="90000"/>
                  <a:lumOff val="10000"/>
                </a:schemeClr>
              </a:solidFill>
            </a:rPr>
            <a:t> </a:t>
          </a:r>
          <a:r>
            <a:rPr lang="en-US" sz="2400" dirty="0" smtClean="0">
              <a:solidFill>
                <a:srgbClr val="C00000"/>
              </a:solidFill>
            </a:rPr>
            <a:t>all -</a:t>
          </a:r>
          <a:r>
            <a:rPr lang="en-US" sz="2400" dirty="0" err="1" smtClean="0">
              <a:solidFill>
                <a:srgbClr val="C00000"/>
              </a:solidFill>
            </a:rPr>
            <a:t>SSLv2</a:t>
          </a:r>
          <a:r>
            <a:rPr lang="en-US" sz="2400" dirty="0" smtClean="0">
              <a:solidFill>
                <a:srgbClr val="C00000"/>
              </a:solidFill>
            </a:rPr>
            <a:t> -</a:t>
          </a:r>
          <a:r>
            <a:rPr lang="en-US" sz="2400" dirty="0" err="1" smtClean="0">
              <a:solidFill>
                <a:srgbClr val="C00000"/>
              </a:solidFill>
            </a:rPr>
            <a:t>SSLv3</a:t>
          </a:r>
          <a:endParaRPr lang="en-US" sz="2400" dirty="0" smtClean="0">
            <a:solidFill>
              <a:srgbClr val="C00000"/>
            </a:solidFill>
          </a:endParaRP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n-US" sz="2400" b="1" dirty="0" err="1" smtClean="0">
              <a:solidFill>
                <a:schemeClr val="accent4">
                  <a:lumMod val="90000"/>
                  <a:lumOff val="10000"/>
                </a:schemeClr>
              </a:solidFill>
            </a:rPr>
            <a:t>SSLHonorCipherOrder</a:t>
          </a:r>
          <a:r>
            <a:rPr lang="en-US" sz="2400" dirty="0" smtClean="0">
              <a:solidFill>
                <a:schemeClr val="accent4">
                  <a:lumMod val="50000"/>
                  <a:lumOff val="50000"/>
                </a:schemeClr>
              </a:solidFill>
            </a:rPr>
            <a:t>  </a:t>
          </a:r>
          <a:r>
            <a:rPr lang="en-US" sz="2400" dirty="0" smtClean="0">
              <a:solidFill>
                <a:srgbClr val="C00000"/>
              </a:solidFill>
            </a:rPr>
            <a:t>on </a:t>
          </a: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n-US" sz="2400" b="1" dirty="0" err="1" smtClean="0">
              <a:solidFill>
                <a:schemeClr val="accent4">
                  <a:lumMod val="90000"/>
                  <a:lumOff val="10000"/>
                </a:schemeClr>
              </a:solidFill>
            </a:rPr>
            <a:t>SSLCipherSuite</a:t>
          </a:r>
          <a:r>
            <a:rPr lang="en-US" sz="2400" dirty="0" smtClean="0">
              <a:solidFill>
                <a:schemeClr val="accent4">
                  <a:lumMod val="90000"/>
                  <a:lumOff val="10000"/>
                </a:schemeClr>
              </a:solidFill>
            </a:rPr>
            <a:t> </a:t>
          </a: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n-US" sz="2400" dirty="0" smtClean="0">
              <a:solidFill>
                <a:srgbClr val="C00000"/>
              </a:solidFill>
            </a:rPr>
            <a:t>EECDH+ECDSA+AESGCM</a:t>
          </a: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n-US" sz="2400" dirty="0" err="1" smtClean="0">
              <a:solidFill>
                <a:srgbClr val="C00000"/>
              </a:solidFill>
            </a:rPr>
            <a:t>EECDH+aRSA+AESGCM</a:t>
          </a:r>
          <a:endParaRPr lang="en-US" sz="2400" dirty="0" smtClean="0">
            <a:solidFill>
              <a:srgbClr val="C00000"/>
            </a:solidFill>
          </a:endParaRP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n-US" sz="2400" dirty="0" smtClean="0">
              <a:solidFill>
                <a:srgbClr val="C00000"/>
              </a:solidFill>
            </a:rPr>
            <a:t>EECDH+ECDSA+SHA384</a:t>
          </a: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n-US" sz="2400" dirty="0" smtClean="0">
              <a:solidFill>
                <a:srgbClr val="C00000"/>
              </a:solidFill>
            </a:rPr>
            <a:t>EECDH+ECDSA+SHA256</a:t>
          </a: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n-US" sz="2400" dirty="0" err="1" smtClean="0">
              <a:solidFill>
                <a:srgbClr val="C00000"/>
              </a:solidFill>
            </a:rPr>
            <a:t>EECDH+aRSA+SHA384</a:t>
          </a:r>
          <a:endParaRPr lang="en-US" sz="2400" dirty="0" smtClean="0">
            <a:solidFill>
              <a:srgbClr val="C00000"/>
            </a:solidFill>
          </a:endParaRP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n-US" sz="2400" dirty="0" err="1" smtClean="0">
              <a:solidFill>
                <a:srgbClr val="C00000"/>
              </a:solidFill>
            </a:rPr>
            <a:t>EECDH+aRSA+SHA256</a:t>
          </a:r>
          <a:endParaRPr lang="en-US" sz="2400" dirty="0" smtClean="0">
            <a:solidFill>
              <a:srgbClr val="C00000"/>
            </a:solidFill>
          </a:endParaRP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n-US" sz="2400" dirty="0" err="1" smtClean="0">
              <a:solidFill>
                <a:srgbClr val="C00000"/>
              </a:solidFill>
            </a:rPr>
            <a:t>EECDH+aRSA+RC4</a:t>
          </a:r>
          <a:r>
            <a:rPr lang="en-US" sz="2400" dirty="0" smtClean="0">
              <a:solidFill>
                <a:srgbClr val="C00000"/>
              </a:solidFill>
            </a:rPr>
            <a:t> </a:t>
          </a: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n-US" sz="2400" dirty="0" smtClean="0">
              <a:solidFill>
                <a:srgbClr val="C00000"/>
              </a:solidFill>
            </a:rPr>
            <a:t>EECDH </a:t>
          </a:r>
          <a:r>
            <a:rPr lang="en-US" sz="2400" dirty="0" err="1" smtClean="0">
              <a:solidFill>
                <a:srgbClr val="C00000"/>
              </a:solidFill>
            </a:rPr>
            <a:t>EDH+aRSA</a:t>
          </a:r>
          <a:r>
            <a:rPr lang="en-US" sz="2400" dirty="0" smtClean="0">
              <a:solidFill>
                <a:srgbClr val="C00000"/>
              </a:solidFill>
            </a:rPr>
            <a:t> </a:t>
          </a: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n-US" sz="2400" dirty="0" smtClean="0">
              <a:solidFill>
                <a:srgbClr val="C00000"/>
              </a:solidFill>
            </a:rPr>
            <a:t>RC4 !</a:t>
          </a:r>
          <a:r>
            <a:rPr lang="en-US" sz="2400" dirty="0" err="1" smtClean="0">
              <a:solidFill>
                <a:srgbClr val="C00000"/>
              </a:solidFill>
            </a:rPr>
            <a:t>aNULL</a:t>
          </a:r>
          <a:r>
            <a:rPr lang="en-US" sz="2400" dirty="0" smtClean="0">
              <a:solidFill>
                <a:srgbClr val="C00000"/>
              </a:solidFill>
            </a:rPr>
            <a:t> !</a:t>
          </a:r>
          <a:r>
            <a:rPr lang="en-US" sz="2400" dirty="0" err="1" smtClean="0">
              <a:solidFill>
                <a:srgbClr val="C00000"/>
              </a:solidFill>
            </a:rPr>
            <a:t>eNULL</a:t>
          </a:r>
          <a:r>
            <a:rPr lang="en-US" sz="2400" dirty="0" smtClean="0">
              <a:solidFill>
                <a:srgbClr val="C00000"/>
              </a:solidFill>
            </a:rPr>
            <a:t> !LOW !3DES !MD5 !EXP !PSK !SRP 	!DSS”</a:t>
          </a:r>
          <a:endParaRPr lang="ru-RU" sz="2400" b="1" dirty="0"/>
        </a:p>
      </dgm:t>
    </dgm:pt>
    <dgm:pt modelId="{E28A6683-94A7-4F80-90DE-93A372AB5081}" type="parTrans" cxnId="{53FA888A-7ED1-4604-8C6F-3E285E4DB6A8}">
      <dgm:prSet/>
      <dgm:spPr/>
      <dgm:t>
        <a:bodyPr/>
        <a:lstStyle/>
        <a:p>
          <a:endParaRPr lang="ru-RU" sz="2400" b="1"/>
        </a:p>
      </dgm:t>
    </dgm:pt>
    <dgm:pt modelId="{BA804F74-9B96-4BA6-8FC7-FE8283551804}" type="sibTrans" cxnId="{53FA888A-7ED1-4604-8C6F-3E285E4DB6A8}">
      <dgm:prSet/>
      <dgm:spPr/>
      <dgm:t>
        <a:bodyPr/>
        <a:lstStyle/>
        <a:p>
          <a:endParaRPr lang="ru-RU" sz="2400" b="1"/>
        </a:p>
      </dgm:t>
    </dgm:pt>
    <dgm:pt modelId="{5D0C060A-7CD9-4234-9B94-312BE424F42B}" type="pres">
      <dgm:prSet presAssocID="{AC2790AD-7531-4A8B-845A-EA562B74B1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40389A-A764-49A2-8049-C64267785FDE}" type="pres">
      <dgm:prSet presAssocID="{3199BC89-11D4-4F8C-A791-B869B51A596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45D57E-839D-4ECD-AC3E-0258C1CD2C4B}" type="presOf" srcId="{3199BC89-11D4-4F8C-A791-B869B51A5961}" destId="{0940389A-A764-49A2-8049-C64267785FDE}" srcOrd="0" destOrd="0" presId="urn:microsoft.com/office/officeart/2005/8/layout/vList2"/>
    <dgm:cxn modelId="{865846CA-0706-4844-A6EE-35DC2A3F48F0}" type="presOf" srcId="{AC2790AD-7531-4A8B-845A-EA562B74B114}" destId="{5D0C060A-7CD9-4234-9B94-312BE424F42B}" srcOrd="0" destOrd="0" presId="urn:microsoft.com/office/officeart/2005/8/layout/vList2"/>
    <dgm:cxn modelId="{53FA888A-7ED1-4604-8C6F-3E285E4DB6A8}" srcId="{AC2790AD-7531-4A8B-845A-EA562B74B114}" destId="{3199BC89-11D4-4F8C-A791-B869B51A5961}" srcOrd="0" destOrd="0" parTransId="{E28A6683-94A7-4F80-90DE-93A372AB5081}" sibTransId="{BA804F74-9B96-4BA6-8FC7-FE8283551804}"/>
    <dgm:cxn modelId="{A4C4C9A0-F13C-4E24-BA5D-CF36A29998AA}" type="presParOf" srcId="{5D0C060A-7CD9-4234-9B94-312BE424F42B}" destId="{0940389A-A764-49A2-8049-C64267785FD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9F750F-5E49-4572-884C-4FD3B90974DD}">
      <dsp:nvSpPr>
        <dsp:cNvPr id="0" name=""/>
        <dsp:cNvSpPr/>
      </dsp:nvSpPr>
      <dsp:spPr>
        <a:xfrm rot="5400000">
          <a:off x="-136044" y="139728"/>
          <a:ext cx="906964" cy="634875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</a:t>
          </a:r>
          <a:endParaRPr lang="ru-RU" sz="2000" kern="1200" dirty="0"/>
        </a:p>
      </dsp:txBody>
      <dsp:txXfrm rot="5400000">
        <a:off x="-136044" y="139728"/>
        <a:ext cx="906964" cy="634875"/>
      </dsp:txXfrm>
    </dsp:sp>
    <dsp:sp modelId="{6BD8322B-122C-47AD-A243-65678C072B09}">
      <dsp:nvSpPr>
        <dsp:cNvPr id="0" name=""/>
        <dsp:cNvSpPr/>
      </dsp:nvSpPr>
      <dsp:spPr>
        <a:xfrm rot="5400000">
          <a:off x="2470791" y="-1832232"/>
          <a:ext cx="589837" cy="42616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solidFill>
                <a:schemeClr val="tx1"/>
              </a:solidFill>
            </a:rPr>
            <a:t>SSLv2</a:t>
          </a:r>
          <a:r>
            <a:rPr lang="en-US" sz="2000" kern="1200" dirty="0" smtClean="0">
              <a:solidFill>
                <a:schemeClr val="tx1"/>
              </a:solidFill>
            </a:rPr>
            <a:t> deprecated by RFC 6176 </a:t>
          </a:r>
          <a:endParaRPr lang="ru-RU" sz="2000" kern="1200" dirty="0"/>
        </a:p>
      </dsp:txBody>
      <dsp:txXfrm rot="5400000">
        <a:off x="2470791" y="-1832232"/>
        <a:ext cx="589837" cy="4261668"/>
      </dsp:txXfrm>
    </dsp:sp>
    <dsp:sp modelId="{483B6249-5579-4F16-B12A-628438DBD5BD}">
      <dsp:nvSpPr>
        <dsp:cNvPr id="0" name=""/>
        <dsp:cNvSpPr/>
      </dsp:nvSpPr>
      <dsp:spPr>
        <a:xfrm rot="5400000">
          <a:off x="-136044" y="927145"/>
          <a:ext cx="906964" cy="634875"/>
        </a:xfrm>
        <a:prstGeom prst="chevron">
          <a:avLst/>
        </a:prstGeom>
        <a:solidFill>
          <a:srgbClr val="CDCD25"/>
        </a:solidFill>
        <a:ln w="25400" cap="flat" cmpd="sng" algn="ctr">
          <a:solidFill>
            <a:srgbClr val="CDCD2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</a:t>
          </a:r>
          <a:endParaRPr lang="ru-RU" sz="2000" kern="1200" dirty="0"/>
        </a:p>
      </dsp:txBody>
      <dsp:txXfrm rot="5400000">
        <a:off x="-136044" y="927145"/>
        <a:ext cx="906964" cy="634875"/>
      </dsp:txXfrm>
    </dsp:sp>
    <dsp:sp modelId="{B9DD7C6E-007C-43C9-88E3-7605127A94DB}">
      <dsp:nvSpPr>
        <dsp:cNvPr id="0" name=""/>
        <dsp:cNvSpPr/>
      </dsp:nvSpPr>
      <dsp:spPr>
        <a:xfrm rot="5400000">
          <a:off x="2470946" y="-1044970"/>
          <a:ext cx="589527" cy="42616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solidFill>
                <a:schemeClr val="tx1"/>
              </a:solidFill>
            </a:rPr>
            <a:t>SSLv3</a:t>
          </a:r>
          <a:r>
            <a:rPr lang="en-US" sz="2000" kern="1200" dirty="0" smtClean="0">
              <a:solidFill>
                <a:schemeClr val="tx1"/>
              </a:solidFill>
            </a:rPr>
            <a:t> still widely supported </a:t>
          </a:r>
          <a:endParaRPr lang="ru-RU" sz="2000" kern="1200" dirty="0"/>
        </a:p>
      </dsp:txBody>
      <dsp:txXfrm rot="5400000">
        <a:off x="2470946" y="-1044970"/>
        <a:ext cx="589527" cy="4261668"/>
      </dsp:txXfrm>
    </dsp:sp>
    <dsp:sp modelId="{E9A2DE43-863D-416E-9F7E-7C675EB4645B}">
      <dsp:nvSpPr>
        <dsp:cNvPr id="0" name=""/>
        <dsp:cNvSpPr/>
      </dsp:nvSpPr>
      <dsp:spPr>
        <a:xfrm rot="5400000">
          <a:off x="-136044" y="1714562"/>
          <a:ext cx="906964" cy="634875"/>
        </a:xfrm>
        <a:prstGeom prst="chevron">
          <a:avLst/>
        </a:prstGeom>
        <a:solidFill>
          <a:srgbClr val="CDCD25"/>
        </a:solidFill>
        <a:ln w="25400" cap="flat" cmpd="sng" algn="ctr">
          <a:solidFill>
            <a:srgbClr val="CDCD2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</a:t>
          </a:r>
          <a:endParaRPr lang="ru-RU" sz="2000" kern="1200" dirty="0"/>
        </a:p>
      </dsp:txBody>
      <dsp:txXfrm rot="5400000">
        <a:off x="-136044" y="1714562"/>
        <a:ext cx="906964" cy="634875"/>
      </dsp:txXfrm>
    </dsp:sp>
    <dsp:sp modelId="{624A47F6-81A4-4D67-89B5-25D8C1067FE4}">
      <dsp:nvSpPr>
        <dsp:cNvPr id="0" name=""/>
        <dsp:cNvSpPr/>
      </dsp:nvSpPr>
      <dsp:spPr>
        <a:xfrm rot="5400000">
          <a:off x="2470946" y="-257553"/>
          <a:ext cx="589527" cy="42616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TLS 1.0 in RFC 2246 (1999) </a:t>
          </a:r>
          <a:endParaRPr lang="ru-RU" sz="2000" kern="1200" dirty="0"/>
        </a:p>
      </dsp:txBody>
      <dsp:txXfrm rot="5400000">
        <a:off x="2470946" y="-257553"/>
        <a:ext cx="589527" cy="4261668"/>
      </dsp:txXfrm>
    </dsp:sp>
    <dsp:sp modelId="{B8F4858B-990B-42CB-91F1-BA86C5BF978A}">
      <dsp:nvSpPr>
        <dsp:cNvPr id="0" name=""/>
        <dsp:cNvSpPr/>
      </dsp:nvSpPr>
      <dsp:spPr>
        <a:xfrm rot="5400000">
          <a:off x="-136044" y="2501979"/>
          <a:ext cx="906964" cy="634875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5400000">
        <a:off x="-136044" y="2501979"/>
        <a:ext cx="906964" cy="634875"/>
      </dsp:txXfrm>
    </dsp:sp>
    <dsp:sp modelId="{D194F4DC-3B92-4960-B2DD-B89B90CC0D3C}">
      <dsp:nvSpPr>
        <dsp:cNvPr id="0" name=""/>
        <dsp:cNvSpPr/>
      </dsp:nvSpPr>
      <dsp:spPr>
        <a:xfrm rot="5400000">
          <a:off x="2470946" y="529863"/>
          <a:ext cx="589527" cy="42616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TLS 1.1 in RFC 4346 (2006) </a:t>
          </a:r>
          <a:endParaRPr lang="ru-RU" sz="2000" kern="1200" dirty="0"/>
        </a:p>
      </dsp:txBody>
      <dsp:txXfrm rot="5400000">
        <a:off x="2470946" y="529863"/>
        <a:ext cx="589527" cy="4261668"/>
      </dsp:txXfrm>
    </dsp:sp>
    <dsp:sp modelId="{CE9E2F11-69D9-465F-82BC-E5C0EEA07A5A}">
      <dsp:nvSpPr>
        <dsp:cNvPr id="0" name=""/>
        <dsp:cNvSpPr/>
      </dsp:nvSpPr>
      <dsp:spPr>
        <a:xfrm rot="5400000">
          <a:off x="-136044" y="3289396"/>
          <a:ext cx="906964" cy="634875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</a:t>
          </a:r>
          <a:endParaRPr lang="ru-RU" sz="2000" kern="1200" dirty="0"/>
        </a:p>
      </dsp:txBody>
      <dsp:txXfrm rot="5400000">
        <a:off x="-136044" y="3289396"/>
        <a:ext cx="906964" cy="634875"/>
      </dsp:txXfrm>
    </dsp:sp>
    <dsp:sp modelId="{2A7BF60F-07EB-4A97-862F-47EDA45E0937}">
      <dsp:nvSpPr>
        <dsp:cNvPr id="0" name=""/>
        <dsp:cNvSpPr/>
      </dsp:nvSpPr>
      <dsp:spPr>
        <a:xfrm rot="5400000">
          <a:off x="2470946" y="1317280"/>
          <a:ext cx="589527" cy="42616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TLS 1.2 in RFC 5246 (2008)</a:t>
          </a:r>
          <a:endParaRPr lang="ru-RU" sz="2000" kern="1200" dirty="0"/>
        </a:p>
      </dsp:txBody>
      <dsp:txXfrm rot="5400000">
        <a:off x="2470946" y="1317280"/>
        <a:ext cx="589527" cy="42616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6C8B42-E3E5-4CC4-9456-4757C8F4BA41}">
      <dsp:nvSpPr>
        <dsp:cNvPr id="0" name=""/>
        <dsp:cNvSpPr/>
      </dsp:nvSpPr>
      <dsp:spPr>
        <a:xfrm>
          <a:off x="3133" y="310297"/>
          <a:ext cx="2404473" cy="96358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PKI</a:t>
          </a:r>
          <a:endParaRPr lang="ru-RU" sz="2400" b="1" kern="1200" dirty="0"/>
        </a:p>
      </dsp:txBody>
      <dsp:txXfrm>
        <a:off x="3133" y="310297"/>
        <a:ext cx="2404473" cy="963581"/>
      </dsp:txXfrm>
    </dsp:sp>
    <dsp:sp modelId="{14CF654D-11B3-4A7B-9455-61FC5BA97DC1}">
      <dsp:nvSpPr>
        <dsp:cNvPr id="0" name=""/>
        <dsp:cNvSpPr/>
      </dsp:nvSpPr>
      <dsp:spPr>
        <a:xfrm>
          <a:off x="2485849" y="512649"/>
          <a:ext cx="558877" cy="558877"/>
        </a:xfrm>
        <a:prstGeom prst="mathPlus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485849" y="512649"/>
        <a:ext cx="558877" cy="558877"/>
      </dsp:txXfrm>
    </dsp:sp>
    <dsp:sp modelId="{2B768BA8-A3B1-4865-AEB9-19196DA36CB9}">
      <dsp:nvSpPr>
        <dsp:cNvPr id="0" name=""/>
        <dsp:cNvSpPr/>
      </dsp:nvSpPr>
      <dsp:spPr>
        <a:xfrm>
          <a:off x="3122970" y="310297"/>
          <a:ext cx="2370709" cy="96358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Independent source</a:t>
          </a:r>
          <a:endParaRPr lang="ru-RU" sz="1800" b="1" kern="1200" dirty="0"/>
        </a:p>
      </dsp:txBody>
      <dsp:txXfrm>
        <a:off x="3122970" y="310297"/>
        <a:ext cx="2370709" cy="963581"/>
      </dsp:txXfrm>
    </dsp:sp>
    <dsp:sp modelId="{8154AEA4-409C-4522-B1D8-7DC282B6809E}">
      <dsp:nvSpPr>
        <dsp:cNvPr id="0" name=""/>
        <dsp:cNvSpPr/>
      </dsp:nvSpPr>
      <dsp:spPr>
        <a:xfrm>
          <a:off x="5571922" y="512649"/>
          <a:ext cx="558877" cy="558877"/>
        </a:xfrm>
        <a:prstGeom prst="mathEqual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5571922" y="512649"/>
        <a:ext cx="558877" cy="558877"/>
      </dsp:txXfrm>
    </dsp:sp>
    <dsp:sp modelId="{0CF95C9C-D2E2-4815-A950-65F0D6ABA2E8}">
      <dsp:nvSpPr>
        <dsp:cNvPr id="0" name=""/>
        <dsp:cNvSpPr/>
      </dsp:nvSpPr>
      <dsp:spPr>
        <a:xfrm>
          <a:off x="6209042" y="310297"/>
          <a:ext cx="2284767" cy="96358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Trusted certificate</a:t>
          </a:r>
          <a:endParaRPr lang="ru-RU" sz="2300" b="1" kern="1200" dirty="0"/>
        </a:p>
      </dsp:txBody>
      <dsp:txXfrm>
        <a:off x="6209042" y="310297"/>
        <a:ext cx="2284767" cy="96358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C5FD4D-1C89-46F2-B0E0-69AC67776108}">
      <dsp:nvSpPr>
        <dsp:cNvPr id="0" name=""/>
        <dsp:cNvSpPr/>
      </dsp:nvSpPr>
      <dsp:spPr>
        <a:xfrm>
          <a:off x="135" y="149615"/>
          <a:ext cx="4212763" cy="17230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latin typeface="Arial"/>
            </a:rPr>
            <a:t>DANE</a:t>
          </a:r>
          <a:r>
            <a:rPr lang="ru-RU" sz="2100" b="1" kern="1200" dirty="0" smtClean="0">
              <a:latin typeface="Arial"/>
            </a:rPr>
            <a:t> (</a:t>
          </a:r>
          <a:r>
            <a:rPr lang="en-US" sz="2100" b="1" kern="1200" dirty="0" smtClean="0">
              <a:latin typeface="Arial"/>
            </a:rPr>
            <a:t>RFC</a:t>
          </a:r>
          <a:r>
            <a:rPr lang="ru-RU" sz="2100" b="1" kern="1200" dirty="0" smtClean="0">
              <a:latin typeface="Arial"/>
            </a:rPr>
            <a:t> 6698)</a:t>
          </a:r>
          <a:r>
            <a:rPr lang="en-US" sz="2100" b="1" kern="1200" dirty="0" smtClean="0">
              <a:latin typeface="Arial"/>
            </a:rPr>
            <a:t>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b="1" kern="1200" dirty="0" smtClean="0">
            <a:latin typeface="Arial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/>
            </a:rPr>
            <a:t>Limited browsers support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135" y="149615"/>
        <a:ext cx="4212763" cy="1723023"/>
      </dsp:txXfrm>
    </dsp:sp>
    <dsp:sp modelId="{6F869ED0-9B35-47B0-9484-C49BEDFC2B4C}">
      <dsp:nvSpPr>
        <dsp:cNvPr id="0" name=""/>
        <dsp:cNvSpPr/>
      </dsp:nvSpPr>
      <dsp:spPr>
        <a:xfrm>
          <a:off x="4500069" y="149615"/>
          <a:ext cx="4212763" cy="17230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Certificate pinning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b="1" kern="1200" dirty="0" smtClean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Mozilla Certificate Patrol,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Chrome cache for Google certificates</a:t>
          </a:r>
          <a:endParaRPr lang="ru-RU" sz="1800" kern="1200" dirty="0"/>
        </a:p>
      </dsp:txBody>
      <dsp:txXfrm>
        <a:off x="4500069" y="149615"/>
        <a:ext cx="4212763" cy="1723023"/>
      </dsp:txXfrm>
    </dsp:sp>
    <dsp:sp modelId="{568F8515-A740-4F31-9EFF-D883653E8C43}">
      <dsp:nvSpPr>
        <dsp:cNvPr id="0" name=""/>
        <dsp:cNvSpPr/>
      </dsp:nvSpPr>
      <dsp:spPr>
        <a:xfrm>
          <a:off x="1224127" y="2159809"/>
          <a:ext cx="6264712" cy="17230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+mn-lt"/>
            </a:rPr>
            <a:t>Certificate transparency (RFC 6962)</a:t>
          </a:r>
          <a:endParaRPr lang="en-US" sz="2200" b="1" kern="1200" dirty="0" smtClean="0">
            <a:latin typeface="+mn-lt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/>
            </a:rPr>
            <a:t> </a:t>
          </a:r>
          <a:endParaRPr lang="en-US" sz="1800" b="1" kern="1200" dirty="0" smtClean="0">
            <a:latin typeface="Arial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Inspired by Google (Support in Chrome appeared)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One of the authors - Ben Laurie (</a:t>
          </a:r>
          <a:r>
            <a:rPr lang="en-US" sz="1800" kern="1200" dirty="0" err="1" smtClean="0"/>
            <a:t>OpenSSL</a:t>
          </a:r>
          <a:r>
            <a:rPr lang="en-US" sz="1800" kern="1200" dirty="0" smtClean="0"/>
            <a:t> Founder)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CA support – </a:t>
          </a:r>
          <a:r>
            <a:rPr lang="en-US" sz="1800" kern="1200" dirty="0" err="1" smtClean="0"/>
            <a:t>Comodo</a:t>
          </a:r>
          <a:r>
            <a:rPr lang="en-US" sz="1800" b="1" kern="1200" dirty="0" smtClean="0">
              <a:latin typeface="Arial"/>
            </a:rPr>
            <a:t>	</a:t>
          </a:r>
          <a:endParaRPr lang="ru-RU" sz="1800" kern="1200" dirty="0"/>
        </a:p>
      </dsp:txBody>
      <dsp:txXfrm>
        <a:off x="1224127" y="2159809"/>
        <a:ext cx="6264712" cy="172302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40389A-A764-49A2-8049-C64267785FDE}">
      <dsp:nvSpPr>
        <dsp:cNvPr id="0" name=""/>
        <dsp:cNvSpPr/>
      </dsp:nvSpPr>
      <dsp:spPr>
        <a:xfrm>
          <a:off x="0" y="30456"/>
          <a:ext cx="7632848" cy="1123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kern="1200" dirty="0" smtClean="0"/>
            <a:t>Anonymous </a:t>
          </a:r>
          <a:r>
            <a:rPr lang="en-US" sz="2400" b="1" kern="1200" dirty="0" err="1" smtClean="0"/>
            <a:t>Difﬁe</a:t>
          </a:r>
          <a:r>
            <a:rPr lang="en-US" sz="2400" b="1" kern="1200" dirty="0" smtClean="0"/>
            <a:t>-Hellman (ADH) suites do not provide authentication</a:t>
          </a:r>
          <a:endParaRPr lang="ru-RU" sz="2400" b="1" kern="1200" dirty="0"/>
        </a:p>
      </dsp:txBody>
      <dsp:txXfrm>
        <a:off x="0" y="30456"/>
        <a:ext cx="7632848" cy="1123200"/>
      </dsp:txXfrm>
    </dsp:sp>
    <dsp:sp modelId="{9D2050E7-9966-411D-BFBB-16FA8E6C20D1}">
      <dsp:nvSpPr>
        <dsp:cNvPr id="0" name=""/>
        <dsp:cNvSpPr/>
      </dsp:nvSpPr>
      <dsp:spPr>
        <a:xfrm>
          <a:off x="0" y="1326456"/>
          <a:ext cx="7632848" cy="1123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kern="1200" smtClean="0"/>
            <a:t>NULL cipher suites provide no encryption</a:t>
          </a:r>
          <a:endParaRPr lang="en-US" sz="2400" b="1" kern="1200" dirty="0" smtClean="0"/>
        </a:p>
      </dsp:txBody>
      <dsp:txXfrm>
        <a:off x="0" y="1326456"/>
        <a:ext cx="7632848" cy="1123200"/>
      </dsp:txXfrm>
    </dsp:sp>
    <dsp:sp modelId="{20545138-5ECC-4DC5-81C0-94EBC85488F3}">
      <dsp:nvSpPr>
        <dsp:cNvPr id="0" name=""/>
        <dsp:cNvSpPr/>
      </dsp:nvSpPr>
      <dsp:spPr>
        <a:xfrm>
          <a:off x="0" y="2622456"/>
          <a:ext cx="7632848" cy="1123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kern="1200" smtClean="0"/>
            <a:t>Export key exchange suites use authentication that can easily be broken</a:t>
          </a:r>
          <a:endParaRPr lang="en-US" sz="2400" b="1" kern="1200" dirty="0" smtClean="0"/>
        </a:p>
      </dsp:txBody>
      <dsp:txXfrm>
        <a:off x="0" y="2622456"/>
        <a:ext cx="7632848" cy="1123200"/>
      </dsp:txXfrm>
    </dsp:sp>
    <dsp:sp modelId="{0F24AEC6-03A7-42B2-8BA0-79A3DFA74C5F}">
      <dsp:nvSpPr>
        <dsp:cNvPr id="0" name=""/>
        <dsp:cNvSpPr/>
      </dsp:nvSpPr>
      <dsp:spPr>
        <a:xfrm>
          <a:off x="0" y="3918456"/>
          <a:ext cx="7632848" cy="1123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kern="1200" smtClean="0"/>
            <a:t>Suites with weak ciphers (typically of 40 and 56 bits) use encryption that can easily be broken</a:t>
          </a:r>
          <a:endParaRPr lang="en-US" sz="2400" b="1" kern="1200" dirty="0" smtClean="0"/>
        </a:p>
      </dsp:txBody>
      <dsp:txXfrm>
        <a:off x="0" y="3918456"/>
        <a:ext cx="7632848" cy="11232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40389A-A764-49A2-8049-C64267785FDE}">
      <dsp:nvSpPr>
        <dsp:cNvPr id="0" name=""/>
        <dsp:cNvSpPr/>
      </dsp:nvSpPr>
      <dsp:spPr>
        <a:xfrm>
          <a:off x="0" y="1314"/>
          <a:ext cx="7704856" cy="506948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kern="1200" dirty="0" err="1" smtClean="0">
              <a:solidFill>
                <a:schemeClr val="accent4">
                  <a:lumMod val="90000"/>
                  <a:lumOff val="10000"/>
                </a:schemeClr>
              </a:solidFill>
            </a:rPr>
            <a:t>SSLProtocol</a:t>
          </a:r>
          <a:r>
            <a:rPr lang="en-US" sz="2400" b="1" kern="1200" dirty="0" smtClean="0">
              <a:solidFill>
                <a:schemeClr val="accent4">
                  <a:lumMod val="90000"/>
                  <a:lumOff val="10000"/>
                </a:schemeClr>
              </a:solidFill>
            </a:rPr>
            <a:t> </a:t>
          </a:r>
          <a:r>
            <a:rPr lang="en-US" sz="2400" kern="1200" dirty="0" smtClean="0">
              <a:solidFill>
                <a:schemeClr val="accent4">
                  <a:lumMod val="90000"/>
                  <a:lumOff val="10000"/>
                </a:schemeClr>
              </a:solidFill>
            </a:rPr>
            <a:t> </a:t>
          </a:r>
          <a:r>
            <a:rPr lang="en-US" sz="2400" kern="1200" dirty="0" smtClean="0">
              <a:solidFill>
                <a:srgbClr val="C00000"/>
              </a:solidFill>
            </a:rPr>
            <a:t>all -</a:t>
          </a:r>
          <a:r>
            <a:rPr lang="en-US" sz="2400" kern="1200" dirty="0" err="1" smtClean="0">
              <a:solidFill>
                <a:srgbClr val="C00000"/>
              </a:solidFill>
            </a:rPr>
            <a:t>SSLv2</a:t>
          </a:r>
          <a:r>
            <a:rPr lang="en-US" sz="2400" kern="1200" dirty="0" smtClean="0">
              <a:solidFill>
                <a:srgbClr val="C00000"/>
              </a:solidFill>
            </a:rPr>
            <a:t> -</a:t>
          </a:r>
          <a:r>
            <a:rPr lang="en-US" sz="2400" kern="1200" dirty="0" err="1" smtClean="0">
              <a:solidFill>
                <a:srgbClr val="C00000"/>
              </a:solidFill>
            </a:rPr>
            <a:t>SSLv3</a:t>
          </a:r>
          <a:endParaRPr lang="en-US" sz="2400" kern="1200" dirty="0" smtClean="0">
            <a:solidFill>
              <a:srgbClr val="C00000"/>
            </a:solidFill>
          </a:endParaRP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b="1" kern="1200" dirty="0" err="1" smtClean="0">
              <a:solidFill>
                <a:schemeClr val="accent4">
                  <a:lumMod val="90000"/>
                  <a:lumOff val="10000"/>
                </a:schemeClr>
              </a:solidFill>
            </a:rPr>
            <a:t>SSLHonorCipherOrder</a:t>
          </a:r>
          <a:r>
            <a:rPr lang="en-US" sz="2400" kern="1200" dirty="0" smtClean="0">
              <a:solidFill>
                <a:schemeClr val="accent4">
                  <a:lumMod val="50000"/>
                  <a:lumOff val="50000"/>
                </a:schemeClr>
              </a:solidFill>
            </a:rPr>
            <a:t>  </a:t>
          </a:r>
          <a:r>
            <a:rPr lang="en-US" sz="2400" kern="1200" dirty="0" smtClean="0">
              <a:solidFill>
                <a:srgbClr val="C00000"/>
              </a:solidFill>
            </a:rPr>
            <a:t>on 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b="1" kern="1200" dirty="0" err="1" smtClean="0">
              <a:solidFill>
                <a:schemeClr val="accent4">
                  <a:lumMod val="90000"/>
                  <a:lumOff val="10000"/>
                </a:schemeClr>
              </a:solidFill>
            </a:rPr>
            <a:t>SSLCipherSuite</a:t>
          </a:r>
          <a:r>
            <a:rPr lang="en-US" sz="2400" kern="1200" dirty="0" smtClean="0">
              <a:solidFill>
                <a:schemeClr val="accent4">
                  <a:lumMod val="90000"/>
                  <a:lumOff val="10000"/>
                </a:schemeClr>
              </a:solidFill>
            </a:rPr>
            <a:t> 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 smtClean="0">
              <a:solidFill>
                <a:srgbClr val="C00000"/>
              </a:solidFill>
            </a:rPr>
            <a:t>EECDH+ECDSA+AESGCM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 err="1" smtClean="0">
              <a:solidFill>
                <a:srgbClr val="C00000"/>
              </a:solidFill>
            </a:rPr>
            <a:t>EECDH+aRSA+AESGCM</a:t>
          </a:r>
          <a:endParaRPr lang="en-US" sz="2400" kern="1200" dirty="0" smtClean="0">
            <a:solidFill>
              <a:srgbClr val="C00000"/>
            </a:solidFill>
          </a:endParaRP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 smtClean="0">
              <a:solidFill>
                <a:srgbClr val="C00000"/>
              </a:solidFill>
            </a:rPr>
            <a:t>EECDH+ECDSA+SHA384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 smtClean="0">
              <a:solidFill>
                <a:srgbClr val="C00000"/>
              </a:solidFill>
            </a:rPr>
            <a:t>EECDH+ECDSA+SHA256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 err="1" smtClean="0">
              <a:solidFill>
                <a:srgbClr val="C00000"/>
              </a:solidFill>
            </a:rPr>
            <a:t>EECDH+aRSA+SHA384</a:t>
          </a:r>
          <a:endParaRPr lang="en-US" sz="2400" kern="1200" dirty="0" smtClean="0">
            <a:solidFill>
              <a:srgbClr val="C00000"/>
            </a:solidFill>
          </a:endParaRP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 err="1" smtClean="0">
              <a:solidFill>
                <a:srgbClr val="C00000"/>
              </a:solidFill>
            </a:rPr>
            <a:t>EECDH+aRSA+SHA256</a:t>
          </a:r>
          <a:endParaRPr lang="en-US" sz="2400" kern="1200" dirty="0" smtClean="0">
            <a:solidFill>
              <a:srgbClr val="C00000"/>
            </a:solidFill>
          </a:endParaRP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 err="1" smtClean="0">
              <a:solidFill>
                <a:srgbClr val="C00000"/>
              </a:solidFill>
            </a:rPr>
            <a:t>EECDH+aRSA+RC4</a:t>
          </a:r>
          <a:r>
            <a:rPr lang="en-US" sz="2400" kern="1200" dirty="0" smtClean="0">
              <a:solidFill>
                <a:srgbClr val="C00000"/>
              </a:solidFill>
            </a:rPr>
            <a:t> 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 smtClean="0">
              <a:solidFill>
                <a:srgbClr val="C00000"/>
              </a:solidFill>
            </a:rPr>
            <a:t>EECDH </a:t>
          </a:r>
          <a:r>
            <a:rPr lang="en-US" sz="2400" kern="1200" dirty="0" err="1" smtClean="0">
              <a:solidFill>
                <a:srgbClr val="C00000"/>
              </a:solidFill>
            </a:rPr>
            <a:t>EDH+aRSA</a:t>
          </a:r>
          <a:r>
            <a:rPr lang="en-US" sz="2400" kern="1200" dirty="0" smtClean="0">
              <a:solidFill>
                <a:srgbClr val="C00000"/>
              </a:solidFill>
            </a:rPr>
            <a:t> 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 smtClean="0">
              <a:solidFill>
                <a:srgbClr val="C00000"/>
              </a:solidFill>
            </a:rPr>
            <a:t>RC4 !</a:t>
          </a:r>
          <a:r>
            <a:rPr lang="en-US" sz="2400" kern="1200" dirty="0" err="1" smtClean="0">
              <a:solidFill>
                <a:srgbClr val="C00000"/>
              </a:solidFill>
            </a:rPr>
            <a:t>aNULL</a:t>
          </a:r>
          <a:r>
            <a:rPr lang="en-US" sz="2400" kern="1200" dirty="0" smtClean="0">
              <a:solidFill>
                <a:srgbClr val="C00000"/>
              </a:solidFill>
            </a:rPr>
            <a:t> !</a:t>
          </a:r>
          <a:r>
            <a:rPr lang="en-US" sz="2400" kern="1200" dirty="0" err="1" smtClean="0">
              <a:solidFill>
                <a:srgbClr val="C00000"/>
              </a:solidFill>
            </a:rPr>
            <a:t>eNULL</a:t>
          </a:r>
          <a:r>
            <a:rPr lang="en-US" sz="2400" kern="1200" dirty="0" smtClean="0">
              <a:solidFill>
                <a:srgbClr val="C00000"/>
              </a:solidFill>
            </a:rPr>
            <a:t> !LOW !3DES !MD5 !EXP !PSK !SRP 	!DSS”</a:t>
          </a:r>
          <a:endParaRPr lang="ru-RU" sz="2400" b="1" kern="1200" dirty="0"/>
        </a:p>
      </dsp:txBody>
      <dsp:txXfrm>
        <a:off x="0" y="1314"/>
        <a:ext cx="7704856" cy="506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BC915D9-2C35-4C32-8656-9657CD48D5E7}" type="datetimeFigureOut">
              <a:rPr lang="ru-RU"/>
              <a:pPr>
                <a:defRPr/>
              </a:pPr>
              <a:t>02.12.2013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59A4200-B0F8-4CE7-B995-E2C9FDEFC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8999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3200" b="1" dirty="0" smtClean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white">
          <a:xfrm>
            <a:off x="0" y="4221163"/>
            <a:ext cx="9144000" cy="26368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 rot="10800000">
            <a:off x="7413625" y="5162550"/>
            <a:ext cx="1655763" cy="1630363"/>
            <a:chOff x="0" y="2704"/>
            <a:chExt cx="1063" cy="1086"/>
          </a:xfrm>
        </p:grpSpPr>
        <p:sp>
          <p:nvSpPr>
            <p:cNvPr id="6" name="Rectangle 19"/>
            <p:cNvSpPr>
              <a:spLocks noChangeArrowheads="1"/>
            </p:cNvSpPr>
            <p:nvPr userDrawn="1"/>
          </p:nvSpPr>
          <p:spPr bwMode="ltGray">
            <a:xfrm>
              <a:off x="-13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20"/>
            <p:cNvSpPr>
              <a:spLocks noChangeArrowheads="1"/>
            </p:cNvSpPr>
            <p:nvPr userDrawn="1"/>
          </p:nvSpPr>
          <p:spPr bwMode="ltGray">
            <a:xfrm>
              <a:off x="285" y="2704"/>
              <a:ext cx="216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21"/>
            <p:cNvSpPr>
              <a:spLocks noChangeArrowheads="1"/>
            </p:cNvSpPr>
            <p:nvPr userDrawn="1"/>
          </p:nvSpPr>
          <p:spPr bwMode="ltGray">
            <a:xfrm>
              <a:off x="555" y="2704"/>
              <a:ext cx="220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22"/>
            <p:cNvSpPr>
              <a:spLocks noChangeArrowheads="1"/>
            </p:cNvSpPr>
            <p:nvPr userDrawn="1"/>
          </p:nvSpPr>
          <p:spPr bwMode="ltGray">
            <a:xfrm>
              <a:off x="-13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23"/>
            <p:cNvSpPr>
              <a:spLocks noChangeArrowheads="1"/>
            </p:cNvSpPr>
            <p:nvPr userDrawn="1"/>
          </p:nvSpPr>
          <p:spPr bwMode="ltGray">
            <a:xfrm>
              <a:off x="285" y="2990"/>
              <a:ext cx="216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24"/>
            <p:cNvSpPr>
              <a:spLocks noChangeArrowheads="1"/>
            </p:cNvSpPr>
            <p:nvPr userDrawn="1"/>
          </p:nvSpPr>
          <p:spPr bwMode="ltGray">
            <a:xfrm>
              <a:off x="555" y="2990"/>
              <a:ext cx="220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25"/>
            <p:cNvSpPr>
              <a:spLocks noChangeArrowheads="1"/>
            </p:cNvSpPr>
            <p:nvPr userDrawn="1"/>
          </p:nvSpPr>
          <p:spPr bwMode="ltGray">
            <a:xfrm>
              <a:off x="826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26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27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28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6" name="Group 29"/>
          <p:cNvGrpSpPr>
            <a:grpSpLocks/>
          </p:cNvGrpSpPr>
          <p:nvPr/>
        </p:nvGrpSpPr>
        <p:grpSpPr bwMode="auto">
          <a:xfrm>
            <a:off x="20638" y="4281488"/>
            <a:ext cx="1655762" cy="1630362"/>
            <a:chOff x="0" y="2704"/>
            <a:chExt cx="1063" cy="1086"/>
          </a:xfrm>
        </p:grpSpPr>
        <p:sp>
          <p:nvSpPr>
            <p:cNvPr id="17" name="Rectangle 30"/>
            <p:cNvSpPr>
              <a:spLocks noChangeArrowheads="1"/>
            </p:cNvSpPr>
            <p:nvPr userDrawn="1"/>
          </p:nvSpPr>
          <p:spPr bwMode="lt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31"/>
            <p:cNvSpPr>
              <a:spLocks noChangeArrowheads="1"/>
            </p:cNvSpPr>
            <p:nvPr userDrawn="1"/>
          </p:nvSpPr>
          <p:spPr bwMode="lt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32"/>
            <p:cNvSpPr>
              <a:spLocks noChangeArrowheads="1"/>
            </p:cNvSpPr>
            <p:nvPr userDrawn="1"/>
          </p:nvSpPr>
          <p:spPr bwMode="lt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33"/>
            <p:cNvSpPr>
              <a:spLocks noChangeArrowheads="1"/>
            </p:cNvSpPr>
            <p:nvPr userDrawn="1"/>
          </p:nvSpPr>
          <p:spPr bwMode="lt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34"/>
            <p:cNvSpPr>
              <a:spLocks noChangeArrowheads="1"/>
            </p:cNvSpPr>
            <p:nvPr userDrawn="1"/>
          </p:nvSpPr>
          <p:spPr bwMode="lt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35"/>
            <p:cNvSpPr>
              <a:spLocks noChangeArrowheads="1"/>
            </p:cNvSpPr>
            <p:nvPr userDrawn="1"/>
          </p:nvSpPr>
          <p:spPr bwMode="lt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36"/>
            <p:cNvSpPr>
              <a:spLocks noChangeArrowheads="1"/>
            </p:cNvSpPr>
            <p:nvPr userDrawn="1"/>
          </p:nvSpPr>
          <p:spPr bwMode="lt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Rectangle 37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Rectangle 38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Rectangle 39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081088" y="5443538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4572000"/>
            <a:ext cx="7239000" cy="631825"/>
          </a:xfrm>
        </p:spPr>
        <p:txBody>
          <a:bodyPr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2F7D-E3D1-40CB-B636-7D3168943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F7A2B-A242-477E-9F45-4B21D3D80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9088"/>
            <a:ext cx="73914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16AB3-868C-4134-849C-50E4CF865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3217E-BBDB-4868-AE63-EB2EDC840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4BEBA-35D4-4549-AEC1-1FCCF58B5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9FACA-B9AF-4E79-8421-DFBAAE704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FA49E-3120-4163-B2B8-24BEE2E49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2FCE-0748-4CD3-8ED4-EFC48F862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62D56-02D9-4CEE-8680-C98EFDFBF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80933-6033-47FF-B0E6-01F180D8E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EA5E3-3696-43A3-AD47-C04604D2E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8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1028" name="Group 16"/>
          <p:cNvGrpSpPr>
            <a:grpSpLocks/>
          </p:cNvGrpSpPr>
          <p:nvPr/>
        </p:nvGrpSpPr>
        <p:grpSpPr bwMode="auto">
          <a:xfrm>
            <a:off x="44450" y="44450"/>
            <a:ext cx="863600" cy="847725"/>
            <a:chOff x="0" y="2704"/>
            <a:chExt cx="1063" cy="1086"/>
          </a:xfrm>
        </p:grpSpPr>
        <p:sp>
          <p:nvSpPr>
            <p:cNvPr id="1044" name="Rectangle 17"/>
            <p:cNvSpPr>
              <a:spLocks noChangeArrowheads="1"/>
            </p:cNvSpPr>
            <p:nvPr userDrawn="1"/>
          </p:nvSpPr>
          <p:spPr bwMode="gray">
            <a:xfrm>
              <a:off x="0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Rectangle 18"/>
            <p:cNvSpPr>
              <a:spLocks noChangeArrowheads="1"/>
            </p:cNvSpPr>
            <p:nvPr userDrawn="1"/>
          </p:nvSpPr>
          <p:spPr bwMode="gray">
            <a:xfrm>
              <a:off x="295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Rectangle 19"/>
            <p:cNvSpPr>
              <a:spLocks noChangeArrowheads="1"/>
            </p:cNvSpPr>
            <p:nvPr userDrawn="1"/>
          </p:nvSpPr>
          <p:spPr bwMode="gray">
            <a:xfrm>
              <a:off x="567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Rectangle 20"/>
            <p:cNvSpPr>
              <a:spLocks noChangeArrowheads="1"/>
            </p:cNvSpPr>
            <p:nvPr userDrawn="1"/>
          </p:nvSpPr>
          <p:spPr bwMode="gray">
            <a:xfrm>
              <a:off x="0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21"/>
            <p:cNvSpPr>
              <a:spLocks noChangeArrowheads="1"/>
            </p:cNvSpPr>
            <p:nvPr userDrawn="1"/>
          </p:nvSpPr>
          <p:spPr bwMode="gray">
            <a:xfrm>
              <a:off x="295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Rectangle 22"/>
            <p:cNvSpPr>
              <a:spLocks noChangeArrowheads="1"/>
            </p:cNvSpPr>
            <p:nvPr userDrawn="1"/>
          </p:nvSpPr>
          <p:spPr bwMode="gray">
            <a:xfrm>
              <a:off x="567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Rectangle 23"/>
            <p:cNvSpPr>
              <a:spLocks noChangeArrowheads="1"/>
            </p:cNvSpPr>
            <p:nvPr userDrawn="1"/>
          </p:nvSpPr>
          <p:spPr bwMode="gray">
            <a:xfrm>
              <a:off x="838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Rectangle 24"/>
            <p:cNvSpPr>
              <a:spLocks noChangeArrowheads="1"/>
            </p:cNvSpPr>
            <p:nvPr userDrawn="1"/>
          </p:nvSpPr>
          <p:spPr bwMode="gray">
            <a:xfrm>
              <a:off x="295" y="3273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Rectangle 25"/>
            <p:cNvSpPr>
              <a:spLocks noChangeArrowheads="1"/>
            </p:cNvSpPr>
            <p:nvPr userDrawn="1"/>
          </p:nvSpPr>
          <p:spPr bwMode="gray">
            <a:xfrm>
              <a:off x="0" y="3273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Rectangle 26"/>
            <p:cNvSpPr>
              <a:spLocks noChangeArrowheads="1"/>
            </p:cNvSpPr>
            <p:nvPr userDrawn="1"/>
          </p:nvSpPr>
          <p:spPr bwMode="gray">
            <a:xfrm>
              <a:off x="0" y="3562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9" name="Group 27"/>
          <p:cNvGrpSpPr>
            <a:grpSpLocks/>
          </p:cNvGrpSpPr>
          <p:nvPr/>
        </p:nvGrpSpPr>
        <p:grpSpPr bwMode="auto">
          <a:xfrm rot="10800000">
            <a:off x="8228013" y="22225"/>
            <a:ext cx="863600" cy="847725"/>
            <a:chOff x="0" y="2704"/>
            <a:chExt cx="1063" cy="1086"/>
          </a:xfrm>
        </p:grpSpPr>
        <p:sp>
          <p:nvSpPr>
            <p:cNvPr id="1034" name="Rectangle 28"/>
            <p:cNvSpPr>
              <a:spLocks noChangeArrowheads="1"/>
            </p:cNvSpPr>
            <p:nvPr userDrawn="1"/>
          </p:nvSpPr>
          <p:spPr bwMode="gray">
            <a:xfrm>
              <a:off x="25" y="2730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Rectangle 29"/>
            <p:cNvSpPr>
              <a:spLocks noChangeArrowheads="1"/>
            </p:cNvSpPr>
            <p:nvPr userDrawn="1"/>
          </p:nvSpPr>
          <p:spPr bwMode="gray">
            <a:xfrm>
              <a:off x="320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Rectangle 30"/>
            <p:cNvSpPr>
              <a:spLocks noChangeArrowheads="1"/>
            </p:cNvSpPr>
            <p:nvPr userDrawn="1"/>
          </p:nvSpPr>
          <p:spPr bwMode="gray">
            <a:xfrm>
              <a:off x="592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Rectangle 31"/>
            <p:cNvSpPr>
              <a:spLocks noChangeArrowheads="1"/>
            </p:cNvSpPr>
            <p:nvPr userDrawn="1"/>
          </p:nvSpPr>
          <p:spPr bwMode="gray">
            <a:xfrm>
              <a:off x="25" y="3044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Rectangle 32"/>
            <p:cNvSpPr>
              <a:spLocks noChangeArrowheads="1"/>
            </p:cNvSpPr>
            <p:nvPr userDrawn="1"/>
          </p:nvSpPr>
          <p:spPr bwMode="gray">
            <a:xfrm>
              <a:off x="320" y="3017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Rectangle 33"/>
            <p:cNvSpPr>
              <a:spLocks noChangeArrowheads="1"/>
            </p:cNvSpPr>
            <p:nvPr userDrawn="1"/>
          </p:nvSpPr>
          <p:spPr bwMode="gray">
            <a:xfrm>
              <a:off x="592" y="3017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Rectangle 34"/>
            <p:cNvSpPr>
              <a:spLocks noChangeArrowheads="1"/>
            </p:cNvSpPr>
            <p:nvPr userDrawn="1"/>
          </p:nvSpPr>
          <p:spPr bwMode="gray">
            <a:xfrm>
              <a:off x="864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Rectangle 35"/>
            <p:cNvSpPr>
              <a:spLocks noChangeArrowheads="1"/>
            </p:cNvSpPr>
            <p:nvPr userDrawn="1"/>
          </p:nvSpPr>
          <p:spPr bwMode="gray">
            <a:xfrm>
              <a:off x="320" y="3326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Rectangle 36"/>
            <p:cNvSpPr>
              <a:spLocks noChangeArrowheads="1"/>
            </p:cNvSpPr>
            <p:nvPr userDrawn="1"/>
          </p:nvSpPr>
          <p:spPr bwMode="gray">
            <a:xfrm>
              <a:off x="25" y="3326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37"/>
            <p:cNvSpPr>
              <a:spLocks noChangeArrowheads="1"/>
            </p:cNvSpPr>
            <p:nvPr userDrawn="1"/>
          </p:nvSpPr>
          <p:spPr bwMode="gray">
            <a:xfrm>
              <a:off x="25" y="3589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62800" y="6567488"/>
            <a:ext cx="1524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6250" y="6565900"/>
            <a:ext cx="609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7F4A2EDE-D57C-4BDE-8C62-5A30B400E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838200" y="319088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tcinet.r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cryptome.org/0005/diginotar-insec.pd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hyperlink" Target="https://www.ssllabs.com/projects/best-practices/" TargetMode="External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4076700"/>
            <a:ext cx="7416800" cy="2447925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TLS: avoiding dangers</a:t>
            </a:r>
            <a:r>
              <a:rPr lang="en-US" sz="3000" dirty="0" smtClean="0">
                <a:solidFill>
                  <a:schemeClr val="bg1"/>
                </a:solidFill>
                <a:ea typeface="msmincho"/>
                <a:cs typeface="msmincho"/>
              </a:rPr>
              <a:t/>
            </a:r>
            <a:br>
              <a:rPr lang="en-US" sz="3000" dirty="0" smtClean="0">
                <a:solidFill>
                  <a:schemeClr val="bg1"/>
                </a:solidFill>
                <a:ea typeface="msmincho"/>
                <a:cs typeface="msmincho"/>
              </a:rPr>
            </a:br>
            <a: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  <a:t/>
            </a:r>
            <a:b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</a:br>
            <a: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  <a:t/>
            </a:r>
            <a:b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</a:b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5445224"/>
            <a:ext cx="7915275" cy="1152303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600" dirty="0" smtClean="0">
                <a:ea typeface="msmincho"/>
                <a:cs typeface="msmincho"/>
              </a:rPr>
              <a:t>A presentation by Dmitry Belyavsky, TCI</a:t>
            </a:r>
          </a:p>
          <a:p>
            <a:pPr algn="l" eaLnBrk="1" hangingPunct="1">
              <a:lnSpc>
                <a:spcPct val="90000"/>
              </a:lnSpc>
            </a:pPr>
            <a:endParaRPr lang="en-US" sz="1600" dirty="0" smtClean="0">
              <a:ea typeface="msmincho"/>
              <a:cs typeface="msmincho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sz="1600" dirty="0"/>
              <a:t>Business Internet Conference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1600" dirty="0" smtClean="0"/>
              <a:t>Kiev, Ukraine, December </a:t>
            </a:r>
            <a:r>
              <a:rPr lang="en-US" sz="1600" dirty="0" smtClean="0">
                <a:ea typeface="msmincho"/>
                <a:cs typeface="msmincho"/>
              </a:rPr>
              <a:t>2013</a:t>
            </a:r>
            <a:endParaRPr lang="ru-RU" sz="1600" dirty="0" smtClean="0">
              <a:ea typeface="msmincho"/>
              <a:cs typeface="msminch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трелка вправо 19"/>
          <p:cNvSpPr/>
          <p:nvPr/>
        </p:nvSpPr>
        <p:spPr>
          <a:xfrm>
            <a:off x="2699792" y="5733256"/>
            <a:ext cx="576064" cy="288032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499992" y="2924944"/>
            <a:ext cx="288032" cy="576064"/>
          </a:xfrm>
          <a:prstGeom prst="down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2699792" y="5157192"/>
            <a:ext cx="576064" cy="288032"/>
          </a:xfrm>
          <a:prstGeom prst="right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TLS encryption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75856" y="1844824"/>
            <a:ext cx="2520280" cy="12241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/>
              <a:t>AES 128/192/256</a:t>
            </a:r>
            <a:endParaRPr lang="ru-RU" sz="2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72200" y="1844824"/>
            <a:ext cx="2520280" cy="12241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/>
              <a:t>Camellia 128/192/256</a:t>
            </a:r>
            <a:endParaRPr lang="ru-RU" sz="2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844824"/>
            <a:ext cx="2520280" cy="1224136"/>
          </a:xfrm>
          <a:prstGeom prst="roundRect">
            <a:avLst/>
          </a:prstGeom>
          <a:gradFill>
            <a:gsLst>
              <a:gs pos="0">
                <a:srgbClr val="DC6E6E"/>
              </a:gs>
              <a:gs pos="35000">
                <a:srgbClr val="FF9999"/>
              </a:gs>
              <a:gs pos="100000">
                <a:srgbClr val="FDCFCF"/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strike="sngStrike" dirty="0" smtClean="0"/>
              <a:t>3DES, DES, MD2</a:t>
            </a:r>
            <a:r>
              <a:rPr lang="en-US" sz="2600" b="1" dirty="0" smtClean="0"/>
              <a:t>…</a:t>
            </a:r>
            <a:endParaRPr lang="ru-RU" sz="2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5013176"/>
            <a:ext cx="2520280" cy="1224136"/>
          </a:xfrm>
          <a:prstGeom prst="round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35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sz="3200" b="1" dirty="0" smtClean="0"/>
              <a:t>RC4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47864" y="5085184"/>
            <a:ext cx="36493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b="1" dirty="0" smtClean="0">
                <a:solidFill>
                  <a:srgbClr val="00B050"/>
                </a:solidFill>
                <a:latin typeface="Arial"/>
              </a:rPr>
              <a:t>No BEAST attack</a:t>
            </a:r>
          </a:p>
          <a:p>
            <a:pPr marL="0" lvl="1"/>
            <a:endParaRPr lang="en-US" sz="1600" b="1" dirty="0" smtClean="0">
              <a:solidFill>
                <a:srgbClr val="00B050"/>
              </a:solidFill>
              <a:latin typeface="Arial"/>
            </a:endParaRPr>
          </a:p>
          <a:p>
            <a:pPr marL="0" lvl="1"/>
            <a:r>
              <a:rPr lang="en-US" sz="2400" b="1" dirty="0" smtClean="0">
                <a:solidFill>
                  <a:srgbClr val="FF0000"/>
                </a:solidFill>
                <a:latin typeface="Arial"/>
              </a:rPr>
              <a:t>Key recovery attacks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1124744"/>
            <a:ext cx="25922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u="sng" dirty="0" smtClean="0"/>
              <a:t>B</a:t>
            </a:r>
            <a:r>
              <a:rPr lang="ru-RU" sz="2600" b="1" u="sng" dirty="0" err="1" smtClean="0"/>
              <a:t>lock</a:t>
            </a:r>
            <a:r>
              <a:rPr lang="ru-RU" sz="2600" b="1" u="sng" dirty="0" smtClean="0"/>
              <a:t> </a:t>
            </a:r>
            <a:r>
              <a:rPr lang="en-US" sz="2600" b="1" u="sng" dirty="0" smtClean="0"/>
              <a:t>C</a:t>
            </a:r>
            <a:r>
              <a:rPr lang="ru-RU" sz="2600" b="1" u="sng" dirty="0" err="1" smtClean="0"/>
              <a:t>iphers</a:t>
            </a:r>
            <a:endParaRPr lang="ru-RU" sz="26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4293096"/>
            <a:ext cx="277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u="sng" dirty="0" smtClean="0"/>
              <a:t>Stream C</a:t>
            </a:r>
            <a:r>
              <a:rPr lang="ru-RU" sz="2600" b="1" u="sng" dirty="0" err="1" smtClean="0"/>
              <a:t>iphers</a:t>
            </a:r>
            <a:endParaRPr lang="ru-RU" sz="2600" b="1" u="sng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707904" y="3429000"/>
            <a:ext cx="18722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200" b="1" dirty="0" smtClean="0">
                <a:solidFill>
                  <a:srgbClr val="FF0000"/>
                </a:solidFill>
                <a:latin typeface="Arial"/>
              </a:rPr>
              <a:t>BEAST</a:t>
            </a:r>
          </a:p>
          <a:p>
            <a:pPr marL="0" lvl="1" algn="ctr"/>
            <a:r>
              <a:rPr lang="en-US" sz="2200" b="1" dirty="0" smtClean="0">
                <a:solidFill>
                  <a:srgbClr val="FF0000"/>
                </a:solidFill>
                <a:latin typeface="Arial"/>
              </a:rPr>
              <a:t>Lucky 13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79512" y="4221088"/>
            <a:ext cx="8784976" cy="0"/>
          </a:xfrm>
          <a:prstGeom prst="line">
            <a:avLst/>
          </a:prstGeom>
          <a:ln>
            <a:solidFill>
              <a:schemeClr val="accent4">
                <a:lumMod val="90000"/>
                <a:lumOff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84400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Recommendations - I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115616" y="1340768"/>
          <a:ext cx="7632848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1484784"/>
            <a:ext cx="611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cs typeface="Arial" pitchFamily="34" charset="0"/>
              </a:rPr>
              <a:t>X</a:t>
            </a:r>
            <a:endParaRPr lang="ru-RU" sz="54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2780928"/>
            <a:ext cx="611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cs typeface="Arial" pitchFamily="34" charset="0"/>
              </a:rPr>
              <a:t>X</a:t>
            </a:r>
            <a:endParaRPr lang="ru-RU" sz="54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4077072"/>
            <a:ext cx="611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cs typeface="Arial" pitchFamily="34" charset="0"/>
              </a:rPr>
              <a:t>X</a:t>
            </a:r>
            <a:endParaRPr lang="ru-RU" sz="54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5301208"/>
            <a:ext cx="611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cs typeface="Arial" pitchFamily="34" charset="0"/>
              </a:rPr>
              <a:t>X</a:t>
            </a:r>
            <a:endParaRPr lang="ru-RU" sz="5400" b="1" dirty="0">
              <a:solidFill>
                <a:srgbClr val="FF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5361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Recommendations - II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115616" y="1340768"/>
          <a:ext cx="7704856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9512" y="1700808"/>
            <a:ext cx="8275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6000" b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Arial Black" pitchFamily="34" charset="0"/>
              </a:rPr>
              <a:t> </a:t>
            </a:r>
            <a:endParaRPr lang="ru-RU" sz="6000" b="1" dirty="0">
              <a:solidFill>
                <a:schemeClr val="accent4">
                  <a:lumMod val="90000"/>
                  <a:lumOff val="1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0252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smtClean="0"/>
              <a:t>Q&amp;A</a:t>
            </a:r>
          </a:p>
        </p:txBody>
      </p:sp>
      <p:pic>
        <p:nvPicPr>
          <p:cNvPr id="12291" name="Picture 35" descr="C:\Users\Alla Farafonova\AppData\Local\Microsoft\Windows\Temporary Internet Files\Content.Outlook\A61T7OR2\logo_tci_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8538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Подзаголовок 2"/>
          <p:cNvSpPr txBox="1">
            <a:spLocks/>
          </p:cNvSpPr>
          <p:nvPr/>
        </p:nvSpPr>
        <p:spPr bwMode="auto">
          <a:xfrm>
            <a:off x="179388" y="1052513"/>
            <a:ext cx="8713787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/>
            <a:endParaRPr lang="ru-RU" sz="2000" b="1"/>
          </a:p>
          <a:p>
            <a:pPr lvl="1"/>
            <a:endParaRPr lang="ru-RU" sz="2000" b="1"/>
          </a:p>
        </p:txBody>
      </p:sp>
      <p:sp>
        <p:nvSpPr>
          <p:cNvPr id="12293" name="Подзаголовок 2"/>
          <p:cNvSpPr txBox="1">
            <a:spLocks/>
          </p:cNvSpPr>
          <p:nvPr/>
        </p:nvSpPr>
        <p:spPr bwMode="auto">
          <a:xfrm>
            <a:off x="179388" y="1628775"/>
            <a:ext cx="878522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8900" lvl="1" algn="ctr">
              <a:buClr>
                <a:srgbClr val="006C64"/>
              </a:buClr>
              <a:buSzPct val="100000"/>
            </a:pPr>
            <a:endParaRPr lang="en-US" sz="2400" b="1" u="sng" dirty="0"/>
          </a:p>
          <a:p>
            <a:pPr marL="88900" lvl="1" algn="ctr">
              <a:buClr>
                <a:srgbClr val="006C64"/>
              </a:buClr>
              <a:buSzPct val="100000"/>
            </a:pPr>
            <a:r>
              <a:rPr lang="en-US" sz="2400" b="1" dirty="0"/>
              <a:t>Questions? </a:t>
            </a:r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dirty="0"/>
          </a:p>
          <a:p>
            <a:pPr marL="88900" lvl="1" algn="ctr">
              <a:buClr>
                <a:srgbClr val="006C64"/>
              </a:buClr>
              <a:buSzPct val="100000"/>
            </a:pPr>
            <a:r>
              <a:rPr lang="en-US" sz="2400" b="1" dirty="0"/>
              <a:t>Drop ‘</a:t>
            </a:r>
            <a:r>
              <a:rPr lang="en-US" sz="2400" b="1" dirty="0" err="1"/>
              <a:t>em</a:t>
            </a:r>
            <a:r>
              <a:rPr lang="en-US" sz="2400" b="1" dirty="0"/>
              <a:t> at: </a:t>
            </a:r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dirty="0">
              <a:hlinkClick r:id="rId3"/>
            </a:endParaRPr>
          </a:p>
          <a:p>
            <a:pPr marL="88900" lvl="1" algn="ctr">
              <a:buClr>
                <a:srgbClr val="006C64"/>
              </a:buClr>
              <a:buSzPct val="100000"/>
            </a:pPr>
            <a:r>
              <a:rPr lang="en-US" sz="3400" b="1" u="sng" dirty="0" err="1" smtClean="0">
                <a:hlinkClick r:id="rId3"/>
              </a:rPr>
              <a:t>beldmit@tcinet.ru</a:t>
            </a:r>
            <a:endParaRPr lang="en-US" sz="3400" b="1" u="sng" dirty="0"/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u="sng" dirty="0"/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u="sng" dirty="0"/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u="sng" dirty="0"/>
          </a:p>
          <a:p>
            <a:pPr marL="88900" lvl="1">
              <a:buClr>
                <a:srgbClr val="006C64"/>
              </a:buClr>
              <a:buSzPct val="100000"/>
            </a:pPr>
            <a:endParaRPr lang="ru-RU" sz="2400" b="1" dirty="0"/>
          </a:p>
          <a:p>
            <a:pPr marL="88900" lvl="1">
              <a:buClr>
                <a:srgbClr val="006C64"/>
              </a:buClr>
              <a:buSzPct val="100000"/>
            </a:pPr>
            <a:endParaRPr lang="ru-RU" sz="2400" b="1" dirty="0"/>
          </a:p>
          <a:p>
            <a:pPr marL="88900" lvl="1"/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700808"/>
            <a:ext cx="345638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800" dirty="0" smtClean="0"/>
              <a:t>TLS: history	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992" y="1628800"/>
            <a:ext cx="7128792" cy="2712715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1000" dirty="0">
              <a:solidFill>
                <a:schemeClr val="tx1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51520" y="1700808"/>
          <a:ext cx="48965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8786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800" dirty="0" smtClean="0"/>
              <a:t>TLS: general overview</a:t>
            </a: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80728"/>
            <a:ext cx="8352928" cy="5400599"/>
          </a:xfrm>
        </p:spPr>
      </p:pic>
    </p:spTree>
    <p:extLst>
      <p:ext uri="{BB962C8B-B14F-4D97-AF65-F5344CB8AC3E}">
        <p14:creationId xmlns="" xmlns:p14="http://schemas.microsoft.com/office/powerpoint/2010/main" val="16450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 стрелкой 23"/>
          <p:cNvCxnSpPr>
            <a:endCxn id="7" idx="0"/>
          </p:cNvCxnSpPr>
          <p:nvPr/>
        </p:nvCxnSpPr>
        <p:spPr>
          <a:xfrm flipH="1">
            <a:off x="2339752" y="2636912"/>
            <a:ext cx="1368152" cy="266429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8" idx="0"/>
          </p:cNvCxnSpPr>
          <p:nvPr/>
        </p:nvCxnSpPr>
        <p:spPr>
          <a:xfrm>
            <a:off x="5508104" y="2636912"/>
            <a:ext cx="1476164" cy="266429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блако 19"/>
          <p:cNvSpPr/>
          <p:nvPr/>
        </p:nvSpPr>
        <p:spPr>
          <a:xfrm>
            <a:off x="251520" y="3068960"/>
            <a:ext cx="8424936" cy="165618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800" dirty="0" smtClean="0"/>
              <a:t>Check the server certificate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880" y="3429000"/>
            <a:ext cx="2376264" cy="720080"/>
          </a:xfrm>
        </p:spPr>
        <p:txBody>
          <a:bodyPr/>
          <a:lstStyle/>
          <a:p>
            <a:pPr algn="ctr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Many trusted </a:t>
            </a:r>
          </a:p>
          <a:p>
            <a:pPr algn="ctr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CAs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Блок-схема: решение 5"/>
          <p:cNvSpPr/>
          <p:nvPr/>
        </p:nvSpPr>
        <p:spPr>
          <a:xfrm>
            <a:off x="2411760" y="1052736"/>
            <a:ext cx="4392488" cy="1944216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The server certificate signed correctly by </a:t>
            </a:r>
            <a:r>
              <a:rPr lang="en-US" sz="2000" b="1" dirty="0" smtClean="0">
                <a:solidFill>
                  <a:srgbClr val="C00000"/>
                </a:solidFill>
              </a:rPr>
              <a:t>any of them</a:t>
            </a:r>
            <a:r>
              <a:rPr lang="en-US" sz="2000" b="1" dirty="0" smtClean="0"/>
              <a:t>?</a:t>
            </a:r>
            <a:endParaRPr lang="ru-RU" sz="2000" b="1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899592" y="5301208"/>
            <a:ext cx="2880320" cy="1080120"/>
          </a:xfrm>
          <a:prstGeom prst="flowChartAlternateProcess">
            <a:avLst/>
          </a:prstGeom>
          <a:gradFill>
            <a:gsLst>
              <a:gs pos="0">
                <a:srgbClr val="FDCFCF"/>
              </a:gs>
              <a:gs pos="35000">
                <a:srgbClr val="F36363"/>
              </a:gs>
              <a:gs pos="100000">
                <a:srgbClr val="F31919"/>
              </a:gs>
            </a:gsLst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We warn the user</a:t>
            </a:r>
            <a:endParaRPr lang="ru-RU" sz="2000" b="1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508104" y="5301208"/>
            <a:ext cx="2952328" cy="1080120"/>
          </a:xfrm>
          <a:prstGeom prst="flowChartAlternateProcess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Everything seems to be ok!</a:t>
            </a:r>
            <a:endParaRPr lang="ru-RU" sz="2000" b="1" dirty="0"/>
          </a:p>
        </p:txBody>
      </p:sp>
      <p:sp>
        <p:nvSpPr>
          <p:cNvPr id="13" name="Блок-схема: узел 12"/>
          <p:cNvSpPr/>
          <p:nvPr/>
        </p:nvSpPr>
        <p:spPr>
          <a:xfrm>
            <a:off x="1475656" y="3429000"/>
            <a:ext cx="792088" cy="792088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2699792" y="3429000"/>
            <a:ext cx="792088" cy="792088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4067944" y="4221088"/>
            <a:ext cx="144016" cy="144016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5796136" y="3429000"/>
            <a:ext cx="792088" cy="792088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6948264" y="3429000"/>
            <a:ext cx="792088" cy="792088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4499992" y="4221088"/>
            <a:ext cx="144016" cy="144016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004048" y="4221088"/>
            <a:ext cx="144016" cy="144016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7308304" y="472514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YES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59632" y="479715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NO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220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dirty="0" err="1" smtClean="0"/>
              <a:t>DigiNotar</a:t>
            </a:r>
            <a:r>
              <a:rPr lang="en-US" sz="2800" dirty="0" smtClean="0"/>
              <a:t> case</a:t>
            </a:r>
          </a:p>
        </p:txBody>
      </p:sp>
      <p:pic>
        <p:nvPicPr>
          <p:cNvPr id="4099" name="Picture 35" descr="C:\Users\Alla Farafonova\AppData\Local\Microsoft\Windows\Temporary Internet Files\Content.Outlook\A61T7OR2\logo_tci_e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68538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9512" y="602128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OCSP requests for the fake *.google.com certificate </a:t>
            </a:r>
          </a:p>
          <a:p>
            <a:r>
              <a:rPr lang="en-US" sz="1600" dirty="0" smtClean="0"/>
              <a:t>Source: FOX-IT, Interim Report, </a:t>
            </a:r>
            <a:r>
              <a:rPr lang="en-US" sz="1600" u="sng" dirty="0" err="1" smtClean="0">
                <a:solidFill>
                  <a:schemeClr val="tx1">
                    <a:lumMod val="60000"/>
                    <a:lumOff val="40000"/>
                  </a:schemeClr>
                </a:solidFill>
                <a:hlinkClick r:id="rId4"/>
              </a:rPr>
              <a:t>http://cryptome.org/0005/diginotar-insec.pd</a:t>
            </a:r>
            <a:r>
              <a:rPr lang="en-US" sz="1600" u="sng" dirty="0" err="1" smtClean="0">
                <a:hlinkClick r:id="rId4"/>
              </a:rPr>
              <a:t>f</a:t>
            </a:r>
            <a:endParaRPr lang="ru-RU" sz="1600" dirty="0"/>
          </a:p>
        </p:txBody>
      </p:sp>
      <p:pic>
        <p:nvPicPr>
          <p:cNvPr id="7" name="Рисунок 6" descr="diginota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1" y="1052736"/>
            <a:ext cx="8712968" cy="4922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dirty="0" smtClean="0"/>
              <a:t>PKI: extra trust</a:t>
            </a:r>
          </a:p>
        </p:txBody>
      </p:sp>
      <p:pic>
        <p:nvPicPr>
          <p:cNvPr id="4099" name="Picture 35" descr="C:\Users\Alla Farafonova\AppData\Local\Microsoft\Windows\Temporary Internet Files\Content.Outlook\A61T7OR2\logo_tci_e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68538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251520" y="836712"/>
          <a:ext cx="8496944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23528" y="2856904"/>
            <a:ext cx="2448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endParaRPr lang="en-US" sz="2000" b="1" dirty="0" smtClean="0">
              <a:solidFill>
                <a:schemeClr val="dk1"/>
              </a:solidFill>
              <a:latin typeface="+mn-lt"/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251520" y="2420888"/>
          <a:ext cx="871296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>
            <a:off x="611560" y="3861048"/>
            <a:ext cx="8280920" cy="0"/>
          </a:xfrm>
          <a:prstGeom prst="line">
            <a:avLst/>
          </a:prstGeom>
          <a:ln>
            <a:solidFill>
              <a:schemeClr val="accent4">
                <a:lumMod val="90000"/>
                <a:lumOff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низ 12"/>
          <p:cNvSpPr/>
          <p:nvPr/>
        </p:nvSpPr>
        <p:spPr>
          <a:xfrm rot="16200000">
            <a:off x="4968044" y="1808820"/>
            <a:ext cx="504056" cy="864096"/>
          </a:xfrm>
          <a:prstGeom prst="down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11960" y="3140968"/>
            <a:ext cx="3888432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/>
            <a:r>
              <a:rPr lang="en-US" sz="2400" b="1" dirty="0" smtClean="0">
                <a:solidFill>
                  <a:srgbClr val="C00000"/>
                </a:solidFill>
              </a:rPr>
              <a:t>Use &gt;= 2048 bit keys now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Secret key size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4869160"/>
            <a:ext cx="3940278" cy="1224136"/>
          </a:xfrm>
          <a:prstGeom prst="round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35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  <a:ln>
            <a:noFill/>
          </a:ln>
          <a:scene3d>
            <a:camera prst="orthographicFront"/>
            <a:lightRig rig="flat" dir="t"/>
          </a:scene3d>
          <a:sp3d prstMaterial="dkEdge">
            <a:bevelT w="127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Elliptic curve cryptography</a:t>
            </a:r>
            <a:endParaRPr lang="ru-RU" sz="2800" b="1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1700808"/>
            <a:ext cx="3888432" cy="1224136"/>
          </a:xfrm>
          <a:prstGeom prst="round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35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  <a:ln>
            <a:noFill/>
          </a:ln>
          <a:scene3d>
            <a:camera prst="orthographicFront"/>
            <a:lightRig rig="flat" dir="t"/>
          </a:scene3d>
          <a:sp3d prstMaterial="dkEdge">
            <a:bevelT w="127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en-US" sz="2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RSA</a:t>
            </a:r>
            <a:endParaRPr lang="ru-RU" sz="2400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9" name="Двойная стрелка вверх/вниз 8"/>
          <p:cNvSpPr/>
          <p:nvPr/>
        </p:nvSpPr>
        <p:spPr>
          <a:xfrm>
            <a:off x="2267744" y="2708920"/>
            <a:ext cx="792088" cy="2376264"/>
          </a:xfrm>
          <a:prstGeom prst="upDownArrow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580112" y="1340768"/>
            <a:ext cx="2592288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sz="2500" b="1" u="sng" dirty="0" smtClean="0">
                <a:solidFill>
                  <a:srgbClr val="C00000"/>
                </a:solidFill>
              </a:rPr>
              <a:t>Factorization</a:t>
            </a:r>
          </a:p>
          <a:p>
            <a:pPr marL="0" lvl="1" algn="ctr"/>
            <a:r>
              <a:rPr lang="en-US" sz="2400" dirty="0" smtClean="0">
                <a:solidFill>
                  <a:srgbClr val="C00000"/>
                </a:solidFill>
              </a:rPr>
              <a:t>576 bit 2003</a:t>
            </a:r>
          </a:p>
          <a:p>
            <a:pPr marL="0" lvl="1" algn="ctr"/>
            <a:r>
              <a:rPr lang="en-US" sz="2400" dirty="0" smtClean="0">
                <a:solidFill>
                  <a:srgbClr val="C00000"/>
                </a:solidFill>
              </a:rPr>
              <a:t>640 bit 2005</a:t>
            </a:r>
          </a:p>
          <a:p>
            <a:pPr marL="0" lvl="1" algn="ctr"/>
            <a:r>
              <a:rPr lang="en-US" sz="2400" dirty="0" smtClean="0">
                <a:solidFill>
                  <a:srgbClr val="C00000"/>
                </a:solidFill>
              </a:rPr>
              <a:t>768 bit 2009</a:t>
            </a:r>
            <a:endParaRPr lang="ru-RU" sz="2400" dirty="0" smtClean="0">
              <a:solidFill>
                <a:srgbClr val="C00000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6200000">
            <a:off x="5040051" y="5049180"/>
            <a:ext cx="504056" cy="864096"/>
          </a:xfrm>
          <a:prstGeom prst="down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8100392" y="2132856"/>
            <a:ext cx="864096" cy="1584176"/>
          </a:xfrm>
          <a:prstGeom prst="curvedLef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24127" y="4725144"/>
            <a:ext cx="2592288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sz="2500" b="1" u="sng" dirty="0" smtClean="0">
                <a:solidFill>
                  <a:srgbClr val="C00000"/>
                </a:solidFill>
              </a:rPr>
              <a:t>Patent Restrictions</a:t>
            </a:r>
            <a:endParaRPr lang="ru-RU" sz="2500" b="1" u="sng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3934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268760"/>
            <a:ext cx="7632848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dirty="0" smtClean="0"/>
              <a:t>RSA key exchange</a:t>
            </a:r>
          </a:p>
        </p:txBody>
      </p:sp>
      <p:pic>
        <p:nvPicPr>
          <p:cNvPr id="4099" name="Picture 35" descr="C:\Users\Alla Farafonova\AppData\Local\Microsoft\Windows\Temporary Internet Files\Content.Outlook\A61T7OR2\logo_tci_e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268538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051720" y="350100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E50FA"/>
                </a:solidFill>
              </a:rPr>
              <a:t>Public key</a:t>
            </a:r>
            <a:endParaRPr lang="ru-RU" b="1" dirty="0">
              <a:solidFill>
                <a:srgbClr val="2E50FA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23928" y="278092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E50FA"/>
                </a:solidFill>
              </a:rPr>
              <a:t>Private key</a:t>
            </a:r>
            <a:endParaRPr lang="ru-RU" b="1" dirty="0">
              <a:solidFill>
                <a:srgbClr val="2E50FA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4437112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Premaster secret in encrypted on server public key and sent to server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292080" y="4221088"/>
            <a:ext cx="3312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So it can be decrypted when the attacker gets the server private key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dirty="0" smtClean="0"/>
              <a:t>Perfect Forward Secrecy</a:t>
            </a:r>
          </a:p>
        </p:txBody>
      </p:sp>
      <p:pic>
        <p:nvPicPr>
          <p:cNvPr id="4099" name="Picture 35" descr="C:\Users\Alla Farafonova\AppData\Local\Microsoft\Windows\Temporary Internet Files\Content.Outlook\A61T7OR2\logo_tci_e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68538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213888"/>
            <a:ext cx="933450" cy="147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621600"/>
            <a:ext cx="933450" cy="147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2039246"/>
            <a:ext cx="990600" cy="836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4631534"/>
            <a:ext cx="1038225" cy="836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040" y="1628800"/>
            <a:ext cx="885825" cy="1455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3888" y="4221088"/>
            <a:ext cx="885825" cy="1455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1880" y="1513588"/>
            <a:ext cx="1162050" cy="172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60032" y="4149080"/>
            <a:ext cx="1162050" cy="172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4487518"/>
            <a:ext cx="1038225" cy="836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1895230"/>
            <a:ext cx="990600" cy="836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1664804"/>
            <a:ext cx="923925" cy="1538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96336" y="4113076"/>
            <a:ext cx="923925" cy="1538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827584" y="1268760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2E50FA"/>
                </a:solidFill>
              </a:rPr>
              <a:t>ALICE</a:t>
            </a:r>
            <a:endParaRPr lang="ru-RU" sz="2000" b="1" dirty="0">
              <a:solidFill>
                <a:srgbClr val="2E50FA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99592" y="5805264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2E50FA"/>
                </a:solidFill>
              </a:rPr>
              <a:t>BOB</a:t>
            </a:r>
            <a:endParaRPr lang="ru-RU" sz="2000" b="1" dirty="0">
              <a:solidFill>
                <a:srgbClr val="2E50FA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35696" y="2276872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+</a:t>
            </a:r>
            <a:endParaRPr lang="ru-RU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763688" y="4797152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+</a:t>
            </a:r>
            <a:endParaRPr lang="ru-RU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868144" y="220486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+</a:t>
            </a:r>
            <a:endParaRPr lang="ru-RU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868144" y="472514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+</a:t>
            </a:r>
            <a:endParaRPr lang="ru-RU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203848" y="2276872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=</a:t>
            </a:r>
            <a:endParaRPr lang="ru-RU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131840" y="4797152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=</a:t>
            </a:r>
            <a:endParaRPr lang="ru-RU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164288" y="220486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=</a:t>
            </a:r>
            <a:endParaRPr lang="ru-RU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236296" y="465313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=</a:t>
            </a:r>
            <a:endParaRPr lang="ru-RU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55576" y="33569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Common Paint</a:t>
            </a:r>
            <a:endParaRPr lang="ru-RU" sz="16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1907704" y="33569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Secret </a:t>
            </a:r>
            <a:r>
              <a:rPr lang="en-US" sz="1600" b="1" dirty="0" err="1" smtClean="0"/>
              <a:t>Colours</a:t>
            </a:r>
            <a:endParaRPr lang="ru-RU" sz="16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12160" y="33569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Secret </a:t>
            </a:r>
            <a:r>
              <a:rPr lang="en-US" sz="1600" b="1" dirty="0" err="1" smtClean="0"/>
              <a:t>Colours</a:t>
            </a:r>
            <a:endParaRPr lang="ru-RU" sz="16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7452320" y="33569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Common Secret</a:t>
            </a:r>
            <a:endParaRPr lang="ru-RU" sz="16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3491880" y="3429000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Public Transport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419872" y="5877272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 smtClean="0"/>
              <a:t>SSL Best Practices </a:t>
            </a:r>
          </a:p>
          <a:p>
            <a:pPr algn="r"/>
            <a:r>
              <a:rPr lang="ru-RU" u="sng" dirty="0" smtClean="0">
                <a:hlinkClick r:id="rId10"/>
              </a:rPr>
              <a:t>https://www.ssllabs.com/projects/best-practices/</a:t>
            </a:r>
            <a:endParaRPr lang="ru-RU" dirty="0" smtClean="0"/>
          </a:p>
        </p:txBody>
      </p:sp>
      <p:cxnSp>
        <p:nvCxnSpPr>
          <p:cNvPr id="73" name="Прямая соединительная линия 72"/>
          <p:cNvCxnSpPr>
            <a:stCxn id="2055" idx="0"/>
          </p:cNvCxnSpPr>
          <p:nvPr/>
        </p:nvCxnSpPr>
        <p:spPr>
          <a:xfrm flipV="1">
            <a:off x="4006801" y="3789040"/>
            <a:ext cx="493191" cy="4320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flipV="1">
            <a:off x="4860032" y="3140968"/>
            <a:ext cx="432048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995936" y="3140968"/>
            <a:ext cx="432048" cy="3600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53" idx="2"/>
          </p:cNvCxnSpPr>
          <p:nvPr/>
        </p:nvCxnSpPr>
        <p:spPr>
          <a:xfrm>
            <a:off x="4752020" y="3767554"/>
            <a:ext cx="540060" cy="4535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+++cdb2004c007l">
  <a:themeElements>
    <a:clrScheme name="sample 3">
      <a:dk1>
        <a:srgbClr val="000066"/>
      </a:dk1>
      <a:lt1>
        <a:srgbClr val="FFFFFF"/>
      </a:lt1>
      <a:dk2>
        <a:srgbClr val="50A834"/>
      </a:dk2>
      <a:lt2>
        <a:srgbClr val="B2B2B2"/>
      </a:lt2>
      <a:accent1>
        <a:srgbClr val="2045AE"/>
      </a:accent1>
      <a:accent2>
        <a:srgbClr val="FF9933"/>
      </a:accent2>
      <a:accent3>
        <a:srgbClr val="FFFFFF"/>
      </a:accent3>
      <a:accent4>
        <a:srgbClr val="000056"/>
      </a:accent4>
      <a:accent5>
        <a:srgbClr val="ABB0D3"/>
      </a:accent5>
      <a:accent6>
        <a:srgbClr val="E78A2D"/>
      </a:accent6>
      <a:hlink>
        <a:srgbClr val="3DC5C5"/>
      </a:hlink>
      <a:folHlink>
        <a:srgbClr val="6B41BF"/>
      </a:folHlink>
    </a:clrScheme>
    <a:fontScheme name="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4C1A37"/>
        </a:dk1>
        <a:lt1>
          <a:srgbClr val="FFFFFF"/>
        </a:lt1>
        <a:dk2>
          <a:srgbClr val="FFFFE7"/>
        </a:dk2>
        <a:lt2>
          <a:srgbClr val="B2B2B2"/>
        </a:lt2>
        <a:accent1>
          <a:srgbClr val="C06C98"/>
        </a:accent1>
        <a:accent2>
          <a:srgbClr val="FF9966"/>
        </a:accent2>
        <a:accent3>
          <a:srgbClr val="FFFFFF"/>
        </a:accent3>
        <a:accent4>
          <a:srgbClr val="40142D"/>
        </a:accent4>
        <a:accent5>
          <a:srgbClr val="DCBACA"/>
        </a:accent5>
        <a:accent6>
          <a:srgbClr val="E78A5C"/>
        </a:accent6>
        <a:hlink>
          <a:srgbClr val="BD6D45"/>
        </a:hlink>
        <a:folHlink>
          <a:srgbClr val="3AAB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FFFFFF"/>
        </a:dk2>
        <a:lt2>
          <a:srgbClr val="B2B2B2"/>
        </a:lt2>
        <a:accent1>
          <a:srgbClr val="2879B0"/>
        </a:accent1>
        <a:accent2>
          <a:srgbClr val="0099CC"/>
        </a:accent2>
        <a:accent3>
          <a:srgbClr val="FFFFFF"/>
        </a:accent3>
        <a:accent4>
          <a:srgbClr val="002A56"/>
        </a:accent4>
        <a:accent5>
          <a:srgbClr val="ACBED4"/>
        </a:accent5>
        <a:accent6>
          <a:srgbClr val="008AB9"/>
        </a:accent6>
        <a:hlink>
          <a:srgbClr val="A9683B"/>
        </a:hlink>
        <a:folHlink>
          <a:srgbClr val="166A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0A834"/>
        </a:dk2>
        <a:lt2>
          <a:srgbClr val="B2B2B2"/>
        </a:lt2>
        <a:accent1>
          <a:srgbClr val="2045AE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ABB0D3"/>
        </a:accent5>
        <a:accent6>
          <a:srgbClr val="E78A2D"/>
        </a:accent6>
        <a:hlink>
          <a:srgbClr val="3DC5C5"/>
        </a:hlink>
        <a:folHlink>
          <a:srgbClr val="6B41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+++cdb2004c007l</Template>
  <TotalTime>10108</TotalTime>
  <Words>397</Words>
  <Application>Microsoft Office PowerPoint</Application>
  <PresentationFormat>Экран (4:3)</PresentationFormat>
  <Paragraphs>130</Paragraphs>
  <Slides>13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+++cdb2004c007l</vt:lpstr>
      <vt:lpstr>TLS: avoiding dangers   </vt:lpstr>
      <vt:lpstr>TLS: history </vt:lpstr>
      <vt:lpstr>TLS: general overview</vt:lpstr>
      <vt:lpstr>Check the server certificate</vt:lpstr>
      <vt:lpstr>DigiNotar case</vt:lpstr>
      <vt:lpstr>PKI: extra trust</vt:lpstr>
      <vt:lpstr>Secret key size</vt:lpstr>
      <vt:lpstr>RSA key exchange</vt:lpstr>
      <vt:lpstr>Perfect Forward Secrecy</vt:lpstr>
      <vt:lpstr>TLS encryption</vt:lpstr>
      <vt:lpstr>Recommendations - I</vt:lpstr>
      <vt:lpstr>Recommendations - II</vt:lpstr>
      <vt:lpstr>Q&amp;A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Marina Nikerova</dc:creator>
  <cp:lastModifiedBy>Olga Baskakova</cp:lastModifiedBy>
  <cp:revision>751</cp:revision>
  <dcterms:created xsi:type="dcterms:W3CDTF">2010-06-09T14:17:01Z</dcterms:created>
  <dcterms:modified xsi:type="dcterms:W3CDTF">2013-12-02T05:57:34Z</dcterms:modified>
</cp:coreProperties>
</file>