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56" r:id="rId3"/>
    <p:sldId id="267" r:id="rId4"/>
    <p:sldId id="262" r:id="rId5"/>
    <p:sldId id="257" r:id="rId6"/>
    <p:sldId id="258" r:id="rId7"/>
    <p:sldId id="264" r:id="rId8"/>
    <p:sldId id="265" r:id="rId9"/>
    <p:sldId id="263" r:id="rId10"/>
    <p:sldId id="266" r:id="rId11"/>
    <p:sldId id="259" r:id="rId12"/>
    <p:sldId id="268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A9C4"/>
    <a:srgbClr val="FFDF57"/>
    <a:srgbClr val="FF61FF"/>
    <a:srgbClr val="406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>
      <p:cViewPr>
        <p:scale>
          <a:sx n="80" d="100"/>
          <a:sy n="80" d="100"/>
        </p:scale>
        <p:origin x="-138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7A42A7-063F-41AC-8580-5893AD98BEF0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C00BD08-86D4-41FC-A80A-16B673CA0C96}">
      <dgm:prSet phldrT="[Текст]" custT="1"/>
      <dgm:spPr/>
      <dgm:t>
        <a:bodyPr/>
        <a:lstStyle/>
        <a:p>
          <a:pPr algn="just"/>
          <a:r>
            <a:rPr lang="ru-RU" sz="2400" b="1" dirty="0" smtClean="0">
              <a:solidFill>
                <a:schemeClr val="bg2"/>
              </a:solidFill>
            </a:rPr>
            <a:t>Статья 361. </a:t>
          </a:r>
          <a:r>
            <a:rPr lang="ru-RU" sz="2400" dirty="0" smtClean="0">
              <a:solidFill>
                <a:schemeClr val="bg2"/>
              </a:solidFill>
            </a:rPr>
            <a:t>Несанкционированное вмешательство в работу электронно-вычислительных машин (компьютеров), автоматизированных систем, компьютерных сетей или сетей электросвязи</a:t>
          </a:r>
          <a:endParaRPr lang="ru-RU" sz="2400" dirty="0">
            <a:solidFill>
              <a:schemeClr val="bg2"/>
            </a:solidFill>
          </a:endParaRPr>
        </a:p>
      </dgm:t>
    </dgm:pt>
    <dgm:pt modelId="{10CEE16F-527E-4BAB-A3BB-0EECFB6ADF25}" type="parTrans" cxnId="{9574C579-9FCB-4395-BA59-BDEA50334AA8}">
      <dgm:prSet/>
      <dgm:spPr/>
      <dgm:t>
        <a:bodyPr/>
        <a:lstStyle/>
        <a:p>
          <a:endParaRPr lang="ru-RU"/>
        </a:p>
      </dgm:t>
    </dgm:pt>
    <dgm:pt modelId="{E8FD2DC6-EAF1-41A5-A10A-06FAF0851BD6}" type="sibTrans" cxnId="{9574C579-9FCB-4395-BA59-BDEA50334AA8}">
      <dgm:prSet/>
      <dgm:spPr/>
      <dgm:t>
        <a:bodyPr/>
        <a:lstStyle/>
        <a:p>
          <a:endParaRPr lang="ru-RU"/>
        </a:p>
      </dgm:t>
    </dgm:pt>
    <dgm:pt modelId="{648994A9-C0AD-451B-96D3-298E370F3BD4}">
      <dgm:prSet phldrT="[Текст]" custT="1"/>
      <dgm:spPr/>
      <dgm:t>
        <a:bodyPr/>
        <a:lstStyle/>
        <a:p>
          <a:pPr algn="just"/>
          <a:r>
            <a:rPr lang="ru-RU" sz="2400" b="1" dirty="0" smtClean="0"/>
            <a:t>Статья 361</a:t>
          </a:r>
          <a:r>
            <a:rPr lang="ru-RU" sz="2400" b="1" baseline="30000" dirty="0" smtClean="0"/>
            <a:t>1</a:t>
          </a:r>
          <a:r>
            <a:rPr lang="ru-RU" sz="2400" b="1" dirty="0" smtClean="0"/>
            <a:t>. </a:t>
          </a:r>
          <a:r>
            <a:rPr lang="ru-RU" sz="2400" dirty="0" smtClean="0"/>
            <a:t>Создание с целью использования, распространения или сбыта вредных программных или технических средств, а также их распространение или сбыт</a:t>
          </a:r>
          <a:endParaRPr lang="ru-RU" sz="2400" dirty="0"/>
        </a:p>
      </dgm:t>
    </dgm:pt>
    <dgm:pt modelId="{367FF755-A9F7-44BA-8F74-B5825CEA3109}" type="parTrans" cxnId="{79C1871E-6DF4-433E-9290-D8D09F673E87}">
      <dgm:prSet/>
      <dgm:spPr/>
      <dgm:t>
        <a:bodyPr/>
        <a:lstStyle/>
        <a:p>
          <a:endParaRPr lang="ru-RU"/>
        </a:p>
      </dgm:t>
    </dgm:pt>
    <dgm:pt modelId="{FFBF10E0-2426-481E-98C7-CC3D1AC46578}" type="sibTrans" cxnId="{79C1871E-6DF4-433E-9290-D8D09F673E87}">
      <dgm:prSet/>
      <dgm:spPr/>
      <dgm:t>
        <a:bodyPr/>
        <a:lstStyle/>
        <a:p>
          <a:endParaRPr lang="ru-RU"/>
        </a:p>
      </dgm:t>
    </dgm:pt>
    <dgm:pt modelId="{CFA2E022-21CE-4422-9E99-F2F8DEA569D7}">
      <dgm:prSet phldrT="[Текст]" custT="1"/>
      <dgm:spPr/>
      <dgm:t>
        <a:bodyPr/>
        <a:lstStyle/>
        <a:p>
          <a:pPr algn="just"/>
          <a:r>
            <a:rPr lang="ru-RU" sz="2400" b="1" dirty="0" smtClean="0">
              <a:solidFill>
                <a:schemeClr val="bg2"/>
              </a:solidFill>
            </a:rPr>
            <a:t>Статья 361</a:t>
          </a:r>
          <a:r>
            <a:rPr lang="ru-RU" sz="2400" b="1" baseline="30000" dirty="0" smtClean="0">
              <a:solidFill>
                <a:schemeClr val="bg2"/>
              </a:solidFill>
            </a:rPr>
            <a:t>2</a:t>
          </a:r>
          <a:r>
            <a:rPr lang="ru-RU" sz="2400" b="1" dirty="0" smtClean="0">
              <a:solidFill>
                <a:schemeClr val="bg2"/>
              </a:solidFill>
            </a:rPr>
            <a:t>. </a:t>
          </a:r>
          <a:r>
            <a:rPr lang="ru-RU" sz="2400" dirty="0" smtClean="0">
              <a:solidFill>
                <a:schemeClr val="bg2"/>
              </a:solidFill>
            </a:rPr>
            <a:t>Несанкционированные сбыт или распространение информации с ограниченным доступом, которая хранится в электронно-вычислительных машинах (компьютерах), автоматизированных системах, компьютерных сетях или на носителях такой информации</a:t>
          </a:r>
          <a:endParaRPr lang="ru-RU" sz="2400" dirty="0">
            <a:solidFill>
              <a:schemeClr val="bg2"/>
            </a:solidFill>
          </a:endParaRPr>
        </a:p>
      </dgm:t>
    </dgm:pt>
    <dgm:pt modelId="{19DEBC57-0BFA-4C58-90AE-D13982809468}" type="parTrans" cxnId="{ADB67F70-8E97-4E9F-8E41-6CFFDEA36BCD}">
      <dgm:prSet/>
      <dgm:spPr/>
      <dgm:t>
        <a:bodyPr/>
        <a:lstStyle/>
        <a:p>
          <a:endParaRPr lang="ru-RU"/>
        </a:p>
      </dgm:t>
    </dgm:pt>
    <dgm:pt modelId="{442A518D-A7CE-47F9-B5C4-2C31B46B1EDC}" type="sibTrans" cxnId="{ADB67F70-8E97-4E9F-8E41-6CFFDEA36BCD}">
      <dgm:prSet/>
      <dgm:spPr/>
      <dgm:t>
        <a:bodyPr/>
        <a:lstStyle/>
        <a:p>
          <a:endParaRPr lang="ru-RU"/>
        </a:p>
      </dgm:t>
    </dgm:pt>
    <dgm:pt modelId="{455D718B-6948-4003-B2AE-DD4FC12CDE07}" type="pres">
      <dgm:prSet presAssocID="{FA7A42A7-063F-41AC-8580-5893AD98BEF0}" presName="linear" presStyleCnt="0">
        <dgm:presLayoutVars>
          <dgm:animLvl val="lvl"/>
          <dgm:resizeHandles val="exact"/>
        </dgm:presLayoutVars>
      </dgm:prSet>
      <dgm:spPr/>
    </dgm:pt>
    <dgm:pt modelId="{1E687F57-E5FD-46BC-9DD9-18FB3ED46C13}" type="pres">
      <dgm:prSet presAssocID="{DC00BD08-86D4-41FC-A80A-16B673CA0C96}" presName="parentText" presStyleLbl="node1" presStyleIdx="0" presStyleCnt="2" custLinFactNeighborY="-218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7B2B8-FF66-422B-8699-DA72E16EFCA1}" type="pres">
      <dgm:prSet presAssocID="{DC00BD08-86D4-41FC-A80A-16B673CA0C9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586BD0-DA09-4501-967C-C175F49F7131}" type="pres">
      <dgm:prSet presAssocID="{CFA2E022-21CE-4422-9E99-F2F8DEA569D7}" presName="parentText" presStyleLbl="node1" presStyleIdx="1" presStyleCnt="2" custLinFactNeighborY="449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9A008A-8BFD-47A4-895D-E89C1508EE4C}" type="presOf" srcId="{DC00BD08-86D4-41FC-A80A-16B673CA0C96}" destId="{1E687F57-E5FD-46BC-9DD9-18FB3ED46C13}" srcOrd="0" destOrd="0" presId="urn:microsoft.com/office/officeart/2005/8/layout/vList2"/>
    <dgm:cxn modelId="{6C322A07-D149-42B4-9403-47C6FFDFA8F3}" type="presOf" srcId="{648994A9-C0AD-451B-96D3-298E370F3BD4}" destId="{FA97B2B8-FF66-422B-8699-DA72E16EFCA1}" srcOrd="0" destOrd="0" presId="urn:microsoft.com/office/officeart/2005/8/layout/vList2"/>
    <dgm:cxn modelId="{B3B598D9-D012-464C-A805-9A7E1A710DAF}" type="presOf" srcId="{FA7A42A7-063F-41AC-8580-5893AD98BEF0}" destId="{455D718B-6948-4003-B2AE-DD4FC12CDE07}" srcOrd="0" destOrd="0" presId="urn:microsoft.com/office/officeart/2005/8/layout/vList2"/>
    <dgm:cxn modelId="{9574C579-9FCB-4395-BA59-BDEA50334AA8}" srcId="{FA7A42A7-063F-41AC-8580-5893AD98BEF0}" destId="{DC00BD08-86D4-41FC-A80A-16B673CA0C96}" srcOrd="0" destOrd="0" parTransId="{10CEE16F-527E-4BAB-A3BB-0EECFB6ADF25}" sibTransId="{E8FD2DC6-EAF1-41A5-A10A-06FAF0851BD6}"/>
    <dgm:cxn modelId="{79C1871E-6DF4-433E-9290-D8D09F673E87}" srcId="{DC00BD08-86D4-41FC-A80A-16B673CA0C96}" destId="{648994A9-C0AD-451B-96D3-298E370F3BD4}" srcOrd="0" destOrd="0" parTransId="{367FF755-A9F7-44BA-8F74-B5825CEA3109}" sibTransId="{FFBF10E0-2426-481E-98C7-CC3D1AC46578}"/>
    <dgm:cxn modelId="{D624F506-9C5C-4F25-ABFC-B198785E999B}" type="presOf" srcId="{CFA2E022-21CE-4422-9E99-F2F8DEA569D7}" destId="{F1586BD0-DA09-4501-967C-C175F49F7131}" srcOrd="0" destOrd="0" presId="urn:microsoft.com/office/officeart/2005/8/layout/vList2"/>
    <dgm:cxn modelId="{ADB67F70-8E97-4E9F-8E41-6CFFDEA36BCD}" srcId="{FA7A42A7-063F-41AC-8580-5893AD98BEF0}" destId="{CFA2E022-21CE-4422-9E99-F2F8DEA569D7}" srcOrd="1" destOrd="0" parTransId="{19DEBC57-0BFA-4C58-90AE-D13982809468}" sibTransId="{442A518D-A7CE-47F9-B5C4-2C31B46B1EDC}"/>
    <dgm:cxn modelId="{985BDD96-5FC3-4297-80D4-0A1E445DCB0E}" type="presParOf" srcId="{455D718B-6948-4003-B2AE-DD4FC12CDE07}" destId="{1E687F57-E5FD-46BC-9DD9-18FB3ED46C13}" srcOrd="0" destOrd="0" presId="urn:microsoft.com/office/officeart/2005/8/layout/vList2"/>
    <dgm:cxn modelId="{01564205-9DAD-4804-9A2A-8E3B2138E983}" type="presParOf" srcId="{455D718B-6948-4003-B2AE-DD4FC12CDE07}" destId="{FA97B2B8-FF66-422B-8699-DA72E16EFCA1}" srcOrd="1" destOrd="0" presId="urn:microsoft.com/office/officeart/2005/8/layout/vList2"/>
    <dgm:cxn modelId="{9AFBD4C0-E6E9-45E2-8C9D-3EE67F9C2AA1}" type="presParOf" srcId="{455D718B-6948-4003-B2AE-DD4FC12CDE07}" destId="{F1586BD0-DA09-4501-967C-C175F49F713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87F57-E5FD-46BC-9DD9-18FB3ED46C13}">
      <dsp:nvSpPr>
        <dsp:cNvPr id="0" name=""/>
        <dsp:cNvSpPr/>
      </dsp:nvSpPr>
      <dsp:spPr>
        <a:xfrm>
          <a:off x="0" y="639424"/>
          <a:ext cx="11881320" cy="167009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2"/>
              </a:solidFill>
            </a:rPr>
            <a:t>Статья 361. </a:t>
          </a:r>
          <a:r>
            <a:rPr lang="ru-RU" sz="2400" kern="1200" dirty="0" smtClean="0">
              <a:solidFill>
                <a:schemeClr val="bg2"/>
              </a:solidFill>
            </a:rPr>
            <a:t>Несанкционированное вмешательство в работу электронно-вычислительных машин (компьютеров), автоматизированных систем, компьютерных сетей или сетей электросвязи</a:t>
          </a:r>
          <a:endParaRPr lang="ru-RU" sz="2400" kern="1200" dirty="0">
            <a:solidFill>
              <a:schemeClr val="bg2"/>
            </a:solidFill>
          </a:endParaRPr>
        </a:p>
      </dsp:txBody>
      <dsp:txXfrm>
        <a:off x="81527" y="720951"/>
        <a:ext cx="11718266" cy="1507038"/>
      </dsp:txXfrm>
    </dsp:sp>
    <dsp:sp modelId="{FA97B2B8-FF66-422B-8699-DA72E16EFCA1}">
      <dsp:nvSpPr>
        <dsp:cNvPr id="0" name=""/>
        <dsp:cNvSpPr/>
      </dsp:nvSpPr>
      <dsp:spPr>
        <a:xfrm>
          <a:off x="0" y="2544451"/>
          <a:ext cx="1188132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7232" tIns="30480" rIns="170688" bIns="3048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b="1" kern="1200" dirty="0" smtClean="0"/>
            <a:t>Статья 361</a:t>
          </a:r>
          <a:r>
            <a:rPr lang="ru-RU" sz="2400" b="1" kern="1200" baseline="30000" dirty="0" smtClean="0"/>
            <a:t>1</a:t>
          </a:r>
          <a:r>
            <a:rPr lang="ru-RU" sz="2400" b="1" kern="1200" dirty="0" smtClean="0"/>
            <a:t>. </a:t>
          </a:r>
          <a:r>
            <a:rPr lang="ru-RU" sz="2400" kern="1200" dirty="0" smtClean="0"/>
            <a:t>Создание с целью использования, распространения или сбыта вредных программных или технических средств, а также их распространение или сбыт</a:t>
          </a:r>
          <a:endParaRPr lang="ru-RU" sz="2400" kern="1200" dirty="0"/>
        </a:p>
      </dsp:txBody>
      <dsp:txXfrm>
        <a:off x="0" y="2544451"/>
        <a:ext cx="11881320" cy="1076400"/>
      </dsp:txXfrm>
    </dsp:sp>
    <dsp:sp modelId="{F1586BD0-DA09-4501-967C-C175F49F7131}">
      <dsp:nvSpPr>
        <dsp:cNvPr id="0" name=""/>
        <dsp:cNvSpPr/>
      </dsp:nvSpPr>
      <dsp:spPr>
        <a:xfrm>
          <a:off x="0" y="4104456"/>
          <a:ext cx="11881320" cy="1670092"/>
        </a:xfrm>
        <a:prstGeom prst="roundRect">
          <a:avLst/>
        </a:prstGeom>
        <a:gradFill rotWithShape="0">
          <a:gsLst>
            <a:gs pos="0">
              <a:schemeClr val="accent4">
                <a:hueOff val="-1449473"/>
                <a:satOff val="10894"/>
                <a:lumOff val="50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449473"/>
                <a:satOff val="10894"/>
                <a:lumOff val="50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449473"/>
                <a:satOff val="10894"/>
                <a:lumOff val="50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2"/>
              </a:solidFill>
            </a:rPr>
            <a:t>Статья 361</a:t>
          </a:r>
          <a:r>
            <a:rPr lang="ru-RU" sz="2400" b="1" kern="1200" baseline="30000" dirty="0" smtClean="0">
              <a:solidFill>
                <a:schemeClr val="bg2"/>
              </a:solidFill>
            </a:rPr>
            <a:t>2</a:t>
          </a:r>
          <a:r>
            <a:rPr lang="ru-RU" sz="2400" b="1" kern="1200" dirty="0" smtClean="0">
              <a:solidFill>
                <a:schemeClr val="bg2"/>
              </a:solidFill>
            </a:rPr>
            <a:t>. </a:t>
          </a:r>
          <a:r>
            <a:rPr lang="ru-RU" sz="2400" kern="1200" dirty="0" smtClean="0">
              <a:solidFill>
                <a:schemeClr val="bg2"/>
              </a:solidFill>
            </a:rPr>
            <a:t>Несанкционированные сбыт или распространение информации с ограниченным доступом, которая хранится в электронно-вычислительных машинах (компьютерах), автоматизированных системах, компьютерных сетях или на носителях такой информации</a:t>
          </a:r>
          <a:endParaRPr lang="ru-RU" sz="2400" kern="1200" dirty="0">
            <a:solidFill>
              <a:schemeClr val="bg2"/>
            </a:solidFill>
          </a:endParaRPr>
        </a:p>
      </dsp:txBody>
      <dsp:txXfrm>
        <a:off x="81527" y="4185983"/>
        <a:ext cx="11718266" cy="1507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ru-RU" smtClean="0"/>
              <a:t>05.12.2013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ru-RU" smtClean="0"/>
              <a:t>05.12.2013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/>
              <a:t>05.12.2013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/>
              <a:t>05.12.2013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/>
              <a:t>05.12.2013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/>
              <a:t>05.12.2013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/>
              <a:t>05.12.2013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/>
              <a:t>05.12.2013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/>
              <a:t>05.12.2013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/>
              <a:t>05.12.2013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/>
              <a:t>05.12.2013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ru-RU" smtClean="0"/>
              <a:pPr/>
              <a:t>05.12.2013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dirty="0" smtClean="0">
                <a:latin typeface="Century Schoolbook"/>
              </a:rPr>
              <a:t>К</a:t>
            </a:r>
            <a:r>
              <a:rPr lang="ru-RU" sz="5200" b="0" i="0" dirty="0" smtClean="0">
                <a:solidFill>
                  <a:schemeClr val="tx1"/>
                </a:solidFill>
                <a:latin typeface="Century Schoolbook"/>
                <a:ea typeface="+mj-ea"/>
                <a:cs typeface="+mj-cs"/>
              </a:rPr>
              <a:t>иберприступления по-украински </a:t>
            </a:r>
            <a:endParaRPr lang="ru-RU" sz="5200" b="0" i="0" dirty="0">
              <a:solidFill>
                <a:schemeClr val="tx1"/>
              </a:solidFill>
              <a:latin typeface="Century Schoolbook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ru-RU" dirty="0" smtClean="0">
                <a:solidFill>
                  <a:srgbClr val="B2D0B4"/>
                </a:solidFill>
              </a:rPr>
              <a:t>АО «Солодко и партнеры» </a:t>
            </a:r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>
              <a:solidFill>
                <a:srgbClr val="B2D0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467736991"/>
              </p:ext>
            </p:extLst>
          </p:nvPr>
        </p:nvGraphicFramePr>
        <p:xfrm>
          <a:off x="191344" y="692696"/>
          <a:ext cx="11881320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28" y="23898"/>
            <a:ext cx="11881320" cy="524782"/>
          </a:xfrm>
        </p:spPr>
        <p:txBody>
          <a:bodyPr>
            <a:normAutofit fontScale="90000"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400" b="0" i="0" dirty="0" smtClean="0">
                <a:solidFill>
                  <a:srgbClr val="B2D0B4"/>
                </a:solidFill>
                <a:latin typeface="Century Schoolbook"/>
                <a:ea typeface="+mj-ea"/>
                <a:cs typeface="+mj-cs"/>
              </a:rPr>
              <a:t>Уголовная ответственность за киберпреступления  </a:t>
            </a:r>
            <a:endParaRPr lang="ru-RU" sz="3400" b="0" i="0" dirty="0">
              <a:solidFill>
                <a:srgbClr val="B2D0B4"/>
              </a:solidFill>
              <a:latin typeface="Century Schoolbook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8058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10555" y="2420888"/>
            <a:ext cx="11881320" cy="1368152"/>
            <a:chOff x="0" y="4010785"/>
            <a:chExt cx="11881320" cy="1099800"/>
          </a:xfrm>
          <a:scene3d>
            <a:camera prst="orthographicFront"/>
            <a:lightRig rig="flat" dir="t"/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4010785"/>
              <a:ext cx="11881320" cy="109980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966315"/>
                <a:satOff val="7263"/>
                <a:lumOff val="3399"/>
                <a:alphaOff val="0"/>
              </a:schemeClr>
            </a:fillRef>
            <a:effectRef idx="2">
              <a:schemeClr val="accent4">
                <a:hueOff val="-966315"/>
                <a:satOff val="7263"/>
                <a:lumOff val="339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53688" y="4064473"/>
              <a:ext cx="11773944" cy="992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bg2"/>
                  </a:solidFill>
                </a:rPr>
                <a:t>Статья 363. </a:t>
              </a:r>
              <a:r>
                <a:rPr lang="ru-RU" sz="2400" kern="1200" dirty="0" smtClean="0">
                  <a:solidFill>
                    <a:schemeClr val="bg2"/>
                  </a:solidFill>
                </a:rPr>
                <a:t>Нарушение правил эксплуатации электронно-вычислительных машин (компьютеров), автоматизированных систем, компьютерных сетей или сетей электросвязи или порядка или правил защиты информации, которая в них обрабатывается</a:t>
              </a:r>
              <a:endParaRPr lang="ru-RU" sz="2400" kern="12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46497" y="4437112"/>
            <a:ext cx="11881320" cy="1300454"/>
            <a:chOff x="0" y="4640917"/>
            <a:chExt cx="11881320" cy="1300454"/>
          </a:xfrm>
          <a:scene3d>
            <a:camera prst="orthographicFront"/>
            <a:lightRig rig="flat" dir="t"/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4640917"/>
              <a:ext cx="11881320" cy="1300454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1449473"/>
                <a:satOff val="10894"/>
                <a:lumOff val="5098"/>
                <a:alphaOff val="0"/>
              </a:schemeClr>
            </a:fillRef>
            <a:effectRef idx="2">
              <a:schemeClr val="accent4">
                <a:hueOff val="-1449473"/>
                <a:satOff val="10894"/>
                <a:lumOff val="5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63483" y="4704400"/>
              <a:ext cx="11754354" cy="11734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just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bg2"/>
                  </a:solidFill>
                </a:rPr>
                <a:t>Статья 363</a:t>
              </a:r>
              <a:r>
                <a:rPr lang="ru-RU" sz="2400" b="1" kern="1200" baseline="30000" dirty="0" smtClean="0">
                  <a:solidFill>
                    <a:schemeClr val="bg2"/>
                  </a:solidFill>
                </a:rPr>
                <a:t>1</a:t>
              </a:r>
              <a:r>
                <a:rPr lang="ru-RU" sz="2400" b="1" kern="1200" dirty="0" smtClean="0">
                  <a:solidFill>
                    <a:schemeClr val="bg2"/>
                  </a:solidFill>
                </a:rPr>
                <a:t>. </a:t>
              </a:r>
              <a:r>
                <a:rPr lang="ru-RU" sz="2400" kern="1200" dirty="0" smtClean="0">
                  <a:solidFill>
                    <a:schemeClr val="bg2"/>
                  </a:solidFill>
                </a:rPr>
                <a:t>Воспрепятствование работе электронно-вычислительных машин (компьютеров), автоматизированных систем, компьютерных сетей или сетей электросвязи путем массового распространения сообщений электросвязи</a:t>
              </a:r>
              <a:endParaRPr lang="ru-RU" sz="2400" kern="12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08012" y="332656"/>
            <a:ext cx="11937551" cy="1177312"/>
            <a:chOff x="-77049" y="3816947"/>
            <a:chExt cx="11937551" cy="117731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-77049" y="3816947"/>
              <a:ext cx="11881320" cy="117731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-20818" y="3816947"/>
              <a:ext cx="11881320" cy="1177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7232" tIns="25400" rIns="142240" bIns="25400" numCol="1" spcCol="1270" anchor="t" anchorCtr="0">
              <a:noAutofit/>
            </a:bodyPr>
            <a:lstStyle/>
            <a:p>
              <a:pPr marL="228600" lvl="1" indent="-22860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2400" b="1" kern="1200" dirty="0" smtClean="0"/>
                <a:t>Статья 362. </a:t>
              </a:r>
              <a:r>
                <a:rPr lang="ru-RU" sz="2400" kern="1200" dirty="0" smtClean="0"/>
                <a:t>Несанкционированные действия с информацией, которая обрабатывается в электронно-вычислительных машинах (компьютерах), автоматизированных системах, компьютерных сетях или хранится на носителях такой информации, совершенные лицом, имеющим право доступа к ней</a:t>
              </a:r>
              <a:endParaRPr lang="ru-RU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1419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51384" y="4293096"/>
            <a:ext cx="10945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СПАСИБО ЗА ВНИМАНИЕ!</a:t>
            </a:r>
          </a:p>
          <a:p>
            <a:pPr algn="ctr"/>
            <a:endParaRPr lang="ru-RU" sz="3600" b="1" dirty="0"/>
          </a:p>
          <a:p>
            <a:pPr algn="ctr"/>
            <a:r>
              <a:rPr lang="ru-RU" sz="3600" b="1" dirty="0" smtClean="0"/>
              <a:t>АО «Солодко и партнеры»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78379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620688"/>
            <a:ext cx="10515600" cy="889662"/>
          </a:xfr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2"/>
                </a:solidFill>
              </a:rPr>
              <a:t>Компьютерная преступность </a:t>
            </a:r>
            <a:endParaRPr lang="ru-RU" sz="4000" b="1" dirty="0">
              <a:solidFill>
                <a:schemeClr val="bg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45832" cy="4351338"/>
          </a:xfr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indent="0">
              <a:buNone/>
            </a:pP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представляет собой любое незаконное, неэтичное или неразрешенное поведение, затрагивающее автоматизированную обработку данных или передачу данных. </a:t>
            </a:r>
            <a:endParaRPr lang="ru-RU" sz="2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этом, компьютерная информация является предметом или средством совершения преступления.</a:t>
            </a:r>
          </a:p>
          <a:p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6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1772816"/>
            <a:ext cx="4248472" cy="4392488"/>
          </a:xfr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57356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548681"/>
            <a:ext cx="4680148" cy="532859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Одной из наиболее распространенных из существующих классификаций преступлений в сфере компьютерной информации является кодификатор рабочей группы Интерпола. </a:t>
            </a:r>
          </a:p>
          <a:p>
            <a:pPr algn="ctr"/>
            <a:endParaRPr lang="ru-RU" dirty="0"/>
          </a:p>
          <a:p>
            <a:endParaRPr lang="ru-RU" dirty="0"/>
          </a:p>
        </p:txBody>
      </p:sp>
      <p:pic>
        <p:nvPicPr>
          <p:cNvPr id="7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7" y="548680"/>
            <a:ext cx="5112568" cy="5280943"/>
          </a:xfrm>
        </p:spPr>
      </p:pic>
    </p:spTree>
    <p:extLst>
      <p:ext uri="{BB962C8B-B14F-4D97-AF65-F5344CB8AC3E}">
        <p14:creationId xmlns:p14="http://schemas.microsoft.com/office/powerpoint/2010/main" val="338706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11353800" cy="831626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В соответствии с названным кодификатором все компьютерные преступления классифицированы следующим образом.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sz="3400" b="0" i="0" dirty="0">
              <a:solidFill>
                <a:srgbClr val="B2D0B4"/>
              </a:solidFill>
              <a:latin typeface="Century Schoolbook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12000656" cy="554461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 их число входят: 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QA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– несанкционированный доступ и перехват;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QD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– изменение компьютерных данных; 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QF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– компьютерное мошенничество; 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QR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– незаконное копирование; 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QS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– компьютерный саботаж;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QZ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– прочие компьютерные преступления (QZB – с использованием компьютерных досок объявлений; QZE – хищение информации, составляющей коммерческую тайну; QZS – передача информации, подлежащая судебному рассмотрению; QZZ – прочие компьютерные преступления). </a:t>
            </a:r>
          </a:p>
          <a:p>
            <a:pPr marL="0" indent="0" algn="just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Данная классификация применяется при отправлении запросов или сообщений о компьютерных преступлениях по телекоммуникационной сети Интерпола. </a:t>
            </a:r>
          </a:p>
          <a:p>
            <a:pPr marL="0" indent="0" algn="just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Одним из ее достоинств является введение литеры «Z», отражающей прочие виды преступлений и позволяющей совершенствовать и дополнять используемую классификацию.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B2D0B4"/>
              </a:buClr>
              <a:buFont typeface="Arial"/>
              <a:buChar char="•"/>
            </a:pPr>
            <a:endParaRPr lang="ru-RU" sz="2000" b="0" i="0" dirty="0">
              <a:solidFill>
                <a:schemeClr val="tx1"/>
              </a:solidFill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1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44" y="365126"/>
            <a:ext cx="11881320" cy="1145224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Согласно данным Украина находится на 5 месте по количеству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кибератак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мире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400" b="0" i="0" dirty="0">
              <a:solidFill>
                <a:srgbClr val="B2D0B4"/>
              </a:solidFill>
              <a:latin typeface="Century Schoolbook"/>
              <a:ea typeface="+mj-ea"/>
              <a:cs typeface="+mj-cs"/>
            </a:endParaRPr>
          </a:p>
        </p:txBody>
      </p:sp>
      <p:pic>
        <p:nvPicPr>
          <p:cNvPr id="5" name="Picture 2" descr="C:\Users\Zlata\Desktop\фото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196752"/>
            <a:ext cx="871296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48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9456" y="2204864"/>
            <a:ext cx="9721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just"/>
            <a:r>
              <a:rPr lang="ru-RU" sz="2400" dirty="0" smtClean="0"/>
              <a:t>По </a:t>
            </a:r>
            <a:r>
              <a:rPr lang="ru-RU" sz="2400" dirty="0"/>
              <a:t>данным НБУ, в 2011 году количество противоправных операций по платежным картам украинских банков выросла до 7,6 тыс. по сравнению с 2,9 тыс. годом ранее. </a:t>
            </a:r>
            <a:endParaRPr lang="ru-RU" sz="2400" dirty="0" smtClean="0"/>
          </a:p>
          <a:p>
            <a:pPr algn="just"/>
            <a:r>
              <a:rPr lang="ru-RU" sz="2400" dirty="0" smtClean="0"/>
              <a:t>Объем </a:t>
            </a:r>
            <a:r>
              <a:rPr lang="ru-RU" sz="2400" dirty="0"/>
              <a:t>неправомерно списанных средств увеличился почти в полтора раза - с 6,3 млн до 9,1 млн грн. И это только официальная статистика, к тому же за 2011 год.</a:t>
            </a:r>
          </a:p>
          <a:p>
            <a:endParaRPr lang="ru-RU" dirty="0"/>
          </a:p>
        </p:txBody>
      </p:sp>
      <p:pic>
        <p:nvPicPr>
          <p:cNvPr id="3076" name="Picture 4" descr="http://www.companion.ua/data/filestorage/news/1282642407_ukraine_flag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072" y="172597"/>
            <a:ext cx="835292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ics.livejournal.com/tav1/pic/000778f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524"/>
            <a:ext cx="3825198" cy="150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43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344" y="188640"/>
            <a:ext cx="6624736" cy="597666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400" dirty="0"/>
              <a:t>"Анализ статистических данных свидетельствует о том, что </a:t>
            </a:r>
            <a:r>
              <a:rPr lang="ru-RU" sz="2400" u="sng" dirty="0"/>
              <a:t>ущерб, который наносит </a:t>
            </a:r>
            <a:r>
              <a:rPr lang="ru-RU" sz="2400" u="sng" dirty="0"/>
              <a:t>киберпреступность</a:t>
            </a:r>
            <a:r>
              <a:rPr lang="ru-RU" sz="2400" u="sng" dirty="0"/>
              <a:t>, сегодня значительно превышает размер ущерба от традиционных видов преступлений... </a:t>
            </a:r>
            <a:endParaRPr lang="ru-RU" sz="2400" u="sng" dirty="0" smtClean="0"/>
          </a:p>
          <a:p>
            <a:pPr marL="0" indent="0" algn="ctr">
              <a:buNone/>
            </a:pPr>
            <a:r>
              <a:rPr lang="ru-RU" sz="2400" dirty="0" smtClean="0"/>
              <a:t>Количество </a:t>
            </a:r>
            <a:r>
              <a:rPr lang="ru-RU" sz="2400" dirty="0"/>
              <a:t>противоправных посягательств на информационные ресурсы государства возрастает. </a:t>
            </a: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/>
              <a:t>Учитывая </a:t>
            </a:r>
            <a:r>
              <a:rPr lang="ru-RU" sz="2400" dirty="0"/>
              <a:t>ежедневное увеличение объемов информации, обрабатываемой государственными структурами, а из них центральными структурами обрабатываются </a:t>
            </a:r>
            <a:r>
              <a:rPr lang="ru-RU" sz="2400" u="sng" dirty="0"/>
              <a:t>около 80T этой информации</a:t>
            </a:r>
            <a:r>
              <a:rPr lang="ru-RU" sz="2400" dirty="0"/>
              <a:t>, в первую очередь, это </a:t>
            </a:r>
            <a:r>
              <a:rPr lang="ru-RU" sz="2400" u="sng" dirty="0"/>
              <a:t>персональные данные граждан Украины</a:t>
            </a:r>
            <a:r>
              <a:rPr lang="ru-RU" sz="2400" dirty="0"/>
              <a:t>, нам необходимо защищать их от противозаконных </a:t>
            </a:r>
            <a:r>
              <a:rPr lang="ru-RU" sz="2400" dirty="0" smtClean="0"/>
              <a:t>действий»– </a:t>
            </a:r>
          </a:p>
          <a:p>
            <a:pPr marL="0" indent="0" algn="ctr">
              <a:buNone/>
            </a:pPr>
            <a:r>
              <a:rPr lang="ru-RU" sz="2400" dirty="0" smtClean="0"/>
              <a:t>Глава СБ Украины Якименко А.Г.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4098" name="Picture 2" descr="http://www.sbu.gov.ua/sbu/img/publishing/?id=1162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1" y="332656"/>
            <a:ext cx="4536505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43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1470" y="315520"/>
            <a:ext cx="547260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Интересно </a:t>
            </a:r>
          </a:p>
          <a:p>
            <a:r>
              <a:rPr lang="ru-RU" sz="2600" dirty="0" smtClean="0"/>
              <a:t>В </a:t>
            </a:r>
            <a:r>
              <a:rPr lang="ru-RU" sz="2600" dirty="0"/>
              <a:t>2006 году расходы американских компаний на информационную безопасность составили $ 61,5 млрд. </a:t>
            </a:r>
            <a:endParaRPr lang="ru-RU" sz="2600" dirty="0" smtClean="0"/>
          </a:p>
          <a:p>
            <a:endParaRPr lang="ru-RU" sz="2600" dirty="0" smtClean="0"/>
          </a:p>
          <a:p>
            <a:r>
              <a:rPr lang="ru-RU" sz="2600" dirty="0" smtClean="0"/>
              <a:t>А </a:t>
            </a:r>
            <a:r>
              <a:rPr lang="ru-RU" sz="2600" dirty="0"/>
              <a:t>по итогам 2010 года показатель превысил отметку в $ 100 млрд. </a:t>
            </a:r>
            <a:endParaRPr lang="ru-RU" sz="2600" dirty="0" smtClean="0"/>
          </a:p>
          <a:p>
            <a:endParaRPr lang="ru-RU" sz="2600" dirty="0" smtClean="0"/>
          </a:p>
          <a:p>
            <a:r>
              <a:rPr lang="ru-RU" sz="2600" dirty="0" smtClean="0"/>
              <a:t>За </a:t>
            </a:r>
            <a:r>
              <a:rPr lang="ru-RU" sz="2600" dirty="0"/>
              <a:t>прошлый год произошел прирост почти на треть - до $ 130 млрд. В итоге за каких-то пять лет расходы на превентивные меры удвоились.</a:t>
            </a:r>
          </a:p>
          <a:p>
            <a:endParaRPr lang="ru-RU" dirty="0"/>
          </a:p>
        </p:txBody>
      </p:sp>
      <p:pic>
        <p:nvPicPr>
          <p:cNvPr id="1026" name="Picture 2" descr="C:\Users\Zlata\Desktop\Шаблоны для презентаций\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836712"/>
            <a:ext cx="526810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spolnitsia.ru/img/vosk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20" y="360462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50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352" y="62832"/>
            <a:ext cx="11593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Для защиты интересов клиента (потерпевшего, подозреваемого) в </a:t>
            </a:r>
            <a:r>
              <a:rPr lang="ru-RU" sz="2400" b="1" dirty="0" err="1" smtClean="0"/>
              <a:t>киберпреступлениях</a:t>
            </a:r>
            <a:r>
              <a:rPr lang="ru-RU" sz="2400" b="1" dirty="0" smtClean="0"/>
              <a:t> необходимо установить:  </a:t>
            </a:r>
            <a:endParaRPr lang="ru-RU" sz="2400" b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263352" y="2083458"/>
            <a:ext cx="11593288" cy="1200899"/>
            <a:chOff x="0" y="1479"/>
            <a:chExt cx="5029199" cy="1200899"/>
          </a:xfrm>
          <a:solidFill>
            <a:schemeClr val="accent5">
              <a:lumMod val="75000"/>
            </a:schemeClr>
          </a:solidFill>
        </p:grpSpPr>
        <p:sp>
          <p:nvSpPr>
            <p:cNvPr id="8" name="Выноска со стрелкой вверх 7"/>
            <p:cNvSpPr/>
            <p:nvPr/>
          </p:nvSpPr>
          <p:spPr>
            <a:xfrm rot="10800000">
              <a:off x="0" y="1479"/>
              <a:ext cx="5029199" cy="1200899"/>
            </a:xfrm>
            <a:prstGeom prst="upArrowCallou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9" name="Выноска со стрелкой вверх 4"/>
            <p:cNvSpPr/>
            <p:nvPr/>
          </p:nvSpPr>
          <p:spPr>
            <a:xfrm rot="21600000">
              <a:off x="0" y="1479"/>
              <a:ext cx="5029199" cy="780308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2024" tIns="192024" rIns="192024" bIns="192024" numCol="1" spcCol="1270" anchor="ctr" anchorCtr="0">
              <a:noAutofit/>
            </a:bodyPr>
            <a:lstStyle/>
            <a:p>
              <a:pPr lvl="0" algn="ctr" defTabSz="914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700" b="0" i="0" kern="1200" noProof="0" dirty="0">
                <a:latin typeface="Century Schoolbook"/>
                <a:ea typeface="+mn-ea"/>
                <a:cs typeface="+mn-cs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63352" y="3093931"/>
            <a:ext cx="11593289" cy="1200899"/>
            <a:chOff x="0" y="1190666"/>
            <a:chExt cx="5029199" cy="1200899"/>
          </a:xfrm>
          <a:solidFill>
            <a:schemeClr val="accent1">
              <a:lumMod val="75000"/>
            </a:schemeClr>
          </a:solidFill>
        </p:grpSpPr>
        <p:sp>
          <p:nvSpPr>
            <p:cNvPr id="11" name="Выноска со стрелкой вверх 10"/>
            <p:cNvSpPr/>
            <p:nvPr/>
          </p:nvSpPr>
          <p:spPr>
            <a:xfrm rot="10800000">
              <a:off x="0" y="1190666"/>
              <a:ext cx="5029199" cy="1200899"/>
            </a:xfrm>
            <a:prstGeom prst="upArrowCallou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12" name="Выноска со стрелкой вверх 4"/>
            <p:cNvSpPr/>
            <p:nvPr/>
          </p:nvSpPr>
          <p:spPr>
            <a:xfrm rot="21600000">
              <a:off x="0" y="1190666"/>
              <a:ext cx="5029199" cy="780308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2024" tIns="192024" rIns="192024" bIns="192024" numCol="1" spcCol="1270" anchor="ctr" anchorCtr="0">
              <a:noAutofit/>
            </a:bodyPr>
            <a:lstStyle/>
            <a:p>
              <a:pPr lvl="0" algn="ctr" defTabSz="914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700" b="0" i="0" kern="1200" noProof="0" dirty="0">
                <a:latin typeface="Century Schoolbook"/>
                <a:ea typeface="+mn-ea"/>
                <a:cs typeface="+mn-cs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59524" y="4130423"/>
            <a:ext cx="11593289" cy="1200899"/>
            <a:chOff x="0" y="1190666"/>
            <a:chExt cx="5029199" cy="1200899"/>
          </a:xfrm>
        </p:grpSpPr>
        <p:sp>
          <p:nvSpPr>
            <p:cNvPr id="14" name="Выноска со стрелкой вверх 13"/>
            <p:cNvSpPr/>
            <p:nvPr/>
          </p:nvSpPr>
          <p:spPr>
            <a:xfrm rot="10800000">
              <a:off x="0" y="1190666"/>
              <a:ext cx="5029199" cy="1200899"/>
            </a:xfrm>
            <a:prstGeom prst="upArrowCallo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15" name="Выноска со стрелкой вверх 4"/>
            <p:cNvSpPr/>
            <p:nvPr/>
          </p:nvSpPr>
          <p:spPr>
            <a:xfrm rot="21600000">
              <a:off x="0" y="1190666"/>
              <a:ext cx="5029199" cy="780308"/>
            </a:xfrm>
            <a:prstGeom prst="rect">
              <a:avLst/>
            </a:prstGeom>
            <a:solidFill>
              <a:srgbClr val="92A9C4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2024" tIns="192024" rIns="192024" bIns="192024" numCol="1" spcCol="1270" anchor="ctr" anchorCtr="0">
              <a:noAutofit/>
            </a:bodyPr>
            <a:lstStyle/>
            <a:p>
              <a:pPr lvl="0" algn="ctr" defTabSz="914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700" b="0" i="0" kern="1200" noProof="0" dirty="0">
                <a:latin typeface="Century Schoolbook"/>
                <a:ea typeface="+mn-ea"/>
                <a:cs typeface="+mn-cs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63349" y="5229200"/>
            <a:ext cx="11593290" cy="1200899"/>
            <a:chOff x="-1" y="1478698"/>
            <a:chExt cx="5029200" cy="1200899"/>
          </a:xfrm>
          <a:solidFill>
            <a:srgbClr val="FFDF57"/>
          </a:solidFill>
        </p:grpSpPr>
        <p:sp>
          <p:nvSpPr>
            <p:cNvPr id="17" name="Выноска со стрелкой вверх 16"/>
            <p:cNvSpPr/>
            <p:nvPr/>
          </p:nvSpPr>
          <p:spPr>
            <a:xfrm rot="10800000">
              <a:off x="-1" y="1478698"/>
              <a:ext cx="5029199" cy="1200899"/>
            </a:xfrm>
            <a:prstGeom prst="upArrowCallou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18" name="Выноска со стрелкой вверх 4"/>
            <p:cNvSpPr/>
            <p:nvPr/>
          </p:nvSpPr>
          <p:spPr>
            <a:xfrm>
              <a:off x="0" y="1478698"/>
              <a:ext cx="5029199" cy="492276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2024" tIns="192024" rIns="192024" bIns="192024" numCol="1" spcCol="1270" anchor="ctr" anchorCtr="0">
              <a:noAutofit/>
            </a:bodyPr>
            <a:lstStyle/>
            <a:p>
              <a:pPr lvl="0" algn="ctr" defTabSz="914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0" i="0" kern="1200" noProof="0" dirty="0" smtClean="0">
                  <a:solidFill>
                    <a:schemeClr val="bg2"/>
                  </a:solidFill>
                  <a:latin typeface="Century Schoolbook"/>
                  <a:ea typeface="+mn-ea"/>
                  <a:cs typeface="+mn-cs"/>
                </a:rPr>
                <a:t>Установить </a:t>
              </a:r>
              <a:r>
                <a:rPr lang="ru-RU" sz="2000" b="1" i="0" kern="1200" noProof="0" dirty="0" smtClean="0">
                  <a:solidFill>
                    <a:schemeClr val="bg2"/>
                  </a:solidFill>
                  <a:latin typeface="Century Schoolbook"/>
                  <a:ea typeface="+mn-ea"/>
                  <a:cs typeface="+mn-cs"/>
                </a:rPr>
                <a:t>логическую связь </a:t>
              </a:r>
              <a:r>
                <a:rPr lang="ru-RU" sz="2000" b="0" i="0" kern="1200" noProof="0" dirty="0" smtClean="0">
                  <a:solidFill>
                    <a:schemeClr val="bg2"/>
                  </a:solidFill>
                  <a:latin typeface="Century Schoolbook"/>
                  <a:ea typeface="+mn-ea"/>
                  <a:cs typeface="+mn-cs"/>
                </a:rPr>
                <a:t>между всеми выше указанными элементами 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63352" y="1062416"/>
            <a:ext cx="11589461" cy="1200899"/>
            <a:chOff x="0" y="1190666"/>
            <a:chExt cx="5029199" cy="1200899"/>
          </a:xfrm>
          <a:solidFill>
            <a:schemeClr val="accent2">
              <a:lumMod val="75000"/>
            </a:schemeClr>
          </a:solidFill>
        </p:grpSpPr>
        <p:sp>
          <p:nvSpPr>
            <p:cNvPr id="20" name="Выноска со стрелкой вверх 19"/>
            <p:cNvSpPr/>
            <p:nvPr/>
          </p:nvSpPr>
          <p:spPr>
            <a:xfrm rot="10800000">
              <a:off x="0" y="1190666"/>
              <a:ext cx="5029199" cy="1200899"/>
            </a:xfrm>
            <a:prstGeom prst="upArrowCallou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21" name="Выноска со стрелкой вверх 4"/>
            <p:cNvSpPr/>
            <p:nvPr/>
          </p:nvSpPr>
          <p:spPr>
            <a:xfrm rot="21600000">
              <a:off x="0" y="1190666"/>
              <a:ext cx="5029199" cy="780308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2024" tIns="192024" rIns="192024" bIns="192024" numCol="1" spcCol="1270" anchor="ctr" anchorCtr="0">
              <a:noAutofit/>
            </a:bodyPr>
            <a:lstStyle/>
            <a:p>
              <a:pPr lvl="0" algn="ctr" defTabSz="914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700" b="0" i="0" kern="1200" noProof="0" dirty="0">
                <a:latin typeface="Century Schoolbook"/>
                <a:ea typeface="+mn-ea"/>
                <a:cs typeface="+mn-cs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1343472" y="1252515"/>
            <a:ext cx="9505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2"/>
                </a:solidFill>
              </a:rPr>
              <a:t>Предмет взлома. </a:t>
            </a:r>
            <a:r>
              <a:rPr lang="ru-RU" sz="2000" dirty="0">
                <a:solidFill>
                  <a:schemeClr val="bg2"/>
                </a:solidFill>
              </a:rPr>
              <a:t>Что именно взломано? 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43472" y="3160919"/>
            <a:ext cx="9505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2"/>
                </a:solidFill>
              </a:rPr>
              <a:t>Субъект взлома. </a:t>
            </a:r>
            <a:r>
              <a:rPr lang="ru-RU" sz="2000" dirty="0" smtClean="0">
                <a:solidFill>
                  <a:schemeClr val="bg2"/>
                </a:solidFill>
              </a:rPr>
              <a:t>Кто </a:t>
            </a:r>
            <a:r>
              <a:rPr lang="ru-RU" sz="2000" dirty="0">
                <a:solidFill>
                  <a:schemeClr val="bg2"/>
                </a:solidFill>
              </a:rPr>
              <a:t>именно взломал? Через какую систему был произведен взлом? 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27448" y="4197411"/>
            <a:ext cx="10225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chemeClr val="bg2"/>
                </a:solidFill>
              </a:rPr>
              <a:t>Доказательства</a:t>
            </a:r>
            <a:r>
              <a:rPr lang="ru-RU" sz="2000" dirty="0">
                <a:solidFill>
                  <a:schemeClr val="bg2"/>
                </a:solidFill>
              </a:rPr>
              <a:t>, которые доказывают или опровергают проведения взлома определенным субъектом.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11424" y="2083457"/>
            <a:ext cx="9649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bg2"/>
                </a:solidFill>
              </a:rPr>
              <a:t>Способ взлома. </a:t>
            </a:r>
            <a:r>
              <a:rPr lang="ru-RU" dirty="0">
                <a:solidFill>
                  <a:schemeClr val="bg2"/>
                </a:solidFill>
              </a:rPr>
              <a:t>Важно определить, была ли ошибка в конфигурации, была ли ошибка в приложениях, была ли ошибка в системе, была ли ошибка в протоколе.</a:t>
            </a:r>
          </a:p>
        </p:txBody>
      </p:sp>
    </p:spTree>
    <p:extLst>
      <p:ext uri="{BB962C8B-B14F-4D97-AF65-F5344CB8AC3E}">
        <p14:creationId xmlns:p14="http://schemas.microsoft.com/office/powerpoint/2010/main" val="252198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031010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9827B5-A90F-45DE-9A48-E01BF3AFCC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TS103031010</Template>
  <TotalTime>0</TotalTime>
  <Words>639</Words>
  <Application>Microsoft Office PowerPoint</Application>
  <PresentationFormat>Произвольный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TS103031010</vt:lpstr>
      <vt:lpstr>Киберприступления по-украински </vt:lpstr>
      <vt:lpstr>Компьютерная преступность </vt:lpstr>
      <vt:lpstr>Презентация PowerPoint</vt:lpstr>
      <vt:lpstr>В соответствии с названным кодификатором все компьютерные преступления классифицированы следующим образом.  </vt:lpstr>
      <vt:lpstr>Согласно данным Украина находится на 5 месте по количеству кибератак в мире </vt:lpstr>
      <vt:lpstr>Презентация PowerPoint</vt:lpstr>
      <vt:lpstr>Презентация PowerPoint</vt:lpstr>
      <vt:lpstr>Презентация PowerPoint</vt:lpstr>
      <vt:lpstr>Презентация PowerPoint</vt:lpstr>
      <vt:lpstr>Уголовная ответственность за киберпреступления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2013-11-15T13:33:50Z</dcterms:created>
  <dcterms:modified xsi:type="dcterms:W3CDTF">2013-12-05T16:36:48Z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TC030310109991</vt:lpwstr>
  </property>
</Properties>
</file>