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329" r:id="rId3"/>
    <p:sldId id="352" r:id="rId4"/>
    <p:sldId id="358" r:id="rId5"/>
    <p:sldId id="340" r:id="rId6"/>
    <p:sldId id="341" r:id="rId7"/>
    <p:sldId id="286" r:id="rId8"/>
    <p:sldId id="350" r:id="rId9"/>
    <p:sldId id="356" r:id="rId10"/>
    <p:sldId id="363" r:id="rId11"/>
    <p:sldId id="357" r:id="rId12"/>
    <p:sldId id="344" r:id="rId13"/>
    <p:sldId id="379" r:id="rId14"/>
    <p:sldId id="380" r:id="rId15"/>
    <p:sldId id="367" r:id="rId16"/>
    <p:sldId id="381" r:id="rId17"/>
    <p:sldId id="368" r:id="rId18"/>
    <p:sldId id="369" r:id="rId19"/>
    <p:sldId id="348" r:id="rId20"/>
    <p:sldId id="384" r:id="rId21"/>
    <p:sldId id="351" r:id="rId22"/>
    <p:sldId id="360" r:id="rId23"/>
    <p:sldId id="370" r:id="rId24"/>
    <p:sldId id="371" r:id="rId25"/>
    <p:sldId id="372" r:id="rId26"/>
    <p:sldId id="373" r:id="rId27"/>
    <p:sldId id="374" r:id="rId28"/>
    <p:sldId id="382" r:id="rId29"/>
    <p:sldId id="383" r:id="rId30"/>
    <p:sldId id="376" r:id="rId31"/>
    <p:sldId id="377" r:id="rId32"/>
    <p:sldId id="378" r:id="rId33"/>
    <p:sldId id="354" r:id="rId34"/>
    <p:sldId id="355" r:id="rId35"/>
    <p:sldId id="362" r:id="rId36"/>
    <p:sldId id="361" r:id="rId37"/>
    <p:sldId id="359" r:id="rId38"/>
    <p:sldId id="349" r:id="rId39"/>
    <p:sldId id="345" r:id="rId40"/>
    <p:sldId id="346" r:id="rId41"/>
    <p:sldId id="347" r:id="rId42"/>
    <p:sldId id="364"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p:cViewPr>
        <p:scale>
          <a:sx n="70" d="100"/>
          <a:sy n="70" d="100"/>
        </p:scale>
        <p:origin x="132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A9A8B36-500F-4E5B-8F43-23A0B2D73760}" type="datetimeFigureOut">
              <a:rPr lang="ru-RU"/>
              <a:pPr>
                <a:defRPr/>
              </a:pPr>
              <a:t>03.12.2014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2EDE76-4E38-4C51-A3FC-3A8E9BFF7783}" type="slidenum">
              <a:rPr lang="ru-RU"/>
              <a:pPr>
                <a:defRPr/>
              </a:pPr>
              <a:t>‹#›</a:t>
            </a:fld>
            <a:endParaRPr lang="ru-RU"/>
          </a:p>
        </p:txBody>
      </p:sp>
    </p:spTree>
    <p:extLst>
      <p:ext uri="{BB962C8B-B14F-4D97-AF65-F5344CB8AC3E}">
        <p14:creationId xmlns:p14="http://schemas.microsoft.com/office/powerpoint/2010/main" val="393046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6B40026-0FF5-4571-B48F-07C327F0A64B}" type="datetimeFigureOut">
              <a:rPr lang="ru-RU"/>
              <a:pPr>
                <a:defRPr/>
              </a:pPr>
              <a:t>03.12.2014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037E446-DA36-4521-B8D6-E053181CA7A9}" type="slidenum">
              <a:rPr lang="ru-RU"/>
              <a:pPr>
                <a:defRPr/>
              </a:pPr>
              <a:t>‹#›</a:t>
            </a:fld>
            <a:endParaRPr lang="ru-RU"/>
          </a:p>
        </p:txBody>
      </p:sp>
    </p:spTree>
    <p:extLst>
      <p:ext uri="{BB962C8B-B14F-4D97-AF65-F5344CB8AC3E}">
        <p14:creationId xmlns:p14="http://schemas.microsoft.com/office/powerpoint/2010/main" val="262349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97B9E85-607A-493C-B7EB-42F4ADD64470}" type="datetimeFigureOut">
              <a:rPr lang="ru-RU"/>
              <a:pPr>
                <a:defRPr/>
              </a:pPr>
              <a:t>03.12.2014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184737-E71C-4C92-AAD4-35AAF1F9BD29}" type="slidenum">
              <a:rPr lang="ru-RU"/>
              <a:pPr>
                <a:defRPr/>
              </a:pPr>
              <a:t>‹#›</a:t>
            </a:fld>
            <a:endParaRPr lang="ru-RU"/>
          </a:p>
        </p:txBody>
      </p:sp>
    </p:spTree>
    <p:extLst>
      <p:ext uri="{BB962C8B-B14F-4D97-AF65-F5344CB8AC3E}">
        <p14:creationId xmlns:p14="http://schemas.microsoft.com/office/powerpoint/2010/main" val="420397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4D5E20C-36D1-4E07-9541-91E0917CFDF7}" type="datetimeFigureOut">
              <a:rPr lang="ru-RU"/>
              <a:pPr>
                <a:defRPr/>
              </a:pPr>
              <a:t>03.12.2014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463526-F551-4021-AF86-3016469479B1}" type="slidenum">
              <a:rPr lang="ru-RU"/>
              <a:pPr>
                <a:defRPr/>
              </a:pPr>
              <a:t>‹#›</a:t>
            </a:fld>
            <a:endParaRPr lang="ru-RU"/>
          </a:p>
        </p:txBody>
      </p:sp>
    </p:spTree>
    <p:extLst>
      <p:ext uri="{BB962C8B-B14F-4D97-AF65-F5344CB8AC3E}">
        <p14:creationId xmlns:p14="http://schemas.microsoft.com/office/powerpoint/2010/main" val="200447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E919DEB-90FC-4F70-86AE-ADA912BF3E91}" type="datetimeFigureOut">
              <a:rPr lang="ru-RU"/>
              <a:pPr>
                <a:defRPr/>
              </a:pPr>
              <a:t>03.12.2014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519417-EB85-48DB-A8DA-C5B5956F0A54}" type="slidenum">
              <a:rPr lang="ru-RU"/>
              <a:pPr>
                <a:defRPr/>
              </a:pPr>
              <a:t>‹#›</a:t>
            </a:fld>
            <a:endParaRPr lang="ru-RU"/>
          </a:p>
        </p:txBody>
      </p:sp>
    </p:spTree>
    <p:extLst>
      <p:ext uri="{BB962C8B-B14F-4D97-AF65-F5344CB8AC3E}">
        <p14:creationId xmlns:p14="http://schemas.microsoft.com/office/powerpoint/2010/main" val="220760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C525C1B-7297-4872-A1BF-9EC66962A31C}" type="datetimeFigureOut">
              <a:rPr lang="ru-RU"/>
              <a:pPr>
                <a:defRPr/>
              </a:pPr>
              <a:t>03.12.2014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F9BE12A-ED01-4752-8FDE-FFC8088E5088}" type="slidenum">
              <a:rPr lang="ru-RU"/>
              <a:pPr>
                <a:defRPr/>
              </a:pPr>
              <a:t>‹#›</a:t>
            </a:fld>
            <a:endParaRPr lang="ru-RU"/>
          </a:p>
        </p:txBody>
      </p:sp>
    </p:spTree>
    <p:extLst>
      <p:ext uri="{BB962C8B-B14F-4D97-AF65-F5344CB8AC3E}">
        <p14:creationId xmlns:p14="http://schemas.microsoft.com/office/powerpoint/2010/main" val="370975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D89CAE1-E236-4D90-8A07-B06E755C7D43}" type="datetimeFigureOut">
              <a:rPr lang="ru-RU"/>
              <a:pPr>
                <a:defRPr/>
              </a:pPr>
              <a:t>03.12.2014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B95C17E-9AA7-46AC-BF7A-04D63DB51717}" type="slidenum">
              <a:rPr lang="ru-RU"/>
              <a:pPr>
                <a:defRPr/>
              </a:pPr>
              <a:t>‹#›</a:t>
            </a:fld>
            <a:endParaRPr lang="ru-RU"/>
          </a:p>
        </p:txBody>
      </p:sp>
    </p:spTree>
    <p:extLst>
      <p:ext uri="{BB962C8B-B14F-4D97-AF65-F5344CB8AC3E}">
        <p14:creationId xmlns:p14="http://schemas.microsoft.com/office/powerpoint/2010/main" val="236592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A5AAF29-4A0D-461F-A016-E2FCADF7ACBB}" type="datetimeFigureOut">
              <a:rPr lang="ru-RU"/>
              <a:pPr>
                <a:defRPr/>
              </a:pPr>
              <a:t>03.12.2014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D01B0E0-2A9E-4930-881A-F2ACCDDA2FD8}" type="slidenum">
              <a:rPr lang="ru-RU"/>
              <a:pPr>
                <a:defRPr/>
              </a:pPr>
              <a:t>‹#›</a:t>
            </a:fld>
            <a:endParaRPr lang="ru-RU"/>
          </a:p>
        </p:txBody>
      </p:sp>
    </p:spTree>
    <p:extLst>
      <p:ext uri="{BB962C8B-B14F-4D97-AF65-F5344CB8AC3E}">
        <p14:creationId xmlns:p14="http://schemas.microsoft.com/office/powerpoint/2010/main" val="422399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9FA8221-C09E-494A-BAD2-A4D1AB2C0071}" type="datetimeFigureOut">
              <a:rPr lang="ru-RU"/>
              <a:pPr>
                <a:defRPr/>
              </a:pPr>
              <a:t>03.12.2014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3507421-4FA9-4336-B61A-935038A7191E}" type="slidenum">
              <a:rPr lang="ru-RU"/>
              <a:pPr>
                <a:defRPr/>
              </a:pPr>
              <a:t>‹#›</a:t>
            </a:fld>
            <a:endParaRPr lang="ru-RU"/>
          </a:p>
        </p:txBody>
      </p:sp>
    </p:spTree>
    <p:extLst>
      <p:ext uri="{BB962C8B-B14F-4D97-AF65-F5344CB8AC3E}">
        <p14:creationId xmlns:p14="http://schemas.microsoft.com/office/powerpoint/2010/main" val="178560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6F28BB9-971B-48B9-B819-7D82D95E1B09}" type="datetimeFigureOut">
              <a:rPr lang="ru-RU"/>
              <a:pPr>
                <a:defRPr/>
              </a:pPr>
              <a:t>03.12.2014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609FFF-A693-483D-8498-6134E42843B6}" type="slidenum">
              <a:rPr lang="ru-RU"/>
              <a:pPr>
                <a:defRPr/>
              </a:pPr>
              <a:t>‹#›</a:t>
            </a:fld>
            <a:endParaRPr lang="ru-RU"/>
          </a:p>
        </p:txBody>
      </p:sp>
    </p:spTree>
    <p:extLst>
      <p:ext uri="{BB962C8B-B14F-4D97-AF65-F5344CB8AC3E}">
        <p14:creationId xmlns:p14="http://schemas.microsoft.com/office/powerpoint/2010/main" val="64726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8A14E29-26CE-481D-B38D-3F332A3773B9}" type="datetimeFigureOut">
              <a:rPr lang="ru-RU"/>
              <a:pPr>
                <a:defRPr/>
              </a:pPr>
              <a:t>03.12.2014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79F7368-862E-45B1-B5BE-162B537479E7}" type="slidenum">
              <a:rPr lang="ru-RU"/>
              <a:pPr>
                <a:defRPr/>
              </a:pPr>
              <a:t>‹#›</a:t>
            </a:fld>
            <a:endParaRPr lang="ru-RU"/>
          </a:p>
        </p:txBody>
      </p:sp>
    </p:spTree>
    <p:extLst>
      <p:ext uri="{BB962C8B-B14F-4D97-AF65-F5344CB8AC3E}">
        <p14:creationId xmlns:p14="http://schemas.microsoft.com/office/powerpoint/2010/main" val="66350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9F9C5CF-3BFF-498D-A8F3-56C0C2024483}" type="datetimeFigureOut">
              <a:rPr lang="ru-RU"/>
              <a:pPr>
                <a:defRPr/>
              </a:pPr>
              <a:t>03.12.2014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D35C8CE-4CA0-4B27-B725-370DF9FFC16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lurkmore.to/TOS" TargetMode="External"/><Relationship Id="rId3" Type="http://schemas.openxmlformats.org/officeDocument/2006/relationships/hyperlink" Target="http://lurkmore.to/%D0%A1%D0%BA%D0%BE%D1%82%D0%BE%D0%B1%D0%B0%D0%B7%D0%B0" TargetMode="External"/><Relationship Id="rId7" Type="http://schemas.openxmlformats.org/officeDocument/2006/relationships/hyperlink" Target="http://lurkmore.to/%D0%AE%D0%B7%D0%B5%D1%80" TargetMode="External"/><Relationship Id="rId2" Type="http://schemas.openxmlformats.org/officeDocument/2006/relationships/hyperlink" Target="http://lurkmore.to/%D0%90%D1%80%D0%B1%D1%83%D0%B7" TargetMode="External"/><Relationship Id="rId1" Type="http://schemas.openxmlformats.org/officeDocument/2006/relationships/slideLayout" Target="../slideLayouts/slideLayout2.xml"/><Relationship Id="rId6" Type="http://schemas.openxmlformats.org/officeDocument/2006/relationships/hyperlink" Target="http://lurkmore.to/%D0%95%D1%80%D0%B5%D1%81%D1%8C" TargetMode="External"/><Relationship Id="rId5" Type="http://schemas.openxmlformats.org/officeDocument/2006/relationships/hyperlink" Target="http://lurkmore.to/%D0%97%D0%B0%D0%BF%D0%B8%D0%BB%D0%B8%D1%82%D1%8C" TargetMode="External"/><Relationship Id="rId4" Type="http://schemas.openxmlformats.org/officeDocument/2006/relationships/hyperlink" Target="http://lurkmore.to/%D0%96%D0%96" TargetMode="Externa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huffpost.com/gen/1575814/thumbs/o-PSYCHOLOGIST-OFFICE-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 y="8637"/>
            <a:ext cx="9144982" cy="457249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71600" y="4892162"/>
            <a:ext cx="7344816" cy="1446550"/>
          </a:xfrm>
          <a:prstGeom prst="rect">
            <a:avLst/>
          </a:prstGeom>
        </p:spPr>
        <p:txBody>
          <a:bodyPr wrap="square">
            <a:spAutoFit/>
          </a:bodyPr>
          <a:lstStyle/>
          <a:p>
            <a:pPr algn="ctr">
              <a:spcAft>
                <a:spcPts val="0"/>
              </a:spcAft>
            </a:pPr>
            <a:r>
              <a:rPr lang="uk-UA"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Тонкая</a:t>
            </a:r>
            <a:r>
              <a:rPr lang="uk-UA"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uk-UA"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душевная</a:t>
            </a:r>
            <a:r>
              <a:rPr lang="uk-UA"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uk-UA"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организация</a:t>
            </a:r>
            <a:r>
              <a:rPr lang="uk-UA"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uk-UA"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психики</a:t>
            </a:r>
            <a:r>
              <a:rPr lang="uk-UA"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uk-UA"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юристов</a:t>
            </a:r>
            <a:r>
              <a:rPr lang="uk-UA"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uk-UA"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из</a:t>
            </a:r>
            <a:r>
              <a:rPr lang="uk-UA"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uk-UA" sz="3200" b="1"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Abuse</a:t>
            </a:r>
            <a:r>
              <a:rPr lang="uk-UA" sz="3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-team:</a:t>
            </a:r>
            <a:endParaRPr lang="en-US" sz="3200" b="1" dirty="0">
              <a:solidFill>
                <a:srgbClr val="002060"/>
              </a:solidFill>
              <a:latin typeface="Bernard MT Condensed" panose="02050806060905020404" pitchFamily="18" charset="0"/>
              <a:ea typeface="Calibri" panose="020F0502020204030204" pitchFamily="34" charset="0"/>
              <a:cs typeface="Times New Roman" panose="02020603050405020304" pitchFamily="18" charset="0"/>
            </a:endParaRPr>
          </a:p>
          <a:p>
            <a:pPr algn="ctr">
              <a:spcAft>
                <a:spcPts val="0"/>
              </a:spcAft>
            </a:pPr>
            <a:r>
              <a:rPr lang="uk-UA" sz="2400" b="1" dirty="0" err="1"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почему</a:t>
            </a:r>
            <a:r>
              <a:rPr lang="uk-UA"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uk-UA"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мы</a:t>
            </a:r>
            <a:r>
              <a:rPr lang="uk-UA"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uk-UA"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отвечаем</a:t>
            </a:r>
            <a:r>
              <a:rPr lang="uk-UA"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uk-UA"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именно</a:t>
            </a:r>
            <a:r>
              <a:rPr lang="uk-UA"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так, </a:t>
            </a:r>
            <a:r>
              <a:rPr lang="uk-UA"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как</a:t>
            </a:r>
            <a:r>
              <a:rPr lang="uk-UA"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uk-UA"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отвечаем</a:t>
            </a:r>
            <a:endParaRPr lang="uk-UA" sz="2400" b="1" dirty="0">
              <a:solidFill>
                <a:srgbClr val="C00000"/>
              </a:solidFill>
            </a:endParaRPr>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b="26223"/>
          <a:stretch/>
        </p:blipFill>
        <p:spPr>
          <a:xfrm>
            <a:off x="7978937" y="0"/>
            <a:ext cx="1160606" cy="1080120"/>
          </a:xfrm>
          <a:prstGeom prst="rect">
            <a:avLst/>
          </a:prstGeom>
        </p:spPr>
      </p:pic>
    </p:spTree>
    <p:extLst>
      <p:ext uri="{BB962C8B-B14F-4D97-AF65-F5344CB8AC3E}">
        <p14:creationId xmlns:p14="http://schemas.microsoft.com/office/powerpoint/2010/main" val="774803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74638"/>
            <a:ext cx="8229600" cy="1143000"/>
          </a:xfrm>
        </p:spPr>
        <p:txBody>
          <a:bodyPr/>
          <a:lstStyle/>
          <a:p>
            <a:pPr algn="l"/>
            <a:r>
              <a:rPr lang="en-US" sz="3600" dirty="0" err="1" smtClean="0">
                <a:solidFill>
                  <a:srgbClr val="0070C0"/>
                </a:solidFill>
              </a:rPr>
              <a:t>Hetzner</a:t>
            </a:r>
            <a:r>
              <a:rPr lang="en-US" sz="3600" dirty="0" smtClean="0">
                <a:solidFill>
                  <a:srgbClr val="0070C0"/>
                </a:solidFill>
              </a:rPr>
              <a:t> TOU</a:t>
            </a:r>
            <a:endParaRPr lang="uk-UA" sz="3600" dirty="0">
              <a:solidFill>
                <a:srgbClr val="0070C0"/>
              </a:solidFill>
            </a:endParaRPr>
          </a:p>
        </p:txBody>
      </p:sp>
      <p:sp>
        <p:nvSpPr>
          <p:cNvPr id="2" name="Прямоугольник 1"/>
          <p:cNvSpPr/>
          <p:nvPr/>
        </p:nvSpPr>
        <p:spPr>
          <a:xfrm>
            <a:off x="683568" y="1844824"/>
            <a:ext cx="8003232" cy="2308324"/>
          </a:xfrm>
          <a:prstGeom prst="rect">
            <a:avLst/>
          </a:prstGeom>
        </p:spPr>
        <p:txBody>
          <a:bodyPr wrap="square">
            <a:spAutoFit/>
          </a:bodyPr>
          <a:lstStyle/>
          <a:p>
            <a:r>
              <a:rPr lang="en-US" sz="2000" dirty="0">
                <a:solidFill>
                  <a:srgbClr val="002060"/>
                </a:solidFill>
              </a:rPr>
              <a:t>6.2 The client undertakes not to publish content that may violate the rights of third parties or otherwise violate the law. The placement of erotic, pornographic, extremist material or material not deemed in good taste is not permitted. </a:t>
            </a:r>
            <a:r>
              <a:rPr lang="en-US" sz="2800" dirty="0">
                <a:solidFill>
                  <a:srgbClr val="C00000"/>
                </a:solidFill>
              </a:rPr>
              <a:t>We are entitled to block access to the account of any customer who violates this.</a:t>
            </a:r>
            <a:r>
              <a:rPr lang="en-US" sz="2000" dirty="0">
                <a:solidFill>
                  <a:srgbClr val="C00000"/>
                </a:solidFill>
              </a:rPr>
              <a:t> </a:t>
            </a:r>
            <a:endParaRPr lang="uk-UA" sz="2000" dirty="0">
              <a:solidFill>
                <a:srgbClr val="C00000"/>
              </a:solidFill>
            </a:endParaRPr>
          </a:p>
        </p:txBody>
      </p:sp>
    </p:spTree>
    <p:extLst>
      <p:ext uri="{BB962C8B-B14F-4D97-AF65-F5344CB8AC3E}">
        <p14:creationId xmlns:p14="http://schemas.microsoft.com/office/powerpoint/2010/main" val="1486213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74638"/>
            <a:ext cx="8229600" cy="1143000"/>
          </a:xfrm>
        </p:spPr>
        <p:txBody>
          <a:bodyPr/>
          <a:lstStyle/>
          <a:p>
            <a:pPr algn="l"/>
            <a:r>
              <a:rPr lang="en-US" sz="3600" dirty="0" err="1" smtClean="0">
                <a:solidFill>
                  <a:srgbClr val="0070C0"/>
                </a:solidFill>
              </a:rPr>
              <a:t>Hetzner</a:t>
            </a:r>
            <a:r>
              <a:rPr lang="en-US" sz="3600" dirty="0" smtClean="0">
                <a:solidFill>
                  <a:srgbClr val="0070C0"/>
                </a:solidFill>
              </a:rPr>
              <a:t> vs. </a:t>
            </a:r>
            <a:r>
              <a:rPr lang="ru-RU" sz="3600" dirty="0" smtClean="0">
                <a:solidFill>
                  <a:srgbClr val="0070C0"/>
                </a:solidFill>
              </a:rPr>
              <a:t>Главком</a:t>
            </a:r>
            <a:endParaRPr lang="uk-UA" sz="3600" dirty="0">
              <a:solidFill>
                <a:srgbClr val="0070C0"/>
              </a:solidFill>
            </a:endParaRPr>
          </a:p>
        </p:txBody>
      </p:sp>
      <p:pic>
        <p:nvPicPr>
          <p:cNvPr id="11266" name="Picture 2" descr="http://tviytime.com.ua/assets/images/articles/2014/business/08/11/536171-ai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92896"/>
            <a:ext cx="8362805"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1560" y="4293096"/>
            <a:ext cx="3168352"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0310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Q-spqJs413c/UE3t0OdzTaI/AAAAAAAAAMs/NqjPpRWmxmQ/s1600/ris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4624"/>
            <a:ext cx="6781633" cy="6798587"/>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457200" y="274638"/>
            <a:ext cx="8229600" cy="1143000"/>
          </a:xfrm>
        </p:spPr>
        <p:txBody>
          <a:bodyPr/>
          <a:lstStyle/>
          <a:p>
            <a:pPr algn="l"/>
            <a:r>
              <a:rPr lang="uk-UA" sz="3600" dirty="0" smtClean="0">
                <a:solidFill>
                  <a:srgbClr val="0070C0"/>
                </a:solidFill>
              </a:rPr>
              <a:t>Запити адвокатів</a:t>
            </a:r>
            <a:endParaRPr lang="uk-UA" sz="3600" dirty="0">
              <a:solidFill>
                <a:srgbClr val="0070C0"/>
              </a:solidFill>
            </a:endParaRPr>
          </a:p>
        </p:txBody>
      </p:sp>
    </p:spTree>
    <p:extLst>
      <p:ext uri="{BB962C8B-B14F-4D97-AF65-F5344CB8AC3E}">
        <p14:creationId xmlns:p14="http://schemas.microsoft.com/office/powerpoint/2010/main" val="745040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548680"/>
            <a:ext cx="7992888" cy="2677656"/>
          </a:xfrm>
          <a:prstGeom prst="rect">
            <a:avLst/>
          </a:prstGeom>
        </p:spPr>
        <p:txBody>
          <a:bodyPr wrap="square">
            <a:spAutoFit/>
          </a:bodyPr>
          <a:lstStyle/>
          <a:p>
            <a:r>
              <a:rPr lang="uk-UA" b="1" dirty="0">
                <a:solidFill>
                  <a:srgbClr val="002060"/>
                </a:solidFill>
              </a:rPr>
              <a:t>Ч. 2 ст.24 ЗУ «Про адвокатуру та адвокатську діяльність»:</a:t>
            </a:r>
          </a:p>
          <a:p>
            <a:endParaRPr lang="uk-UA" dirty="0">
              <a:solidFill>
                <a:srgbClr val="002060"/>
              </a:solidFill>
            </a:endParaRPr>
          </a:p>
          <a:p>
            <a:r>
              <a:rPr lang="uk-UA" i="1" dirty="0">
                <a:solidFill>
                  <a:srgbClr val="002060"/>
                </a:solidFill>
              </a:rPr>
              <a:t>«…керівники підприємств, яким направлено адвокатський запит, зобов’язані не пізніше п’яти робочих днів з дня отримання запиту надати адвокату відповідну інформацію, копії документів, </a:t>
            </a:r>
            <a:r>
              <a:rPr lang="uk-UA" sz="2400" b="1" i="1" dirty="0">
                <a:solidFill>
                  <a:srgbClr val="C00000"/>
                </a:solidFill>
              </a:rPr>
              <a:t>крім інформації з обмеженим доступом і копій документів, в яких міститься інформація з обмеженим доступом…</a:t>
            </a:r>
            <a:r>
              <a:rPr lang="uk-UA" i="1" u="sng" dirty="0">
                <a:solidFill>
                  <a:srgbClr val="002060"/>
                </a:solidFill>
              </a:rPr>
              <a:t>»</a:t>
            </a:r>
          </a:p>
        </p:txBody>
      </p:sp>
    </p:spTree>
    <p:extLst>
      <p:ext uri="{BB962C8B-B14F-4D97-AF65-F5344CB8AC3E}">
        <p14:creationId xmlns:p14="http://schemas.microsoft.com/office/powerpoint/2010/main" val="598492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548680"/>
            <a:ext cx="7992888" cy="5509200"/>
          </a:xfrm>
          <a:prstGeom prst="rect">
            <a:avLst/>
          </a:prstGeom>
        </p:spPr>
        <p:txBody>
          <a:bodyPr wrap="square">
            <a:spAutoFit/>
          </a:bodyPr>
          <a:lstStyle/>
          <a:p>
            <a:r>
              <a:rPr lang="uk-UA" b="1" dirty="0">
                <a:solidFill>
                  <a:srgbClr val="002060"/>
                </a:solidFill>
              </a:rPr>
              <a:t>Ч. 1 ст. 21 ЗУ «Про інформацію»:</a:t>
            </a:r>
          </a:p>
          <a:p>
            <a:endParaRPr lang="uk-UA" dirty="0">
              <a:solidFill>
                <a:srgbClr val="002060"/>
              </a:solidFill>
            </a:endParaRPr>
          </a:p>
          <a:p>
            <a:pPr algn="just"/>
            <a:r>
              <a:rPr lang="uk-UA" i="1" dirty="0">
                <a:solidFill>
                  <a:srgbClr val="002060"/>
                </a:solidFill>
              </a:rPr>
              <a:t>«…до інформації з обмеженим доступом, серед іншого, належить конфіденційна інформація…»</a:t>
            </a:r>
          </a:p>
          <a:p>
            <a:pPr algn="just"/>
            <a:endParaRPr lang="ru-RU" dirty="0" smtClean="0">
              <a:solidFill>
                <a:srgbClr val="002060"/>
              </a:solidFill>
            </a:endParaRPr>
          </a:p>
          <a:p>
            <a:pPr algn="just"/>
            <a:endParaRPr lang="uk-UA" dirty="0">
              <a:solidFill>
                <a:srgbClr val="002060"/>
              </a:solidFill>
            </a:endParaRPr>
          </a:p>
          <a:p>
            <a:pPr algn="just"/>
            <a:r>
              <a:rPr lang="uk-UA" b="1" dirty="0">
                <a:solidFill>
                  <a:srgbClr val="002060"/>
                </a:solidFill>
              </a:rPr>
              <a:t>Ч.2 ст.21 ЗУ «Про інформацію»:</a:t>
            </a:r>
          </a:p>
          <a:p>
            <a:pPr algn="just"/>
            <a:endParaRPr lang="uk-UA" dirty="0">
              <a:solidFill>
                <a:srgbClr val="002060"/>
              </a:solidFill>
            </a:endParaRPr>
          </a:p>
          <a:p>
            <a:pPr algn="just"/>
            <a:r>
              <a:rPr lang="uk-UA" i="1" dirty="0">
                <a:solidFill>
                  <a:srgbClr val="002060"/>
                </a:solidFill>
              </a:rPr>
              <a:t>«…конфіденційною є інформація про фізичну особу, а також інформація, </a:t>
            </a:r>
            <a:r>
              <a:rPr lang="uk-UA" sz="2000" b="1" i="1" dirty="0">
                <a:solidFill>
                  <a:srgbClr val="002060"/>
                </a:solidFill>
              </a:rPr>
              <a:t>доступ до якої обмежено фізичною або юридичною особою</a:t>
            </a:r>
            <a:r>
              <a:rPr lang="uk-UA" i="1" dirty="0">
                <a:solidFill>
                  <a:srgbClr val="002060"/>
                </a:solidFill>
              </a:rPr>
              <a:t>» </a:t>
            </a:r>
          </a:p>
          <a:p>
            <a:pPr algn="just"/>
            <a:endParaRPr lang="ru-RU" dirty="0" smtClean="0">
              <a:solidFill>
                <a:srgbClr val="002060"/>
              </a:solidFill>
            </a:endParaRPr>
          </a:p>
          <a:p>
            <a:pPr algn="just"/>
            <a:endParaRPr lang="uk-UA" dirty="0">
              <a:solidFill>
                <a:srgbClr val="002060"/>
              </a:solidFill>
            </a:endParaRPr>
          </a:p>
          <a:p>
            <a:pPr algn="just"/>
            <a:r>
              <a:rPr lang="uk-UA" b="1" dirty="0">
                <a:solidFill>
                  <a:srgbClr val="002060"/>
                </a:solidFill>
              </a:rPr>
              <a:t>П.2.1 та 2.3 Політики </a:t>
            </a:r>
            <a:r>
              <a:rPr lang="uk-UA" b="1" dirty="0" smtClean="0">
                <a:solidFill>
                  <a:srgbClr val="002060"/>
                </a:solidFill>
              </a:rPr>
              <a:t>конфіденційності </a:t>
            </a:r>
            <a:r>
              <a:rPr lang="uk-UA" b="1" dirty="0" err="1" smtClean="0">
                <a:solidFill>
                  <a:srgbClr val="002060"/>
                </a:solidFill>
              </a:rPr>
              <a:t>хостинг</a:t>
            </a:r>
            <a:r>
              <a:rPr lang="uk-UA" b="1" dirty="0" smtClean="0">
                <a:solidFill>
                  <a:srgbClr val="002060"/>
                </a:solidFill>
              </a:rPr>
              <a:t> провайдера/реєстратора:</a:t>
            </a:r>
            <a:endParaRPr lang="uk-UA" b="1" dirty="0">
              <a:solidFill>
                <a:srgbClr val="002060"/>
              </a:solidFill>
            </a:endParaRPr>
          </a:p>
          <a:p>
            <a:pPr algn="just"/>
            <a:endParaRPr lang="uk-UA" dirty="0">
              <a:solidFill>
                <a:srgbClr val="002060"/>
              </a:solidFill>
            </a:endParaRPr>
          </a:p>
          <a:p>
            <a:pPr algn="just"/>
            <a:r>
              <a:rPr lang="uk-UA" i="1" dirty="0">
                <a:solidFill>
                  <a:srgbClr val="002060"/>
                </a:solidFill>
              </a:rPr>
              <a:t>«</a:t>
            </a:r>
            <a:r>
              <a:rPr lang="uk-UA" sz="2000" b="1" i="1" dirty="0">
                <a:solidFill>
                  <a:srgbClr val="C00000"/>
                </a:solidFill>
              </a:rPr>
              <a:t>доступ до інформації про </a:t>
            </a:r>
            <a:r>
              <a:rPr lang="uk-UA" sz="2000" b="1" i="1" dirty="0" err="1">
                <a:solidFill>
                  <a:srgbClr val="C00000"/>
                </a:solidFill>
              </a:rPr>
              <a:t>реєстранта</a:t>
            </a:r>
            <a:r>
              <a:rPr lang="uk-UA" sz="2000" b="1" i="1" dirty="0">
                <a:solidFill>
                  <a:srgbClr val="C00000"/>
                </a:solidFill>
              </a:rPr>
              <a:t> обмежується </a:t>
            </a:r>
            <a:r>
              <a:rPr lang="uk-UA" sz="2000" b="1" i="1" dirty="0" err="1">
                <a:solidFill>
                  <a:srgbClr val="C00000"/>
                </a:solidFill>
              </a:rPr>
              <a:t>реєстрантом</a:t>
            </a:r>
            <a:r>
              <a:rPr lang="uk-UA" sz="2000" b="1" i="1" dirty="0">
                <a:solidFill>
                  <a:srgbClr val="C00000"/>
                </a:solidFill>
              </a:rPr>
              <a:t>, шляхом прийняття умов Політики конфіденційності</a:t>
            </a:r>
            <a:r>
              <a:rPr lang="uk-UA" i="1" dirty="0">
                <a:solidFill>
                  <a:srgbClr val="002060"/>
                </a:solidFill>
              </a:rPr>
              <a:t>»</a:t>
            </a:r>
            <a:endParaRPr lang="uk-UA" i="1" dirty="0">
              <a:solidFill>
                <a:srgbClr val="002060"/>
              </a:solidFill>
            </a:endParaRPr>
          </a:p>
        </p:txBody>
      </p:sp>
    </p:spTree>
    <p:extLst>
      <p:ext uri="{BB962C8B-B14F-4D97-AF65-F5344CB8AC3E}">
        <p14:creationId xmlns:p14="http://schemas.microsoft.com/office/powerpoint/2010/main" val="60439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yaroslav.zholudenko\Desktop\1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4487"/>
            <a:ext cx="9144000" cy="5590897"/>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a:off x="457200" y="274638"/>
            <a:ext cx="8229600" cy="1143000"/>
          </a:xfrm>
        </p:spPr>
        <p:txBody>
          <a:bodyPr/>
          <a:lstStyle/>
          <a:p>
            <a:pPr algn="l"/>
            <a:r>
              <a:rPr lang="uk-UA" sz="3600" dirty="0" smtClean="0">
                <a:solidFill>
                  <a:srgbClr val="0070C0"/>
                </a:solidFill>
              </a:rPr>
              <a:t>Тому </a:t>
            </a:r>
            <a:r>
              <a:rPr lang="en-US" sz="3600" i="1" dirty="0" smtClean="0">
                <a:solidFill>
                  <a:srgbClr val="0070C0"/>
                </a:solidFill>
              </a:rPr>
              <a:t>by default</a:t>
            </a:r>
            <a:r>
              <a:rPr lang="en-US" sz="3600" dirty="0" smtClean="0">
                <a:solidFill>
                  <a:srgbClr val="0070C0"/>
                </a:solidFill>
              </a:rPr>
              <a:t>…</a:t>
            </a:r>
            <a:endParaRPr lang="uk-UA" sz="3600" dirty="0">
              <a:solidFill>
                <a:srgbClr val="0070C0"/>
              </a:solidFill>
            </a:endParaRPr>
          </a:p>
        </p:txBody>
      </p:sp>
    </p:spTree>
    <p:extLst>
      <p:ext uri="{BB962C8B-B14F-4D97-AF65-F5344CB8AC3E}">
        <p14:creationId xmlns:p14="http://schemas.microsoft.com/office/powerpoint/2010/main" val="124334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IMA\Desktop\картинки\pulpfi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 y="1521582"/>
            <a:ext cx="9142302" cy="5363802"/>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457200" y="274638"/>
            <a:ext cx="8229600" cy="1143000"/>
          </a:xfrm>
        </p:spPr>
        <p:txBody>
          <a:bodyPr/>
          <a:lstStyle/>
          <a:p>
            <a:pPr algn="l"/>
            <a:r>
              <a:rPr lang="ru-RU" sz="3600" dirty="0" smtClean="0">
                <a:solidFill>
                  <a:srgbClr val="0070C0"/>
                </a:solidFill>
              </a:rPr>
              <a:t>Але э один нюанс</a:t>
            </a:r>
            <a:endParaRPr lang="uk-UA" sz="3600" dirty="0">
              <a:solidFill>
                <a:srgbClr val="0070C0"/>
              </a:solidFill>
            </a:endParaRPr>
          </a:p>
        </p:txBody>
      </p:sp>
    </p:spTree>
    <p:extLst>
      <p:ext uri="{BB962C8B-B14F-4D97-AF65-F5344CB8AC3E}">
        <p14:creationId xmlns:p14="http://schemas.microsoft.com/office/powerpoint/2010/main" val="619170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988"/>
            <a:ext cx="8229600" cy="1143000"/>
          </a:xfrm>
        </p:spPr>
        <p:txBody>
          <a:bodyPr>
            <a:noAutofit/>
          </a:bodyPr>
          <a:lstStyle/>
          <a:p>
            <a:r>
              <a:rPr lang="uk-UA" sz="3600" b="1" dirty="0">
                <a:solidFill>
                  <a:srgbClr val="002060"/>
                </a:solidFill>
                <a:latin typeface="+mn-lt"/>
                <a:ea typeface="+mn-ea"/>
                <a:cs typeface="+mn-cs"/>
              </a:rPr>
              <a:t>Нас залучають до справи в якості відповідача</a:t>
            </a:r>
          </a:p>
        </p:txBody>
      </p:sp>
      <p:sp>
        <p:nvSpPr>
          <p:cNvPr id="4" name="TextBox 3"/>
          <p:cNvSpPr txBox="1"/>
          <p:nvPr/>
        </p:nvSpPr>
        <p:spPr>
          <a:xfrm>
            <a:off x="1547664" y="5260145"/>
            <a:ext cx="6192688" cy="1200329"/>
          </a:xfrm>
          <a:prstGeom prst="rect">
            <a:avLst/>
          </a:prstGeom>
          <a:noFill/>
        </p:spPr>
        <p:txBody>
          <a:bodyPr wrap="square" rtlCol="0">
            <a:spAutoFit/>
          </a:bodyPr>
          <a:lstStyle/>
          <a:p>
            <a:pPr algn="ctr"/>
            <a:r>
              <a:rPr lang="uk-UA" sz="3600" b="1" dirty="0">
                <a:solidFill>
                  <a:srgbClr val="002060"/>
                </a:solidFill>
              </a:rPr>
              <a:t>На нас покладають </a:t>
            </a:r>
            <a:r>
              <a:rPr lang="uk-UA" sz="3600" b="1" dirty="0" smtClean="0">
                <a:solidFill>
                  <a:srgbClr val="002060"/>
                </a:solidFill>
              </a:rPr>
              <a:t>частину судових витрат</a:t>
            </a:r>
            <a:endParaRPr lang="uk-UA" sz="3600" b="1" dirty="0">
              <a:solidFill>
                <a:srgbClr val="002060"/>
              </a:solidFill>
            </a:endParaRPr>
          </a:p>
        </p:txBody>
      </p:sp>
      <p:sp>
        <p:nvSpPr>
          <p:cNvPr id="5" name="Стрелка вниз 4"/>
          <p:cNvSpPr/>
          <p:nvPr/>
        </p:nvSpPr>
        <p:spPr>
          <a:xfrm>
            <a:off x="4175956" y="1306072"/>
            <a:ext cx="936104" cy="112408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p:cNvSpPr txBox="1"/>
          <p:nvPr/>
        </p:nvSpPr>
        <p:spPr>
          <a:xfrm>
            <a:off x="1835696" y="2430159"/>
            <a:ext cx="6048672" cy="1200329"/>
          </a:xfrm>
          <a:prstGeom prst="rect">
            <a:avLst/>
          </a:prstGeom>
          <a:noFill/>
        </p:spPr>
        <p:txBody>
          <a:bodyPr wrap="square" rtlCol="0">
            <a:spAutoFit/>
          </a:bodyPr>
          <a:lstStyle/>
          <a:p>
            <a:pPr algn="ctr"/>
            <a:r>
              <a:rPr lang="uk-UA" sz="3600" b="1" dirty="0">
                <a:solidFill>
                  <a:srgbClr val="002060"/>
                </a:solidFill>
              </a:rPr>
              <a:t>Ми надаємо інформацію про </a:t>
            </a:r>
            <a:r>
              <a:rPr lang="uk-UA" sz="3600" b="1" dirty="0" err="1">
                <a:solidFill>
                  <a:srgbClr val="002060"/>
                </a:solidFill>
              </a:rPr>
              <a:t>реєстранта</a:t>
            </a:r>
            <a:r>
              <a:rPr lang="uk-UA" sz="3600" b="1" dirty="0">
                <a:solidFill>
                  <a:srgbClr val="002060"/>
                </a:solidFill>
              </a:rPr>
              <a:t> домену</a:t>
            </a:r>
          </a:p>
        </p:txBody>
      </p:sp>
      <p:sp>
        <p:nvSpPr>
          <p:cNvPr id="7" name="Стрелка вниз 6"/>
          <p:cNvSpPr/>
          <p:nvPr/>
        </p:nvSpPr>
        <p:spPr>
          <a:xfrm>
            <a:off x="4265640" y="4005064"/>
            <a:ext cx="936104" cy="115212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182888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yaroslav.zholudenko\Desktop\dmV2ZWQucnUvdXBsb2Fkcy9wb3N0cy8yMDEyLTA5LzEzNDc4NzcwNTZfZnVsbGltYWdlLmpwZz9fX2lkPTIyMDkz.jpg"/>
          <p:cNvPicPr>
            <a:picLocks noChangeAspect="1" noChangeArrowheads="1"/>
          </p:cNvPicPr>
          <p:nvPr/>
        </p:nvPicPr>
        <p:blipFill rotWithShape="1">
          <a:blip r:embed="rId2">
            <a:extLst>
              <a:ext uri="{28A0092B-C50C-407E-A947-70E740481C1C}">
                <a14:useLocalDpi xmlns:a14="http://schemas.microsoft.com/office/drawing/2010/main" val="0"/>
              </a:ext>
            </a:extLst>
          </a:blip>
          <a:srcRect r="7642"/>
          <a:stretch/>
        </p:blipFill>
        <p:spPr bwMode="auto">
          <a:xfrm>
            <a:off x="0" y="0"/>
            <a:ext cx="9144000" cy="68644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260648"/>
            <a:ext cx="4017638" cy="830997"/>
          </a:xfrm>
          <a:prstGeom prst="rect">
            <a:avLst/>
          </a:prstGeom>
          <a:noFill/>
        </p:spPr>
        <p:txBody>
          <a:bodyPr wrap="none" rtlCol="0">
            <a:spAutoFit/>
          </a:bodyPr>
          <a:lstStyle/>
          <a:p>
            <a:r>
              <a:rPr lang="uk-UA" sz="4800" dirty="0" smtClean="0">
                <a:solidFill>
                  <a:schemeClr val="bg1"/>
                </a:solidFill>
                <a:latin typeface="+mn-lt"/>
              </a:rPr>
              <a:t>Меморандум?</a:t>
            </a:r>
            <a:endParaRPr lang="uk-UA" sz="4800" dirty="0">
              <a:solidFill>
                <a:schemeClr val="bg1"/>
              </a:solidFill>
              <a:latin typeface="+mn-lt"/>
            </a:endParaRPr>
          </a:p>
        </p:txBody>
      </p:sp>
    </p:spTree>
    <p:extLst>
      <p:ext uri="{BB962C8B-B14F-4D97-AF65-F5344CB8AC3E}">
        <p14:creationId xmlns:p14="http://schemas.microsoft.com/office/powerpoint/2010/main" val="447579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2920" t="14563" r="14027" b="7672"/>
          <a:stretch/>
        </p:blipFill>
        <p:spPr>
          <a:xfrm>
            <a:off x="31333" y="1457400"/>
            <a:ext cx="9023787" cy="5400600"/>
          </a:xfrm>
          <a:prstGeom prst="rect">
            <a:avLst/>
          </a:prstGeom>
        </p:spPr>
      </p:pic>
      <p:sp>
        <p:nvSpPr>
          <p:cNvPr id="3" name="Прямоугольник 2"/>
          <p:cNvSpPr/>
          <p:nvPr/>
        </p:nvSpPr>
        <p:spPr>
          <a:xfrm>
            <a:off x="251520" y="3429000"/>
            <a:ext cx="8424936"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4338" name="Picture 2" descr="https://s-media-cache-ak0.pinimg.com/236x/4b/52/28/4b5228f476a13f023e30147a1eb70f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149080"/>
            <a:ext cx="2392715" cy="239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824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1143000"/>
          </a:xfrm>
        </p:spPr>
        <p:txBody>
          <a:bodyPr/>
          <a:lstStyle/>
          <a:p>
            <a:pPr algn="l"/>
            <a:r>
              <a:rPr lang="en-US" sz="3600" dirty="0" smtClean="0">
                <a:solidFill>
                  <a:srgbClr val="0070C0"/>
                </a:solidFill>
              </a:rPr>
              <a:t>Abuse team</a:t>
            </a:r>
            <a:endParaRPr lang="uk-UA" sz="3600" dirty="0">
              <a:solidFill>
                <a:srgbClr val="0070C0"/>
              </a:solidFill>
            </a:endParaRPr>
          </a:p>
        </p:txBody>
      </p:sp>
      <p:sp>
        <p:nvSpPr>
          <p:cNvPr id="2" name="Прямоугольник 1"/>
          <p:cNvSpPr/>
          <p:nvPr/>
        </p:nvSpPr>
        <p:spPr>
          <a:xfrm>
            <a:off x="2987824" y="1628800"/>
            <a:ext cx="5472608" cy="3108543"/>
          </a:xfrm>
          <a:prstGeom prst="rect">
            <a:avLst/>
          </a:prstGeom>
        </p:spPr>
        <p:txBody>
          <a:bodyPr wrap="square">
            <a:spAutoFit/>
          </a:bodyPr>
          <a:lstStyle/>
          <a:p>
            <a:r>
              <a:rPr lang="ru-RU" sz="2800" b="1" dirty="0" err="1">
                <a:solidFill>
                  <a:srgbClr val="002060"/>
                </a:solidFill>
                <a:latin typeface="+mj-lt"/>
              </a:rPr>
              <a:t>Abuse</a:t>
            </a:r>
            <a:r>
              <a:rPr lang="ru-RU" sz="2800" b="1" dirty="0">
                <a:solidFill>
                  <a:srgbClr val="002060"/>
                </a:solidFill>
                <a:latin typeface="+mj-lt"/>
              </a:rPr>
              <a:t> Team</a:t>
            </a:r>
            <a:r>
              <a:rPr lang="ru-RU" sz="2800" dirty="0">
                <a:solidFill>
                  <a:srgbClr val="002060"/>
                </a:solidFill>
                <a:latin typeface="+mj-lt"/>
              </a:rPr>
              <a:t> (</a:t>
            </a:r>
            <a:r>
              <a:rPr lang="ru-RU" sz="2800" i="1" dirty="0">
                <a:solidFill>
                  <a:srgbClr val="002060"/>
                </a:solidFill>
                <a:latin typeface="+mj-lt"/>
                <a:hlinkClick r:id="rId2" tooltip="Арбуз"/>
              </a:rPr>
              <a:t>Арбуза</a:t>
            </a:r>
            <a:r>
              <a:rPr lang="ru-RU" sz="2800" i="1" dirty="0">
                <a:solidFill>
                  <a:srgbClr val="002060"/>
                </a:solidFill>
                <a:latin typeface="+mj-lt"/>
              </a:rPr>
              <a:t>, </a:t>
            </a:r>
            <a:r>
              <a:rPr lang="ru-RU" sz="2800" i="1" dirty="0" err="1">
                <a:solidFill>
                  <a:srgbClr val="002060"/>
                </a:solidFill>
                <a:latin typeface="+mj-lt"/>
              </a:rPr>
              <a:t>Арбузтим</a:t>
            </a:r>
            <a:r>
              <a:rPr lang="ru-RU" sz="2800" i="1" dirty="0">
                <a:solidFill>
                  <a:srgbClr val="002060"/>
                </a:solidFill>
                <a:latin typeface="+mj-lt"/>
              </a:rPr>
              <a:t>, Лига Боевых Арбузов, Паладины Бахчи</a:t>
            </a:r>
            <a:r>
              <a:rPr lang="ru-RU" sz="2800" dirty="0">
                <a:solidFill>
                  <a:srgbClr val="002060"/>
                </a:solidFill>
                <a:latin typeface="+mj-lt"/>
              </a:rPr>
              <a:t>, сокращенно </a:t>
            </a:r>
            <a:r>
              <a:rPr lang="ru-RU" sz="2800" i="1" dirty="0">
                <a:solidFill>
                  <a:srgbClr val="002060"/>
                </a:solidFill>
                <a:latin typeface="+mj-lt"/>
              </a:rPr>
              <a:t>AT, </a:t>
            </a:r>
            <a:r>
              <a:rPr lang="ru-RU" sz="2800" i="1" dirty="0">
                <a:solidFill>
                  <a:srgbClr val="002060"/>
                </a:solidFill>
                <a:latin typeface="+mj-lt"/>
                <a:hlinkClick r:id="rId3" tooltip="Скотобаза"/>
              </a:rPr>
              <a:t>АТАТАТ</a:t>
            </a:r>
            <a:r>
              <a:rPr lang="ru-RU" sz="2800" dirty="0">
                <a:solidFill>
                  <a:srgbClr val="002060"/>
                </a:solidFill>
                <a:latin typeface="+mj-lt"/>
              </a:rPr>
              <a:t>) — </a:t>
            </a:r>
            <a:r>
              <a:rPr lang="ru-RU" sz="2800" dirty="0" err="1">
                <a:solidFill>
                  <a:srgbClr val="002060"/>
                </a:solidFill>
                <a:latin typeface="+mj-lt"/>
              </a:rPr>
              <a:t>зондеркоманда</a:t>
            </a:r>
            <a:r>
              <a:rPr lang="ru-RU" sz="2800" dirty="0">
                <a:solidFill>
                  <a:srgbClr val="002060"/>
                </a:solidFill>
                <a:latin typeface="+mj-lt"/>
              </a:rPr>
              <a:t> </a:t>
            </a:r>
            <a:r>
              <a:rPr lang="ru-RU" sz="2800" dirty="0">
                <a:solidFill>
                  <a:srgbClr val="002060"/>
                </a:solidFill>
                <a:latin typeface="+mj-lt"/>
                <a:hlinkClick r:id="rId4" tooltip="ЖЖ"/>
              </a:rPr>
              <a:t>ЖЖ</a:t>
            </a:r>
            <a:r>
              <a:rPr lang="ru-RU" sz="2800" dirty="0">
                <a:solidFill>
                  <a:srgbClr val="002060"/>
                </a:solidFill>
                <a:latin typeface="+mj-lt"/>
              </a:rPr>
              <a:t>, занимающаяся </a:t>
            </a:r>
            <a:r>
              <a:rPr lang="ru-RU" sz="2800" dirty="0">
                <a:solidFill>
                  <a:srgbClr val="002060"/>
                </a:solidFill>
                <a:latin typeface="+mj-lt"/>
                <a:hlinkClick r:id="rId5" tooltip="Запилить"/>
              </a:rPr>
              <a:t>выпиливанием</a:t>
            </a:r>
            <a:r>
              <a:rPr lang="ru-RU" sz="2800" dirty="0">
                <a:solidFill>
                  <a:srgbClr val="002060"/>
                </a:solidFill>
                <a:latin typeface="+mj-lt"/>
              </a:rPr>
              <a:t> </a:t>
            </a:r>
            <a:r>
              <a:rPr lang="ru-RU" sz="2800" dirty="0" err="1">
                <a:solidFill>
                  <a:srgbClr val="002060"/>
                </a:solidFill>
                <a:latin typeface="+mj-lt"/>
                <a:hlinkClick r:id="rId6" tooltip="Ересь"/>
              </a:rPr>
              <a:t>неправославных</a:t>
            </a:r>
            <a:r>
              <a:rPr lang="ru-RU" sz="2800" dirty="0" err="1">
                <a:solidFill>
                  <a:srgbClr val="002060"/>
                </a:solidFill>
                <a:latin typeface="+mj-lt"/>
                <a:hlinkClick r:id="rId7" tooltip="Юзер"/>
              </a:rPr>
              <a:t>юзеров</a:t>
            </a:r>
            <a:r>
              <a:rPr lang="ru-RU" sz="2800" dirty="0">
                <a:solidFill>
                  <a:srgbClr val="002060"/>
                </a:solidFill>
                <a:latin typeface="+mj-lt"/>
              </a:rPr>
              <a:t>, не соответствующих </a:t>
            </a:r>
            <a:r>
              <a:rPr lang="ru-RU" sz="2800" dirty="0">
                <a:solidFill>
                  <a:srgbClr val="002060"/>
                </a:solidFill>
                <a:latin typeface="+mj-lt"/>
                <a:hlinkClick r:id="rId8" tooltip="TOS"/>
              </a:rPr>
              <a:t>TOS</a:t>
            </a:r>
            <a:r>
              <a:rPr lang="ru-RU" sz="2800" dirty="0">
                <a:solidFill>
                  <a:srgbClr val="002060"/>
                </a:solidFill>
                <a:latin typeface="+mj-lt"/>
              </a:rPr>
              <a:t>.</a:t>
            </a:r>
            <a:endParaRPr lang="uk-UA" sz="2800" dirty="0">
              <a:solidFill>
                <a:srgbClr val="002060"/>
              </a:solidFill>
              <a:latin typeface="+mj-lt"/>
            </a:endParaRPr>
          </a:p>
        </p:txBody>
      </p:sp>
      <p:pic>
        <p:nvPicPr>
          <p:cNvPr id="4098" name="Picture 2" descr="http://rublacklist.net/media/lurk.png"/>
          <p:cNvPicPr>
            <a:picLocks noChangeAspect="1" noChangeArrowheads="1"/>
          </p:cNvPicPr>
          <p:nvPr/>
        </p:nvPicPr>
        <p:blipFill rotWithShape="1">
          <a:blip r:embed="rId9">
            <a:extLst>
              <a:ext uri="{28A0092B-C50C-407E-A947-70E740481C1C}">
                <a14:useLocalDpi xmlns:a14="http://schemas.microsoft.com/office/drawing/2010/main" val="0"/>
              </a:ext>
            </a:extLst>
          </a:blip>
          <a:srcRect r="57244" b="20954"/>
          <a:stretch/>
        </p:blipFill>
        <p:spPr bwMode="auto">
          <a:xfrm>
            <a:off x="492034" y="2157579"/>
            <a:ext cx="2256185" cy="15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971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b="1" dirty="0">
                <a:solidFill>
                  <a:srgbClr val="002060"/>
                </a:solidFill>
                <a:latin typeface="+mn-lt"/>
                <a:ea typeface="+mn-ea"/>
                <a:cs typeface="+mn-cs"/>
              </a:rPr>
              <a:t>А ще є </a:t>
            </a:r>
            <a:r>
              <a:rPr lang="uk-UA" sz="3600" b="1" dirty="0" smtClean="0">
                <a:solidFill>
                  <a:srgbClr val="002060"/>
                </a:solidFill>
                <a:latin typeface="+mn-lt"/>
                <a:ea typeface="+mn-ea"/>
                <a:cs typeface="+mn-cs"/>
              </a:rPr>
              <a:t>судді і в них теж є перелік традиційно проблемних питань…</a:t>
            </a:r>
            <a:endParaRPr lang="uk-UA" sz="3600" b="1" dirty="0">
              <a:solidFill>
                <a:srgbClr val="002060"/>
              </a:solidFill>
              <a:latin typeface="+mn-lt"/>
              <a:ea typeface="+mn-ea"/>
              <a:cs typeface="+mn-cs"/>
            </a:endParaRPr>
          </a:p>
        </p:txBody>
      </p:sp>
      <p:sp>
        <p:nvSpPr>
          <p:cNvPr id="5" name="TextBox 4"/>
          <p:cNvSpPr txBox="1"/>
          <p:nvPr/>
        </p:nvSpPr>
        <p:spPr>
          <a:xfrm>
            <a:off x="179512" y="2204864"/>
            <a:ext cx="7560840" cy="3970318"/>
          </a:xfrm>
          <a:prstGeom prst="rect">
            <a:avLst/>
          </a:prstGeom>
          <a:noFill/>
        </p:spPr>
        <p:txBody>
          <a:bodyPr wrap="square" rtlCol="0">
            <a:spAutoFit/>
          </a:bodyPr>
          <a:lstStyle/>
          <a:p>
            <a:pPr marL="457200" indent="-457200">
              <a:buFont typeface="Arial" panose="020B0604020202020204" pitchFamily="34" charset="0"/>
              <a:buChar char="•"/>
            </a:pPr>
            <a:r>
              <a:rPr lang="uk-UA" sz="2800" dirty="0" smtClean="0">
                <a:solidFill>
                  <a:srgbClr val="002060"/>
                </a:solidFill>
              </a:rPr>
              <a:t>Що таке домен?</a:t>
            </a:r>
          </a:p>
          <a:p>
            <a:pPr marL="457200" indent="-457200">
              <a:buFont typeface="Arial" panose="020B0604020202020204" pitchFamily="34" charset="0"/>
              <a:buChar char="•"/>
            </a:pPr>
            <a:endParaRPr lang="uk-UA" sz="2800" dirty="0" smtClean="0">
              <a:solidFill>
                <a:srgbClr val="002060"/>
              </a:solidFill>
            </a:endParaRPr>
          </a:p>
          <a:p>
            <a:pPr marL="457200" indent="-457200">
              <a:buFont typeface="Arial" panose="020B0604020202020204" pitchFamily="34" charset="0"/>
              <a:buChar char="•"/>
            </a:pPr>
            <a:r>
              <a:rPr lang="uk-UA" sz="2800" dirty="0" smtClean="0">
                <a:solidFill>
                  <a:srgbClr val="002060"/>
                </a:solidFill>
              </a:rPr>
              <a:t>Як працює сайт?</a:t>
            </a:r>
          </a:p>
          <a:p>
            <a:pPr marL="457200" indent="-457200">
              <a:buFont typeface="Arial" panose="020B0604020202020204" pitchFamily="34" charset="0"/>
              <a:buChar char="•"/>
            </a:pPr>
            <a:endParaRPr lang="uk-UA" sz="2800" dirty="0" smtClean="0">
              <a:solidFill>
                <a:srgbClr val="002060"/>
              </a:solidFill>
            </a:endParaRPr>
          </a:p>
          <a:p>
            <a:pPr marL="457200" indent="-457200">
              <a:buFont typeface="Arial" panose="020B0604020202020204" pitchFamily="34" charset="0"/>
              <a:buChar char="•"/>
            </a:pPr>
            <a:r>
              <a:rPr lang="uk-UA" sz="2800" dirty="0" smtClean="0">
                <a:solidFill>
                  <a:srgbClr val="002060"/>
                </a:solidFill>
              </a:rPr>
              <a:t>Хто такий реєстратор?</a:t>
            </a:r>
          </a:p>
          <a:p>
            <a:pPr marL="457200" indent="-457200">
              <a:buFont typeface="Arial" panose="020B0604020202020204" pitchFamily="34" charset="0"/>
              <a:buChar char="•"/>
            </a:pPr>
            <a:endParaRPr lang="uk-UA" sz="2800" dirty="0" smtClean="0">
              <a:solidFill>
                <a:srgbClr val="002060"/>
              </a:solidFill>
            </a:endParaRPr>
          </a:p>
          <a:p>
            <a:pPr marL="457200" indent="-457200">
              <a:buFont typeface="Arial" panose="020B0604020202020204" pitchFamily="34" charset="0"/>
              <a:buChar char="•"/>
            </a:pPr>
            <a:r>
              <a:rPr lang="uk-UA" sz="2800" dirty="0" smtClean="0">
                <a:solidFill>
                  <a:srgbClr val="002060"/>
                </a:solidFill>
              </a:rPr>
              <a:t>Можна ще раз спочатку?</a:t>
            </a:r>
          </a:p>
          <a:p>
            <a:pPr marL="457200" indent="-457200">
              <a:buFont typeface="Arial" panose="020B0604020202020204" pitchFamily="34" charset="0"/>
              <a:buChar char="•"/>
            </a:pPr>
            <a:endParaRPr lang="uk-UA" sz="2800" dirty="0" smtClean="0">
              <a:solidFill>
                <a:srgbClr val="002060"/>
              </a:solidFill>
            </a:endParaRPr>
          </a:p>
          <a:p>
            <a:pPr marL="457200" indent="-457200">
              <a:buFont typeface="Arial" panose="020B0604020202020204" pitchFamily="34" charset="0"/>
              <a:buChar char="•"/>
            </a:pPr>
            <a:endParaRPr lang="uk-UA" sz="2800" dirty="0">
              <a:solidFill>
                <a:srgbClr val="002060"/>
              </a:solidFill>
            </a:endParaRPr>
          </a:p>
        </p:txBody>
      </p:sp>
    </p:spTree>
    <p:extLst>
      <p:ext uri="{BB962C8B-B14F-4D97-AF65-F5344CB8AC3E}">
        <p14:creationId xmlns:p14="http://schemas.microsoft.com/office/powerpoint/2010/main" val="281705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74638"/>
            <a:ext cx="8229600" cy="1143000"/>
          </a:xfrm>
        </p:spPr>
        <p:txBody>
          <a:bodyPr/>
          <a:lstStyle/>
          <a:p>
            <a:pPr algn="l"/>
            <a:r>
              <a:rPr lang="uk-UA" sz="3600" dirty="0" smtClean="0">
                <a:solidFill>
                  <a:srgbClr val="0070C0"/>
                </a:solidFill>
              </a:rPr>
              <a:t>Міліцейські запити</a:t>
            </a:r>
            <a:endParaRPr lang="uk-UA" sz="3600" dirty="0">
              <a:solidFill>
                <a:srgbClr val="0070C0"/>
              </a:solidFill>
            </a:endParaRPr>
          </a:p>
        </p:txBody>
      </p:sp>
      <p:pic>
        <p:nvPicPr>
          <p:cNvPr id="7" name="Picture 7" descr="http://i.kp.ua/m/300x225/122531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00808"/>
            <a:ext cx="4176464" cy="313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847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74638"/>
            <a:ext cx="8229600" cy="1143000"/>
          </a:xfrm>
        </p:spPr>
        <p:txBody>
          <a:bodyPr/>
          <a:lstStyle/>
          <a:p>
            <a:pPr algn="l"/>
            <a:r>
              <a:rPr lang="uk-UA" sz="3600" dirty="0" smtClean="0">
                <a:solidFill>
                  <a:srgbClr val="0070C0"/>
                </a:solidFill>
              </a:rPr>
              <a:t>Міліцейські запити</a:t>
            </a:r>
            <a:endParaRPr lang="uk-UA" sz="3600" dirty="0">
              <a:solidFill>
                <a:srgbClr val="0070C0"/>
              </a:solidFill>
            </a:endParaRPr>
          </a:p>
        </p:txBody>
      </p:sp>
      <p:sp>
        <p:nvSpPr>
          <p:cNvPr id="2" name="TextBox 1"/>
          <p:cNvSpPr txBox="1"/>
          <p:nvPr/>
        </p:nvSpPr>
        <p:spPr>
          <a:xfrm>
            <a:off x="899592" y="2204864"/>
            <a:ext cx="3236207" cy="2585323"/>
          </a:xfrm>
          <a:prstGeom prst="rect">
            <a:avLst/>
          </a:prstGeom>
          <a:noFill/>
        </p:spPr>
        <p:txBody>
          <a:bodyPr wrap="none" rtlCol="0">
            <a:spAutoFit/>
          </a:bodyPr>
          <a:lstStyle/>
          <a:p>
            <a:r>
              <a:rPr lang="ru-RU" dirty="0" smtClean="0">
                <a:solidFill>
                  <a:srgbClr val="002060"/>
                </a:solidFill>
              </a:rPr>
              <a:t>По</a:t>
            </a:r>
            <a:r>
              <a:rPr lang="uk-UA" dirty="0" err="1" smtClean="0">
                <a:solidFill>
                  <a:srgbClr val="002060"/>
                </a:solidFill>
              </a:rPr>
              <a:t>рно</a:t>
            </a:r>
            <a:endParaRPr lang="uk-UA" dirty="0" smtClean="0">
              <a:solidFill>
                <a:srgbClr val="002060"/>
              </a:solidFill>
            </a:endParaRPr>
          </a:p>
          <a:p>
            <a:endParaRPr lang="uk-UA" dirty="0">
              <a:solidFill>
                <a:srgbClr val="002060"/>
              </a:solidFill>
            </a:endParaRPr>
          </a:p>
          <a:p>
            <a:r>
              <a:rPr lang="uk-UA" dirty="0" smtClean="0">
                <a:solidFill>
                  <a:srgbClr val="002060"/>
                </a:solidFill>
              </a:rPr>
              <a:t>Заклики до насильства</a:t>
            </a:r>
          </a:p>
          <a:p>
            <a:endParaRPr lang="uk-UA" dirty="0">
              <a:solidFill>
                <a:srgbClr val="002060"/>
              </a:solidFill>
            </a:endParaRPr>
          </a:p>
          <a:p>
            <a:r>
              <a:rPr lang="uk-UA" dirty="0" smtClean="0">
                <a:solidFill>
                  <a:srgbClr val="002060"/>
                </a:solidFill>
              </a:rPr>
              <a:t>Пропаганда війни</a:t>
            </a:r>
          </a:p>
          <a:p>
            <a:endParaRPr lang="uk-UA" dirty="0">
              <a:solidFill>
                <a:srgbClr val="002060"/>
              </a:solidFill>
            </a:endParaRPr>
          </a:p>
          <a:p>
            <a:r>
              <a:rPr lang="uk-UA" dirty="0" smtClean="0">
                <a:solidFill>
                  <a:srgbClr val="002060"/>
                </a:solidFill>
              </a:rPr>
              <a:t>Порушення авторських прав</a:t>
            </a:r>
          </a:p>
          <a:p>
            <a:endParaRPr lang="uk-UA" dirty="0">
              <a:solidFill>
                <a:srgbClr val="002060"/>
              </a:solidFill>
            </a:endParaRPr>
          </a:p>
          <a:p>
            <a:r>
              <a:rPr lang="uk-UA" dirty="0" smtClean="0">
                <a:solidFill>
                  <a:srgbClr val="002060"/>
                </a:solidFill>
              </a:rPr>
              <a:t>Порушення прав на ТМ</a:t>
            </a:r>
            <a:endParaRPr lang="uk-UA" dirty="0">
              <a:solidFill>
                <a:srgbClr val="002060"/>
              </a:solidFill>
            </a:endParaRPr>
          </a:p>
        </p:txBody>
      </p:sp>
    </p:spTree>
    <p:extLst>
      <p:ext uri="{BB962C8B-B14F-4D97-AF65-F5344CB8AC3E}">
        <p14:creationId xmlns:p14="http://schemas.microsoft.com/office/powerpoint/2010/main" val="3987350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roslav.zholudenko\Desktop\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328" y="1"/>
            <a:ext cx="604867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0521" y="1"/>
            <a:ext cx="2988860" cy="3600986"/>
          </a:xfrm>
          <a:prstGeom prst="rect">
            <a:avLst/>
          </a:prstGeom>
        </p:spPr>
        <p:txBody>
          <a:bodyPr wrap="square">
            <a:spAutoFit/>
          </a:bodyPr>
          <a:lstStyle/>
          <a:p>
            <a:pPr algn="ctr"/>
            <a:r>
              <a:rPr lang="uk-UA" sz="3000" b="1" dirty="0" smtClean="0">
                <a:solidFill>
                  <a:srgbClr val="002060"/>
                </a:solidFill>
                <a:latin typeface="+mj-lt"/>
              </a:rPr>
              <a:t>… бо недотримана форма офіційного запиту державного органу</a:t>
            </a:r>
            <a:endParaRPr lang="uk-UA" sz="3000" b="1" dirty="0" smtClean="0">
              <a:solidFill>
                <a:srgbClr val="C00000"/>
              </a:solidFill>
              <a:latin typeface="+mj-lt"/>
            </a:endParaRPr>
          </a:p>
          <a:p>
            <a:pPr algn="ctr"/>
            <a:endParaRPr lang="uk-UA" dirty="0">
              <a:solidFill>
                <a:srgbClr val="C00000"/>
              </a:solidFill>
              <a:latin typeface="+mj-lt"/>
            </a:endParaRPr>
          </a:p>
        </p:txBody>
      </p:sp>
      <p:sp>
        <p:nvSpPr>
          <p:cNvPr id="6" name="Стрелка углом вверх 5"/>
          <p:cNvSpPr/>
          <p:nvPr/>
        </p:nvSpPr>
        <p:spPr>
          <a:xfrm rot="5400000">
            <a:off x="1261601" y="2852937"/>
            <a:ext cx="1368152" cy="2232247"/>
          </a:xfrm>
          <a:prstGeom prst="ben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389534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41"/>
            <a:ext cx="8229600" cy="1143000"/>
          </a:xfrm>
        </p:spPr>
        <p:txBody>
          <a:bodyPr>
            <a:normAutofit/>
          </a:bodyPr>
          <a:lstStyle/>
          <a:p>
            <a:pPr>
              <a:spcBef>
                <a:spcPct val="20000"/>
              </a:spcBef>
            </a:pPr>
            <a:r>
              <a:rPr lang="uk-UA" b="1" dirty="0" smtClean="0">
                <a:solidFill>
                  <a:srgbClr val="002060"/>
                </a:solidFill>
                <a:latin typeface="+mn-lt"/>
                <a:ea typeface="+mn-ea"/>
                <a:cs typeface="+mn-cs"/>
              </a:rPr>
              <a:t>Відсутні:</a:t>
            </a:r>
            <a:endParaRPr lang="uk-UA" b="1" dirty="0">
              <a:solidFill>
                <a:srgbClr val="002060"/>
              </a:solidFill>
              <a:latin typeface="+mn-lt"/>
              <a:ea typeface="+mn-ea"/>
              <a:cs typeface="+mn-cs"/>
            </a:endParaRPr>
          </a:p>
        </p:txBody>
      </p:sp>
      <p:sp>
        <p:nvSpPr>
          <p:cNvPr id="3" name="Объект 2"/>
          <p:cNvSpPr>
            <a:spLocks noGrp="1"/>
          </p:cNvSpPr>
          <p:nvPr>
            <p:ph idx="1"/>
          </p:nvPr>
        </p:nvSpPr>
        <p:spPr>
          <a:xfrm>
            <a:off x="8325" y="1052736"/>
            <a:ext cx="5427771" cy="4608512"/>
          </a:xfrm>
        </p:spPr>
        <p:txBody>
          <a:bodyPr/>
          <a:lstStyle/>
          <a:p>
            <a:r>
              <a:rPr lang="uk-UA" sz="2600" dirty="0">
                <a:solidFill>
                  <a:srgbClr val="002060"/>
                </a:solidFill>
                <a:latin typeface="+mj-lt"/>
              </a:rPr>
              <a:t>підпис</a:t>
            </a:r>
          </a:p>
          <a:p>
            <a:r>
              <a:rPr lang="uk-UA" sz="2600" dirty="0">
                <a:solidFill>
                  <a:srgbClr val="002060"/>
                </a:solidFill>
                <a:latin typeface="+mj-lt"/>
              </a:rPr>
              <a:t>печатка</a:t>
            </a:r>
          </a:p>
          <a:p>
            <a:r>
              <a:rPr lang="uk-UA" sz="2600" dirty="0">
                <a:solidFill>
                  <a:srgbClr val="002060"/>
                </a:solidFill>
                <a:latin typeface="+mj-lt"/>
              </a:rPr>
              <a:t>номер кримінального </a:t>
            </a:r>
            <a:r>
              <a:rPr lang="uk-UA" sz="2600" dirty="0" smtClean="0">
                <a:solidFill>
                  <a:srgbClr val="002060"/>
                </a:solidFill>
                <a:latin typeface="+mj-lt"/>
              </a:rPr>
              <a:t>провадження</a:t>
            </a:r>
          </a:p>
          <a:p>
            <a:r>
              <a:rPr lang="uk-UA" sz="2600" dirty="0" smtClean="0">
                <a:solidFill>
                  <a:srgbClr val="002060"/>
                </a:solidFill>
                <a:latin typeface="+mj-lt"/>
              </a:rPr>
              <a:t>ПІБ особи, інформацію про домени якої хочуть отримати</a:t>
            </a:r>
            <a:endParaRPr lang="uk-UA" sz="2600" dirty="0">
              <a:solidFill>
                <a:srgbClr val="002060"/>
              </a:solidFill>
              <a:latin typeface="+mj-lt"/>
            </a:endParaRPr>
          </a:p>
          <a:p>
            <a:r>
              <a:rPr lang="uk-UA" sz="2600" dirty="0">
                <a:solidFill>
                  <a:srgbClr val="002060"/>
                </a:solidFill>
                <a:latin typeface="+mj-lt"/>
              </a:rPr>
              <a:t>назва посади особи, яка звертається (хоча…)</a:t>
            </a:r>
          </a:p>
          <a:p>
            <a:endParaRPr lang="uk-UA" dirty="0" smtClean="0">
              <a:solidFill>
                <a:srgbClr val="002060"/>
              </a:solidFill>
              <a:latin typeface="+mj-lt"/>
            </a:endParaRPr>
          </a:p>
          <a:p>
            <a:endParaRPr lang="uk-UA" dirty="0" smtClean="0">
              <a:solidFill>
                <a:srgbClr val="002060"/>
              </a:solidFill>
              <a:latin typeface="+mj-lt"/>
            </a:endParaRPr>
          </a:p>
        </p:txBody>
      </p:sp>
      <p:pic>
        <p:nvPicPr>
          <p:cNvPr id="7170" name="Picture 2" descr="C:\Users\yaroslav.zholudenko\Desktop\1234677304_1234603984_polk-4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054" y="2084871"/>
            <a:ext cx="3543300"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Стрелка вправо 3"/>
          <p:cNvSpPr/>
          <p:nvPr/>
        </p:nvSpPr>
        <p:spPr>
          <a:xfrm>
            <a:off x="4139952" y="4005064"/>
            <a:ext cx="1224136" cy="57606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498392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29600" cy="4525963"/>
          </a:xfrm>
        </p:spPr>
        <p:txBody>
          <a:bodyPr>
            <a:normAutofit/>
          </a:bodyPr>
          <a:lstStyle/>
          <a:p>
            <a:pPr marL="0" indent="0">
              <a:buNone/>
            </a:pPr>
            <a:r>
              <a:rPr lang="uk-UA" sz="2400" dirty="0">
                <a:solidFill>
                  <a:srgbClr val="002060"/>
                </a:solidFill>
              </a:rPr>
              <a:t>"Начальник відділу захисту конституційних прав і свобод громадян управління захисту прав і свобод громадян та інтересів держави Головного управління захисту прав і свобод громадян, інтересів держави, нагляду за додержанням законів </a:t>
            </a:r>
            <a:r>
              <a:rPr lang="uk-UA" sz="2400" dirty="0" err="1">
                <a:solidFill>
                  <a:srgbClr val="002060"/>
                </a:solidFill>
              </a:rPr>
              <a:t>спецппідрозділами</a:t>
            </a:r>
            <a:r>
              <a:rPr lang="uk-UA" sz="2400" dirty="0">
                <a:solidFill>
                  <a:srgbClr val="002060"/>
                </a:solidFill>
              </a:rPr>
              <a:t> та іншими органами, які ведуть боротьбу з організованою злочинністю і корупцією"</a:t>
            </a:r>
          </a:p>
        </p:txBody>
      </p:sp>
      <p:pic>
        <p:nvPicPr>
          <p:cNvPr id="19458" name="Picture 2" descr="http://trollface-fun.ru/wp-content/uploads/Dzheki-Chan-m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009124"/>
            <a:ext cx="6022976" cy="376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76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aroslav.zholudenko\Desktop\comics_golub_orig_13226680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225" y="1340768"/>
            <a:ext cx="6192688" cy="5391757"/>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043608" y="194356"/>
            <a:ext cx="7128792" cy="1138773"/>
          </a:xfrm>
          <a:prstGeom prst="rect">
            <a:avLst/>
          </a:prstGeom>
        </p:spPr>
        <p:txBody>
          <a:bodyPr wrap="square">
            <a:spAutoFit/>
          </a:bodyPr>
          <a:lstStyle/>
          <a:p>
            <a:pPr algn="ctr"/>
            <a:r>
              <a:rPr lang="uk-UA" sz="2500" b="1" dirty="0" smtClean="0">
                <a:solidFill>
                  <a:srgbClr val="002060"/>
                </a:solidFill>
              </a:rPr>
              <a:t>Відсутні підстави для надання інформації, або «надайте, будь ласка»</a:t>
            </a:r>
            <a:endParaRPr lang="uk-UA" sz="2500" b="1" dirty="0" smtClean="0">
              <a:solidFill>
                <a:srgbClr val="C00000"/>
              </a:solidFill>
            </a:endParaRPr>
          </a:p>
          <a:p>
            <a:endParaRPr lang="uk-UA" dirty="0">
              <a:solidFill>
                <a:srgbClr val="C00000"/>
              </a:solidFill>
            </a:endParaRPr>
          </a:p>
        </p:txBody>
      </p:sp>
    </p:spTree>
    <p:extLst>
      <p:ext uri="{BB962C8B-B14F-4D97-AF65-F5344CB8AC3E}">
        <p14:creationId xmlns:p14="http://schemas.microsoft.com/office/powerpoint/2010/main" val="1581645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580112" y="476672"/>
            <a:ext cx="3168352" cy="1569660"/>
          </a:xfrm>
          <a:prstGeom prst="rect">
            <a:avLst/>
          </a:prstGeom>
        </p:spPr>
        <p:txBody>
          <a:bodyPr wrap="square">
            <a:spAutoFit/>
          </a:bodyPr>
          <a:lstStyle/>
          <a:p>
            <a:pPr algn="ctr"/>
            <a:r>
              <a:rPr lang="uk-UA" sz="2600" b="1" dirty="0" smtClean="0">
                <a:solidFill>
                  <a:srgbClr val="002060"/>
                </a:solidFill>
              </a:rPr>
              <a:t>Аргументи можна формулювати по-різному…</a:t>
            </a:r>
            <a:endParaRPr lang="uk-UA" sz="2600" b="1" dirty="0" smtClean="0">
              <a:solidFill>
                <a:srgbClr val="C00000"/>
              </a:solidFill>
            </a:endParaRPr>
          </a:p>
          <a:p>
            <a:endParaRPr lang="uk-UA" dirty="0">
              <a:solidFill>
                <a:srgbClr val="C00000"/>
              </a:solidFill>
            </a:endParaRPr>
          </a:p>
        </p:txBody>
      </p:sp>
      <p:pic>
        <p:nvPicPr>
          <p:cNvPr id="6147" name="Picture 3" descr="C:\Users\yaroslav.zholudenko\Desktop\3919321_a5373f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13"/>
            <a:ext cx="4860032" cy="687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91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548680"/>
            <a:ext cx="7992888" cy="5509200"/>
          </a:xfrm>
          <a:prstGeom prst="rect">
            <a:avLst/>
          </a:prstGeom>
        </p:spPr>
        <p:txBody>
          <a:bodyPr wrap="square">
            <a:spAutoFit/>
          </a:bodyPr>
          <a:lstStyle/>
          <a:p>
            <a:r>
              <a:rPr lang="uk-UA" b="1" dirty="0">
                <a:solidFill>
                  <a:srgbClr val="002060"/>
                </a:solidFill>
              </a:rPr>
              <a:t>Ч. 1 ст. 21 ЗУ «Про інформацію»:</a:t>
            </a:r>
          </a:p>
          <a:p>
            <a:endParaRPr lang="uk-UA" dirty="0">
              <a:solidFill>
                <a:srgbClr val="002060"/>
              </a:solidFill>
            </a:endParaRPr>
          </a:p>
          <a:p>
            <a:pPr algn="just"/>
            <a:r>
              <a:rPr lang="uk-UA" i="1" dirty="0">
                <a:solidFill>
                  <a:srgbClr val="002060"/>
                </a:solidFill>
              </a:rPr>
              <a:t>«…до інформації з обмеженим доступом, серед іншого, належить конфіденційна інформація…»</a:t>
            </a:r>
          </a:p>
          <a:p>
            <a:pPr algn="just"/>
            <a:endParaRPr lang="ru-RU" dirty="0" smtClean="0">
              <a:solidFill>
                <a:srgbClr val="002060"/>
              </a:solidFill>
            </a:endParaRPr>
          </a:p>
          <a:p>
            <a:pPr algn="just"/>
            <a:endParaRPr lang="uk-UA" dirty="0">
              <a:solidFill>
                <a:srgbClr val="002060"/>
              </a:solidFill>
            </a:endParaRPr>
          </a:p>
          <a:p>
            <a:pPr algn="just"/>
            <a:r>
              <a:rPr lang="uk-UA" b="1" dirty="0">
                <a:solidFill>
                  <a:srgbClr val="002060"/>
                </a:solidFill>
              </a:rPr>
              <a:t>Ч.2 ст.21 ЗУ «Про інформацію»:</a:t>
            </a:r>
          </a:p>
          <a:p>
            <a:pPr algn="just"/>
            <a:endParaRPr lang="uk-UA" dirty="0">
              <a:solidFill>
                <a:srgbClr val="002060"/>
              </a:solidFill>
            </a:endParaRPr>
          </a:p>
          <a:p>
            <a:pPr algn="just"/>
            <a:r>
              <a:rPr lang="uk-UA" i="1" dirty="0">
                <a:solidFill>
                  <a:srgbClr val="002060"/>
                </a:solidFill>
              </a:rPr>
              <a:t>«…конфіденційною є інформація про фізичну особу, а також інформація, </a:t>
            </a:r>
            <a:r>
              <a:rPr lang="uk-UA" sz="2000" b="1" i="1" dirty="0">
                <a:solidFill>
                  <a:srgbClr val="002060"/>
                </a:solidFill>
              </a:rPr>
              <a:t>доступ до якої обмежено фізичною або юридичною особою</a:t>
            </a:r>
            <a:r>
              <a:rPr lang="uk-UA" i="1" dirty="0">
                <a:solidFill>
                  <a:srgbClr val="002060"/>
                </a:solidFill>
              </a:rPr>
              <a:t>» </a:t>
            </a:r>
          </a:p>
          <a:p>
            <a:pPr algn="just"/>
            <a:endParaRPr lang="ru-RU" dirty="0" smtClean="0">
              <a:solidFill>
                <a:srgbClr val="002060"/>
              </a:solidFill>
            </a:endParaRPr>
          </a:p>
          <a:p>
            <a:pPr algn="just"/>
            <a:endParaRPr lang="uk-UA" dirty="0">
              <a:solidFill>
                <a:srgbClr val="002060"/>
              </a:solidFill>
            </a:endParaRPr>
          </a:p>
          <a:p>
            <a:pPr algn="just"/>
            <a:r>
              <a:rPr lang="uk-UA" b="1" dirty="0">
                <a:solidFill>
                  <a:srgbClr val="002060"/>
                </a:solidFill>
              </a:rPr>
              <a:t>П.2.1 та 2.3 Політики </a:t>
            </a:r>
            <a:r>
              <a:rPr lang="uk-UA" b="1" dirty="0" smtClean="0">
                <a:solidFill>
                  <a:srgbClr val="002060"/>
                </a:solidFill>
              </a:rPr>
              <a:t>конфіденційності </a:t>
            </a:r>
            <a:r>
              <a:rPr lang="uk-UA" b="1" dirty="0" err="1" smtClean="0">
                <a:solidFill>
                  <a:srgbClr val="002060"/>
                </a:solidFill>
              </a:rPr>
              <a:t>хостинг</a:t>
            </a:r>
            <a:r>
              <a:rPr lang="uk-UA" b="1" dirty="0" smtClean="0">
                <a:solidFill>
                  <a:srgbClr val="002060"/>
                </a:solidFill>
              </a:rPr>
              <a:t> провайдера/реєстратора:</a:t>
            </a:r>
            <a:endParaRPr lang="uk-UA" b="1" dirty="0">
              <a:solidFill>
                <a:srgbClr val="002060"/>
              </a:solidFill>
            </a:endParaRPr>
          </a:p>
          <a:p>
            <a:pPr algn="just"/>
            <a:endParaRPr lang="uk-UA" dirty="0">
              <a:solidFill>
                <a:srgbClr val="002060"/>
              </a:solidFill>
            </a:endParaRPr>
          </a:p>
          <a:p>
            <a:pPr algn="just"/>
            <a:r>
              <a:rPr lang="uk-UA" i="1" dirty="0">
                <a:solidFill>
                  <a:srgbClr val="002060"/>
                </a:solidFill>
              </a:rPr>
              <a:t>«</a:t>
            </a:r>
            <a:r>
              <a:rPr lang="uk-UA" sz="2000" b="1" i="1" dirty="0">
                <a:solidFill>
                  <a:srgbClr val="C00000"/>
                </a:solidFill>
              </a:rPr>
              <a:t>доступ до інформації про </a:t>
            </a:r>
            <a:r>
              <a:rPr lang="uk-UA" sz="2000" b="1" i="1" dirty="0" err="1">
                <a:solidFill>
                  <a:srgbClr val="C00000"/>
                </a:solidFill>
              </a:rPr>
              <a:t>реєстранта</a:t>
            </a:r>
            <a:r>
              <a:rPr lang="uk-UA" sz="2000" b="1" i="1" dirty="0">
                <a:solidFill>
                  <a:srgbClr val="C00000"/>
                </a:solidFill>
              </a:rPr>
              <a:t> обмежується </a:t>
            </a:r>
            <a:r>
              <a:rPr lang="uk-UA" sz="2000" b="1" i="1" dirty="0" err="1">
                <a:solidFill>
                  <a:srgbClr val="C00000"/>
                </a:solidFill>
              </a:rPr>
              <a:t>реєстрантом</a:t>
            </a:r>
            <a:r>
              <a:rPr lang="uk-UA" sz="2000" b="1" i="1" dirty="0">
                <a:solidFill>
                  <a:srgbClr val="C00000"/>
                </a:solidFill>
              </a:rPr>
              <a:t>, шляхом прийняття умов Політики конфіденційності</a:t>
            </a:r>
            <a:r>
              <a:rPr lang="uk-UA" i="1" dirty="0">
                <a:solidFill>
                  <a:srgbClr val="002060"/>
                </a:solidFill>
              </a:rPr>
              <a:t>»</a:t>
            </a:r>
            <a:endParaRPr lang="uk-UA" i="1" dirty="0">
              <a:solidFill>
                <a:srgbClr val="002060"/>
              </a:solidFill>
            </a:endParaRPr>
          </a:p>
        </p:txBody>
      </p:sp>
    </p:spTree>
    <p:extLst>
      <p:ext uri="{BB962C8B-B14F-4D97-AF65-F5344CB8AC3E}">
        <p14:creationId xmlns:p14="http://schemas.microsoft.com/office/powerpoint/2010/main" val="273227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548680"/>
            <a:ext cx="7992888" cy="1661993"/>
          </a:xfrm>
          <a:prstGeom prst="rect">
            <a:avLst/>
          </a:prstGeom>
        </p:spPr>
        <p:txBody>
          <a:bodyPr wrap="square">
            <a:spAutoFit/>
          </a:bodyPr>
          <a:lstStyle/>
          <a:p>
            <a:pPr algn="just"/>
            <a:r>
              <a:rPr lang="uk-UA" b="1" dirty="0">
                <a:solidFill>
                  <a:srgbClr val="002060"/>
                </a:solidFill>
              </a:rPr>
              <a:t>П. 2.3 Політики </a:t>
            </a:r>
            <a:r>
              <a:rPr lang="uk-UA" b="1" dirty="0" smtClean="0">
                <a:solidFill>
                  <a:srgbClr val="002060"/>
                </a:solidFill>
              </a:rPr>
              <a:t>конфіденційності:</a:t>
            </a:r>
            <a:endParaRPr lang="uk-UA" b="1" dirty="0">
              <a:solidFill>
                <a:srgbClr val="002060"/>
              </a:solidFill>
            </a:endParaRPr>
          </a:p>
          <a:p>
            <a:pPr algn="just"/>
            <a:endParaRPr lang="uk-UA" i="1" dirty="0">
              <a:solidFill>
                <a:srgbClr val="002060"/>
              </a:solidFill>
            </a:endParaRPr>
          </a:p>
          <a:p>
            <a:pPr algn="just"/>
            <a:r>
              <a:rPr lang="uk-UA" i="1" dirty="0">
                <a:solidFill>
                  <a:srgbClr val="002060"/>
                </a:solidFill>
              </a:rPr>
              <a:t>«…можемо розкривати …., якщо це необхідно для дотримання </a:t>
            </a:r>
            <a:r>
              <a:rPr lang="uk-UA" dirty="0">
                <a:solidFill>
                  <a:srgbClr val="002060"/>
                </a:solidFill>
              </a:rPr>
              <a:t>вимог</a:t>
            </a:r>
            <a:r>
              <a:rPr lang="uk-UA" i="1" u="sng" dirty="0">
                <a:solidFill>
                  <a:srgbClr val="002060"/>
                </a:solidFill>
              </a:rPr>
              <a:t> </a:t>
            </a:r>
            <a:r>
              <a:rPr lang="uk-UA" sz="2400" b="1" i="1" dirty="0">
                <a:solidFill>
                  <a:srgbClr val="C00000"/>
                </a:solidFill>
              </a:rPr>
              <a:t>дійсного запиту державних органів, включаючи розслідування потенційних правопорушень</a:t>
            </a:r>
            <a:r>
              <a:rPr lang="uk-UA" i="1" dirty="0">
                <a:solidFill>
                  <a:srgbClr val="002060"/>
                </a:solidFill>
              </a:rPr>
              <a:t>…»</a:t>
            </a:r>
          </a:p>
        </p:txBody>
      </p:sp>
    </p:spTree>
    <p:extLst>
      <p:ext uri="{BB962C8B-B14F-4D97-AF65-F5344CB8AC3E}">
        <p14:creationId xmlns:p14="http://schemas.microsoft.com/office/powerpoint/2010/main" val="156749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1143000"/>
          </a:xfrm>
        </p:spPr>
        <p:txBody>
          <a:bodyPr/>
          <a:lstStyle/>
          <a:p>
            <a:pPr algn="l"/>
            <a:r>
              <a:rPr lang="uk-UA" sz="3600" dirty="0" smtClean="0">
                <a:solidFill>
                  <a:srgbClr val="0070C0"/>
                </a:solidFill>
              </a:rPr>
              <a:t>Трішки про </a:t>
            </a:r>
            <a:r>
              <a:rPr lang="uk-UA" sz="3600" dirty="0" err="1" smtClean="0">
                <a:solidFill>
                  <a:srgbClr val="0070C0"/>
                </a:solidFill>
              </a:rPr>
              <a:t>Юсктм</a:t>
            </a:r>
            <a:endParaRPr lang="uk-UA" sz="3600" dirty="0">
              <a:solidFill>
                <a:srgbClr val="0070C0"/>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291" y="1772816"/>
            <a:ext cx="5961418" cy="3987438"/>
          </a:xfrm>
          <a:prstGeom prst="rect">
            <a:avLst/>
          </a:prstGeom>
        </p:spPr>
      </p:pic>
    </p:spTree>
    <p:extLst>
      <p:ext uri="{BB962C8B-B14F-4D97-AF65-F5344CB8AC3E}">
        <p14:creationId xmlns:p14="http://schemas.microsoft.com/office/powerpoint/2010/main" val="2832156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able-v8.ru/files/aleksei/40ftfvxyy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77486" cy="6883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4" y="17847"/>
            <a:ext cx="3613490" cy="2646878"/>
          </a:xfrm>
          <a:prstGeom prst="rect">
            <a:avLst/>
          </a:prstGeom>
          <a:noFill/>
        </p:spPr>
        <p:txBody>
          <a:bodyPr wrap="none" rtlCol="0">
            <a:spAutoFit/>
          </a:bodyPr>
          <a:lstStyle/>
          <a:p>
            <a:r>
              <a:rPr lang="uk-UA" sz="16600" dirty="0" smtClean="0">
                <a:solidFill>
                  <a:schemeClr val="bg1"/>
                </a:solidFill>
                <a:latin typeface="+mj-lt"/>
              </a:rPr>
              <a:t>НО!</a:t>
            </a:r>
            <a:endParaRPr lang="uk-UA" sz="16600" dirty="0">
              <a:solidFill>
                <a:schemeClr val="bg1"/>
              </a:solidFill>
              <a:latin typeface="+mj-lt"/>
            </a:endParaRPr>
          </a:p>
        </p:txBody>
      </p:sp>
    </p:spTree>
    <p:extLst>
      <p:ext uri="{BB962C8B-B14F-4D97-AF65-F5344CB8AC3E}">
        <p14:creationId xmlns:p14="http://schemas.microsoft.com/office/powerpoint/2010/main" val="2241060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roslav.zholudenko\Desktop\prikoly_s_mentami_3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41" y="1609673"/>
            <a:ext cx="7684317" cy="5261224"/>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457200" y="274638"/>
            <a:ext cx="8229600" cy="1143000"/>
          </a:xfrm>
        </p:spPr>
        <p:txBody>
          <a:bodyPr/>
          <a:lstStyle/>
          <a:p>
            <a:pPr algn="l"/>
            <a:r>
              <a:rPr lang="ru-RU" sz="3600" dirty="0" err="1">
                <a:solidFill>
                  <a:srgbClr val="0070C0"/>
                </a:solidFill>
              </a:rPr>
              <a:t>Виникає</a:t>
            </a:r>
            <a:r>
              <a:rPr lang="ru-RU" sz="3600" dirty="0">
                <a:solidFill>
                  <a:srgbClr val="0070C0"/>
                </a:solidFill>
              </a:rPr>
              <a:t> </a:t>
            </a:r>
            <a:r>
              <a:rPr lang="ru-RU" sz="3600" dirty="0" err="1">
                <a:solidFill>
                  <a:srgbClr val="0070C0"/>
                </a:solidFill>
              </a:rPr>
              <a:t>питання</a:t>
            </a:r>
            <a:r>
              <a:rPr lang="ru-RU" sz="3600" dirty="0">
                <a:solidFill>
                  <a:srgbClr val="0070C0"/>
                </a:solidFill>
              </a:rPr>
              <a:t> </a:t>
            </a:r>
            <a:r>
              <a:rPr lang="ru-RU" sz="3600" dirty="0" err="1">
                <a:solidFill>
                  <a:srgbClr val="0070C0"/>
                </a:solidFill>
              </a:rPr>
              <a:t>хто</a:t>
            </a:r>
            <a:r>
              <a:rPr lang="ru-RU" sz="3600" dirty="0">
                <a:solidFill>
                  <a:srgbClr val="0070C0"/>
                </a:solidFill>
              </a:rPr>
              <a:t> ж </a:t>
            </a:r>
            <a:r>
              <a:rPr lang="ru-RU" sz="3600" dirty="0" err="1">
                <a:solidFill>
                  <a:srgbClr val="0070C0"/>
                </a:solidFill>
              </a:rPr>
              <a:t>винен</a:t>
            </a:r>
            <a:r>
              <a:rPr lang="ru-RU" sz="3600" dirty="0">
                <a:solidFill>
                  <a:srgbClr val="0070C0"/>
                </a:solidFill>
              </a:rPr>
              <a:t>.</a:t>
            </a:r>
            <a:br>
              <a:rPr lang="ru-RU" sz="3600" dirty="0">
                <a:solidFill>
                  <a:srgbClr val="0070C0"/>
                </a:solidFill>
              </a:rPr>
            </a:br>
            <a:r>
              <a:rPr lang="ru-RU" sz="3600" dirty="0" err="1">
                <a:solidFill>
                  <a:srgbClr val="0070C0"/>
                </a:solidFill>
              </a:rPr>
              <a:t>Реєстратор</a:t>
            </a:r>
            <a:r>
              <a:rPr lang="ru-RU" sz="3600" dirty="0">
                <a:solidFill>
                  <a:srgbClr val="0070C0"/>
                </a:solidFill>
              </a:rPr>
              <a:t>, хостинг-провайдер….? </a:t>
            </a:r>
          </a:p>
        </p:txBody>
      </p:sp>
    </p:spTree>
    <p:extLst>
      <p:ext uri="{BB962C8B-B14F-4D97-AF65-F5344CB8AC3E}">
        <p14:creationId xmlns:p14="http://schemas.microsoft.com/office/powerpoint/2010/main" val="3685344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yaroslav.zholudenko\Desktop\12d1fb36ec202c0ea09a5c1fb402c6d1bb52e5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34737"/>
            <a:ext cx="7488832" cy="4992554"/>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457200" y="274638"/>
            <a:ext cx="8229600" cy="1143000"/>
          </a:xfrm>
        </p:spPr>
        <p:txBody>
          <a:bodyPr/>
          <a:lstStyle/>
          <a:p>
            <a:pPr algn="l"/>
            <a:r>
              <a:rPr lang="uk-UA" sz="3600" dirty="0" smtClean="0">
                <a:solidFill>
                  <a:srgbClr val="0070C0"/>
                </a:solidFill>
              </a:rPr>
              <a:t>Міліцейські запити</a:t>
            </a:r>
            <a:endParaRPr lang="uk-UA" sz="3600" dirty="0">
              <a:solidFill>
                <a:srgbClr val="0070C0"/>
              </a:solidFill>
            </a:endParaRPr>
          </a:p>
        </p:txBody>
      </p:sp>
    </p:spTree>
    <p:extLst>
      <p:ext uri="{BB962C8B-B14F-4D97-AF65-F5344CB8AC3E}">
        <p14:creationId xmlns:p14="http://schemas.microsoft.com/office/powerpoint/2010/main" val="187898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26203" t="13578" r="14581" b="17651"/>
          <a:stretch/>
        </p:blipFill>
        <p:spPr>
          <a:xfrm>
            <a:off x="864516" y="1556792"/>
            <a:ext cx="7595916" cy="4959675"/>
          </a:xfrm>
          <a:prstGeom prst="rect">
            <a:avLst/>
          </a:prstGeom>
        </p:spPr>
      </p:pic>
      <p:pic>
        <p:nvPicPr>
          <p:cNvPr id="8194" name="Picture 2" descr="http://www.rooom.com.ua/images/stories/img-articles/6-logotip-google-de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0"/>
            <a:ext cx="4032448" cy="162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737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rooom.com.ua/images/stories/img-articles/6-logotip-google-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4032448" cy="1626727"/>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rotWithShape="1">
          <a:blip r:embed="rId3"/>
          <a:srcRect l="25649" t="43109" r="14580" b="7672"/>
          <a:stretch/>
        </p:blipFill>
        <p:spPr>
          <a:xfrm>
            <a:off x="134358" y="1626727"/>
            <a:ext cx="8865626" cy="4104456"/>
          </a:xfrm>
          <a:prstGeom prst="rect">
            <a:avLst/>
          </a:prstGeom>
        </p:spPr>
      </p:pic>
      <p:sp>
        <p:nvSpPr>
          <p:cNvPr id="4" name="Прямоугольник 3"/>
          <p:cNvSpPr/>
          <p:nvPr/>
        </p:nvSpPr>
        <p:spPr>
          <a:xfrm>
            <a:off x="134358" y="1626727"/>
            <a:ext cx="8865626" cy="290105"/>
          </a:xfrm>
          <a:prstGeom prst="rect">
            <a:avLst/>
          </a:prstGeom>
          <a:solidFill>
            <a:srgbClr val="C0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170870" y="3210903"/>
            <a:ext cx="8865626" cy="290105"/>
          </a:xfrm>
          <a:prstGeom prst="rect">
            <a:avLst/>
          </a:prstGeom>
          <a:solidFill>
            <a:srgbClr val="C0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170870" y="4795079"/>
            <a:ext cx="8865626" cy="290105"/>
          </a:xfrm>
          <a:prstGeom prst="rect">
            <a:avLst/>
          </a:prstGeom>
          <a:solidFill>
            <a:srgbClr val="C0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89716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rooom.com.ua/images/stories/img-articles/6-logotip-google-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4032448" cy="16267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35" t="19169" r="13917" b="44450"/>
          <a:stretch/>
        </p:blipFill>
        <p:spPr bwMode="auto">
          <a:xfrm>
            <a:off x="467544" y="1732752"/>
            <a:ext cx="7942997" cy="266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997" t="71394" r="14861" b="7837"/>
          <a:stretch/>
        </p:blipFill>
        <p:spPr bwMode="auto">
          <a:xfrm>
            <a:off x="591527" y="4790008"/>
            <a:ext cx="7695029" cy="15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7544" y="5157192"/>
            <a:ext cx="7942997" cy="936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угольник 11"/>
          <p:cNvSpPr/>
          <p:nvPr/>
        </p:nvSpPr>
        <p:spPr>
          <a:xfrm>
            <a:off x="467544" y="2276872"/>
            <a:ext cx="7942997"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170735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Dima\Documents\PR\EVENTS\Google - InAU\b82c2bb6569a32e79fa8f64e496df39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092524"/>
            <a:ext cx="3528392" cy="4280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84" y="1556792"/>
            <a:ext cx="4392488" cy="4401205"/>
          </a:xfrm>
          <a:prstGeom prst="rect">
            <a:avLst/>
          </a:prstGeom>
          <a:noFill/>
        </p:spPr>
        <p:txBody>
          <a:bodyPr wrap="square" rtlCol="0">
            <a:spAutoFit/>
          </a:bodyPr>
          <a:lstStyle/>
          <a:p>
            <a:r>
              <a:rPr lang="uk-UA" sz="2800" b="1" dirty="0" smtClean="0">
                <a:solidFill>
                  <a:srgbClr val="002060"/>
                </a:solidFill>
                <a:latin typeface="+mj-lt"/>
              </a:rPr>
              <a:t>Види </a:t>
            </a:r>
            <a:r>
              <a:rPr lang="uk-UA" sz="2800" b="1" dirty="0" smtClean="0">
                <a:solidFill>
                  <a:srgbClr val="002060"/>
                </a:solidFill>
                <a:latin typeface="+mj-lt"/>
              </a:rPr>
              <a:t>відповідальності в мережі інтернет: </a:t>
            </a:r>
            <a:endParaRPr lang="uk-UA" sz="2800" b="1" dirty="0" smtClean="0">
              <a:solidFill>
                <a:srgbClr val="002060"/>
              </a:solidFill>
              <a:latin typeface="+mj-lt"/>
            </a:endParaRPr>
          </a:p>
          <a:p>
            <a:endParaRPr lang="uk-UA" sz="2800" dirty="0" smtClean="0">
              <a:solidFill>
                <a:srgbClr val="002060"/>
              </a:solidFill>
              <a:latin typeface="+mj-lt"/>
            </a:endParaRPr>
          </a:p>
          <a:p>
            <a:pPr marL="457200" indent="-457200">
              <a:buFontTx/>
              <a:buChar char="-"/>
            </a:pPr>
            <a:r>
              <a:rPr lang="uk-UA" sz="2800" dirty="0" smtClean="0">
                <a:solidFill>
                  <a:srgbClr val="002060"/>
                </a:solidFill>
                <a:latin typeface="+mj-lt"/>
              </a:rPr>
              <a:t>Кримінальна </a:t>
            </a:r>
          </a:p>
          <a:p>
            <a:endParaRPr lang="uk-UA" sz="2800" dirty="0">
              <a:solidFill>
                <a:srgbClr val="002060"/>
              </a:solidFill>
              <a:latin typeface="+mj-lt"/>
            </a:endParaRPr>
          </a:p>
          <a:p>
            <a:pPr marL="342900" indent="-342900">
              <a:buFontTx/>
              <a:buChar char="-"/>
            </a:pPr>
            <a:r>
              <a:rPr lang="uk-UA" sz="2800" dirty="0" smtClean="0">
                <a:solidFill>
                  <a:srgbClr val="002060"/>
                </a:solidFill>
                <a:latin typeface="+mj-lt"/>
              </a:rPr>
              <a:t>Цивільна (суд)</a:t>
            </a:r>
          </a:p>
          <a:p>
            <a:pPr marL="342900" indent="-342900">
              <a:buFontTx/>
              <a:buChar char="-"/>
            </a:pPr>
            <a:endParaRPr lang="uk-UA" sz="2800" dirty="0">
              <a:solidFill>
                <a:srgbClr val="002060"/>
              </a:solidFill>
              <a:latin typeface="+mj-lt"/>
            </a:endParaRPr>
          </a:p>
          <a:p>
            <a:pPr marL="342900" indent="-342900">
              <a:buFontTx/>
              <a:buChar char="-"/>
            </a:pPr>
            <a:r>
              <a:rPr lang="uk-UA" sz="2800" b="1" dirty="0" smtClean="0">
                <a:solidFill>
                  <a:srgbClr val="C00000"/>
                </a:solidFill>
              </a:rPr>
              <a:t>Ніякої</a:t>
            </a:r>
            <a:endParaRPr lang="uk-UA" sz="2800" b="1" dirty="0">
              <a:solidFill>
                <a:srgbClr val="C00000"/>
              </a:solidFill>
            </a:endParaRPr>
          </a:p>
          <a:p>
            <a:pPr marL="342900" indent="-342900">
              <a:buFontTx/>
              <a:buChar char="-"/>
            </a:pPr>
            <a:endParaRPr lang="uk-UA" sz="2800" dirty="0" smtClean="0">
              <a:solidFill>
                <a:srgbClr val="002060"/>
              </a:solidFill>
              <a:latin typeface="+mj-lt"/>
            </a:endParaRPr>
          </a:p>
          <a:p>
            <a:endParaRPr lang="uk-UA" sz="2800" dirty="0">
              <a:solidFill>
                <a:srgbClr val="002060"/>
              </a:solidFill>
              <a:latin typeface="+mj-lt"/>
            </a:endParaRPr>
          </a:p>
        </p:txBody>
      </p:sp>
    </p:spTree>
    <p:extLst>
      <p:ext uri="{BB962C8B-B14F-4D97-AF65-F5344CB8AC3E}">
        <p14:creationId xmlns:p14="http://schemas.microsoft.com/office/powerpoint/2010/main" val="2478732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79912" y="1834952"/>
            <a:ext cx="45005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It</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is</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the</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opinion</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of</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us</a:t>
            </a:r>
            <a:r>
              <a:rPr kumimoji="0" lang="uk-UA" altLang="uk-UA" sz="2000" b="0" i="0" u="none" strike="noStrike" cap="none" normalizeH="0" baseline="0" dirty="0" smtClean="0">
                <a:ln>
                  <a:noFill/>
                </a:ln>
                <a:solidFill>
                  <a:srgbClr val="002060"/>
                </a:solidFill>
                <a:effectLst/>
                <a:latin typeface="+mj-lt"/>
              </a:rPr>
              <a:t> and </a:t>
            </a:r>
            <a:r>
              <a:rPr kumimoji="0" lang="uk-UA" altLang="uk-UA" sz="2000" b="0" i="0" u="none" strike="noStrike" cap="none" normalizeH="0" baseline="0" dirty="0" err="1" smtClean="0">
                <a:ln>
                  <a:noFill/>
                </a:ln>
                <a:solidFill>
                  <a:srgbClr val="002060"/>
                </a:solidFill>
                <a:effectLst/>
                <a:latin typeface="+mj-lt"/>
              </a:rPr>
              <a:t>our</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lawyers</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that</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you</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are</a:t>
            </a:r>
            <a:r>
              <a:rPr kumimoji="0" lang="uk-UA" altLang="uk-UA" sz="2000" b="0" i="0" u="none" strike="noStrike" cap="none" normalizeH="0" baseline="0" dirty="0" smtClean="0">
                <a:ln>
                  <a:noFill/>
                </a:ln>
                <a:solidFill>
                  <a:srgbClr val="002060"/>
                </a:solidFill>
                <a:effectLst/>
                <a:latin typeface="+mj-lt"/>
              </a:rPr>
              <a:t> ....... </a:t>
            </a:r>
            <a:r>
              <a:rPr kumimoji="0" lang="uk-UA" altLang="uk-UA" sz="2000" b="0" i="0" u="none" strike="noStrike" cap="none" normalizeH="0" baseline="0" dirty="0" err="1" smtClean="0">
                <a:ln>
                  <a:noFill/>
                </a:ln>
                <a:solidFill>
                  <a:srgbClr val="002060"/>
                </a:solidFill>
                <a:effectLst/>
                <a:latin typeface="+mj-lt"/>
              </a:rPr>
              <a:t>morons</a:t>
            </a:r>
            <a:r>
              <a:rPr kumimoji="0" lang="uk-UA" altLang="uk-UA" sz="2000" b="0" i="0" u="none" strike="noStrike" cap="none" normalizeH="0" baseline="0" dirty="0" smtClean="0">
                <a:ln>
                  <a:noFill/>
                </a:ln>
                <a:solidFill>
                  <a:srgbClr val="002060"/>
                </a:solidFill>
                <a:effectLst/>
                <a:latin typeface="+mj-lt"/>
              </a:rPr>
              <a:t>, and </a:t>
            </a:r>
            <a:r>
              <a:rPr kumimoji="0" lang="uk-UA" altLang="uk-UA" sz="2000" b="0" i="0" u="none" strike="noStrike" cap="none" normalizeH="0" baseline="0" dirty="0" err="1" smtClean="0">
                <a:ln>
                  <a:noFill/>
                </a:ln>
                <a:solidFill>
                  <a:srgbClr val="002060"/>
                </a:solidFill>
                <a:effectLst/>
                <a:latin typeface="+mj-lt"/>
              </a:rPr>
              <a:t>that</a:t>
            </a:r>
            <a:r>
              <a:rPr kumimoji="0" lang="uk-UA" altLang="uk-UA" sz="2000" b="0" i="0" u="none" strike="noStrike" cap="none" normalizeH="0" baseline="0" dirty="0" smtClean="0">
                <a:ln>
                  <a:noFill/>
                </a:ln>
                <a:solidFill>
                  <a:srgbClr val="002060"/>
                </a:solidFill>
                <a:effectLst/>
                <a:latin typeface="+mj-lt"/>
              </a:rPr>
              <a:t> </a:t>
            </a:r>
            <a:r>
              <a:rPr kumimoji="0" lang="uk-UA" altLang="uk-UA" sz="2000" i="0" u="none" strike="noStrike" cap="none" normalizeH="0" baseline="0" dirty="0" err="1" smtClean="0">
                <a:ln>
                  <a:noFill/>
                </a:ln>
                <a:solidFill>
                  <a:srgbClr val="C00000"/>
                </a:solidFill>
                <a:effectLst/>
                <a:latin typeface="+mj-lt"/>
              </a:rPr>
              <a:t>you</a:t>
            </a:r>
            <a:r>
              <a:rPr kumimoji="0" lang="uk-UA" altLang="uk-UA" sz="2000" i="0" u="none" strike="noStrike" cap="none" normalizeH="0" baseline="0" dirty="0" smtClean="0">
                <a:ln>
                  <a:noFill/>
                </a:ln>
                <a:solidFill>
                  <a:srgbClr val="C00000"/>
                </a:solidFill>
                <a:effectLst/>
                <a:latin typeface="+mj-lt"/>
              </a:rPr>
              <a:t> </a:t>
            </a:r>
            <a:r>
              <a:rPr kumimoji="0" lang="uk-UA" altLang="uk-UA" sz="2000" i="0" u="none" strike="noStrike" cap="none" normalizeH="0" baseline="0" dirty="0" err="1" smtClean="0">
                <a:ln>
                  <a:noFill/>
                </a:ln>
                <a:solidFill>
                  <a:srgbClr val="C00000"/>
                </a:solidFill>
                <a:effectLst/>
                <a:latin typeface="+mj-lt"/>
              </a:rPr>
              <a:t>should</a:t>
            </a:r>
            <a:r>
              <a:rPr kumimoji="0" lang="uk-UA" altLang="uk-UA" sz="2000" i="0" u="none" strike="noStrike" cap="none" normalizeH="0" baseline="0" dirty="0" smtClean="0">
                <a:ln>
                  <a:noFill/>
                </a:ln>
                <a:solidFill>
                  <a:srgbClr val="C00000"/>
                </a:solidFill>
                <a:effectLst/>
                <a:latin typeface="+mj-lt"/>
              </a:rPr>
              <a:t> </a:t>
            </a:r>
            <a:r>
              <a:rPr kumimoji="0" lang="uk-UA" altLang="uk-UA" sz="2000" i="0" u="none" strike="noStrike" cap="none" normalizeH="0" baseline="0" dirty="0" err="1" smtClean="0">
                <a:ln>
                  <a:noFill/>
                </a:ln>
                <a:solidFill>
                  <a:srgbClr val="C00000"/>
                </a:solidFill>
                <a:effectLst/>
                <a:latin typeface="+mj-lt"/>
              </a:rPr>
              <a:t>please</a:t>
            </a:r>
            <a:r>
              <a:rPr kumimoji="0" lang="uk-UA" altLang="uk-UA" sz="2000" i="0" u="none" strike="noStrike" cap="none" normalizeH="0" baseline="0" dirty="0" smtClean="0">
                <a:ln>
                  <a:noFill/>
                </a:ln>
                <a:solidFill>
                  <a:srgbClr val="C00000"/>
                </a:solidFill>
                <a:effectLst/>
                <a:latin typeface="+mj-lt"/>
              </a:rPr>
              <a:t> </a:t>
            </a:r>
            <a:r>
              <a:rPr kumimoji="0" lang="uk-UA" altLang="uk-UA" sz="2000" i="0" u="none" strike="noStrike" cap="none" normalizeH="0" baseline="0" dirty="0" err="1" smtClean="0">
                <a:ln>
                  <a:noFill/>
                </a:ln>
                <a:solidFill>
                  <a:srgbClr val="C00000"/>
                </a:solidFill>
                <a:effectLst/>
                <a:latin typeface="+mj-lt"/>
              </a:rPr>
              <a:t>go</a:t>
            </a:r>
            <a:r>
              <a:rPr kumimoji="0" lang="uk-UA" altLang="uk-UA" sz="2000" i="0" u="none" strike="noStrike" cap="none" normalizeH="0" baseline="0" dirty="0" smtClean="0">
                <a:ln>
                  <a:noFill/>
                </a:ln>
                <a:solidFill>
                  <a:srgbClr val="C00000"/>
                </a:solidFill>
                <a:effectLst/>
                <a:latin typeface="+mj-lt"/>
              </a:rPr>
              <a:t> </a:t>
            </a:r>
            <a:r>
              <a:rPr kumimoji="0" lang="uk-UA" altLang="uk-UA" sz="2000" i="0" u="none" strike="noStrike" cap="none" normalizeH="0" baseline="0" dirty="0" err="1" smtClean="0">
                <a:ln>
                  <a:noFill/>
                </a:ln>
                <a:solidFill>
                  <a:srgbClr val="C00000"/>
                </a:solidFill>
                <a:effectLst/>
                <a:latin typeface="+mj-lt"/>
              </a:rPr>
              <a:t>sodomize</a:t>
            </a:r>
            <a:r>
              <a:rPr kumimoji="0" lang="uk-UA" altLang="uk-UA" sz="2000" i="0" u="none" strike="noStrike" cap="none" normalizeH="0" baseline="0" dirty="0" smtClean="0">
                <a:ln>
                  <a:noFill/>
                </a:ln>
                <a:solidFill>
                  <a:srgbClr val="C00000"/>
                </a:solidFill>
                <a:effectLst/>
                <a:latin typeface="+mj-lt"/>
              </a:rPr>
              <a:t> </a:t>
            </a:r>
            <a:r>
              <a:rPr kumimoji="0" lang="uk-UA" altLang="uk-UA" sz="2000" i="0" u="none" strike="noStrike" cap="none" normalizeH="0" baseline="0" dirty="0" err="1" smtClean="0">
                <a:ln>
                  <a:noFill/>
                </a:ln>
                <a:solidFill>
                  <a:srgbClr val="C00000"/>
                </a:solidFill>
                <a:effectLst/>
                <a:latin typeface="+mj-lt"/>
              </a:rPr>
              <a:t>yourself</a:t>
            </a:r>
            <a:r>
              <a:rPr kumimoji="0" lang="uk-UA" altLang="uk-UA" sz="2000" i="0" u="none" strike="noStrike" cap="none" normalizeH="0" baseline="0" dirty="0" smtClean="0">
                <a:ln>
                  <a:noFill/>
                </a:ln>
                <a:solidFill>
                  <a:srgbClr val="C00000"/>
                </a:solidFill>
                <a:effectLst/>
                <a:latin typeface="+mj-lt"/>
              </a:rPr>
              <a:t> </a:t>
            </a:r>
            <a:r>
              <a:rPr kumimoji="0" lang="uk-UA" altLang="uk-UA" sz="2000" i="0" u="none" strike="noStrike" cap="none" normalizeH="0" baseline="0" dirty="0" err="1" smtClean="0">
                <a:ln>
                  <a:noFill/>
                </a:ln>
                <a:solidFill>
                  <a:srgbClr val="C00000"/>
                </a:solidFill>
                <a:effectLst/>
                <a:latin typeface="+mj-lt"/>
              </a:rPr>
              <a:t>with</a:t>
            </a:r>
            <a:r>
              <a:rPr kumimoji="0" lang="uk-UA" altLang="uk-UA" sz="2000" i="0" u="none" strike="noStrike" cap="none" normalizeH="0" baseline="0" dirty="0" smtClean="0">
                <a:ln>
                  <a:noFill/>
                </a:ln>
                <a:solidFill>
                  <a:srgbClr val="C00000"/>
                </a:solidFill>
                <a:effectLst/>
                <a:latin typeface="+mj-lt"/>
              </a:rPr>
              <a:t> </a:t>
            </a:r>
            <a:r>
              <a:rPr kumimoji="0" lang="uk-UA" altLang="uk-UA" sz="2000" i="0" u="none" strike="noStrike" cap="none" normalizeH="0" baseline="0" dirty="0" err="1" smtClean="0">
                <a:ln>
                  <a:noFill/>
                </a:ln>
                <a:solidFill>
                  <a:srgbClr val="C00000"/>
                </a:solidFill>
                <a:effectLst/>
                <a:latin typeface="+mj-lt"/>
              </a:rPr>
              <a:t>retractable</a:t>
            </a:r>
            <a:r>
              <a:rPr kumimoji="0" lang="uk-UA" altLang="uk-UA" sz="2000" i="0" u="none" strike="noStrike" cap="none" normalizeH="0" baseline="0" dirty="0" smtClean="0">
                <a:ln>
                  <a:noFill/>
                </a:ln>
                <a:solidFill>
                  <a:srgbClr val="C00000"/>
                </a:solidFill>
                <a:effectLst/>
                <a:latin typeface="+mj-lt"/>
              </a:rPr>
              <a:t> </a:t>
            </a:r>
            <a:r>
              <a:rPr kumimoji="0" lang="uk-UA" altLang="uk-UA" sz="2000" i="0" u="none" strike="noStrike" cap="none" normalizeH="0" baseline="0" dirty="0" err="1" smtClean="0">
                <a:ln>
                  <a:noFill/>
                </a:ln>
                <a:solidFill>
                  <a:srgbClr val="C00000"/>
                </a:solidFill>
                <a:effectLst/>
                <a:latin typeface="+mj-lt"/>
              </a:rPr>
              <a:t>batons</a:t>
            </a:r>
            <a:r>
              <a:rPr kumimoji="0" lang="uk-UA" altLang="uk-UA" sz="2000" i="0" u="none" strike="noStrike" cap="none" normalizeH="0" baseline="0" dirty="0" smtClean="0">
                <a:ln>
                  <a:noFill/>
                </a:ln>
                <a:solidFill>
                  <a:srgbClr val="002060"/>
                </a:solidFill>
                <a:effectLst/>
                <a:latin typeface="+mj-lt"/>
              </a:rPr>
              <a:t>.</a:t>
            </a:r>
            <a:r>
              <a:rPr kumimoji="0" lang="uk-UA" altLang="uk-UA" sz="1600" i="0" u="none" strike="noStrike" cap="none" normalizeH="0" baseline="0" dirty="0" smtClean="0">
                <a:ln>
                  <a:noFill/>
                </a:ln>
                <a:solidFill>
                  <a:srgbClr val="002060"/>
                </a:solidFill>
                <a:effectLst/>
                <a:latin typeface="+mj-lt"/>
              </a:rPr>
              <a:t> </a:t>
            </a:r>
            <a:endParaRPr kumimoji="0" lang="uk-UA" altLang="uk-UA" sz="4400" i="0" u="none" strike="noStrike" cap="none" normalizeH="0" baseline="0" dirty="0" smtClean="0">
              <a:ln>
                <a:noFill/>
              </a:ln>
              <a:solidFill>
                <a:srgbClr val="002060"/>
              </a:solidFill>
              <a:effectLst/>
              <a:latin typeface="+mj-lt"/>
            </a:endParaRPr>
          </a:p>
        </p:txBody>
      </p:sp>
      <p:sp>
        <p:nvSpPr>
          <p:cNvPr id="3" name="Rectangle 2"/>
          <p:cNvSpPr>
            <a:spLocks noChangeArrowheads="1"/>
          </p:cNvSpPr>
          <p:nvPr/>
        </p:nvSpPr>
        <p:spPr bwMode="auto">
          <a:xfrm>
            <a:off x="3779912" y="3347120"/>
            <a:ext cx="442849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Even</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if</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we</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had</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that</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information</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which</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we</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don't</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do</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you</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really</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think</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we</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would</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provide</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it</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to</a:t>
            </a:r>
            <a:r>
              <a:rPr kumimoji="0" lang="uk-UA" altLang="uk-UA" sz="2000"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002060"/>
                </a:solidFill>
                <a:effectLst/>
                <a:latin typeface="+mj-lt"/>
              </a:rPr>
              <a:t>you</a:t>
            </a:r>
            <a:r>
              <a:rPr kumimoji="0" lang="uk-UA" altLang="uk-UA" sz="2000" b="0" i="0" u="none" strike="noStrike" cap="none" normalizeH="0" baseline="0" dirty="0" smtClean="0">
                <a:ln>
                  <a:noFill/>
                </a:ln>
                <a:solidFill>
                  <a:srgbClr val="002060"/>
                </a:solidFill>
                <a:effectLst/>
                <a:latin typeface="+mj-lt"/>
              </a:rPr>
              <a:t>? </a:t>
            </a:r>
            <a:endParaRPr kumimoji="0" lang="uk-UA" altLang="uk-UA" sz="4400" b="0" i="0" u="none" strike="noStrike" cap="none" normalizeH="0" baseline="0" dirty="0" smtClean="0">
              <a:ln>
                <a:noFill/>
              </a:ln>
              <a:solidFill>
                <a:srgbClr val="002060"/>
              </a:solidFill>
              <a:effectLst/>
              <a:latin typeface="+mj-lt"/>
            </a:endParaRPr>
          </a:p>
        </p:txBody>
      </p:sp>
      <p:sp>
        <p:nvSpPr>
          <p:cNvPr id="6" name="Заголовок 1"/>
          <p:cNvSpPr>
            <a:spLocks noGrp="1"/>
          </p:cNvSpPr>
          <p:nvPr>
            <p:ph type="title"/>
          </p:nvPr>
        </p:nvSpPr>
        <p:spPr>
          <a:xfrm>
            <a:off x="457200" y="274638"/>
            <a:ext cx="8229600" cy="1143000"/>
          </a:xfrm>
        </p:spPr>
        <p:txBody>
          <a:bodyPr/>
          <a:lstStyle/>
          <a:p>
            <a:pPr algn="l"/>
            <a:r>
              <a:rPr lang="en-US" sz="3600" dirty="0" smtClean="0">
                <a:solidFill>
                  <a:srgbClr val="0070C0"/>
                </a:solidFill>
              </a:rPr>
              <a:t>Just few masterpieces</a:t>
            </a:r>
            <a:endParaRPr lang="uk-UA" sz="3600" dirty="0">
              <a:solidFill>
                <a:srgbClr val="0070C0"/>
              </a:solidFill>
            </a:endParaRPr>
          </a:p>
        </p:txBody>
      </p:sp>
      <p:sp>
        <p:nvSpPr>
          <p:cNvPr id="7" name="Rectangle 3"/>
          <p:cNvSpPr>
            <a:spLocks noChangeArrowheads="1"/>
          </p:cNvSpPr>
          <p:nvPr/>
        </p:nvSpPr>
        <p:spPr bwMode="auto">
          <a:xfrm>
            <a:off x="827584" y="4813121"/>
            <a:ext cx="806489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2060"/>
                </a:solidFill>
                <a:effectLst/>
                <a:latin typeface="+mj-lt"/>
              </a:rPr>
              <a:t>...and I </a:t>
            </a:r>
            <a:r>
              <a:rPr kumimoji="0" lang="uk-UA" altLang="uk-UA" b="0" i="0" u="none" strike="noStrike" cap="none" normalizeH="0" baseline="0" dirty="0" err="1" smtClean="0">
                <a:ln>
                  <a:noFill/>
                </a:ln>
                <a:solidFill>
                  <a:srgbClr val="002060"/>
                </a:solidFill>
                <a:effectLst/>
                <a:latin typeface="+mj-lt"/>
              </a:rPr>
              <a:t>would</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like</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to</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refer</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you</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to</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the</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relevant</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court</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cases</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Unfortunately</a:t>
            </a:r>
            <a:r>
              <a:rPr kumimoji="0" lang="uk-UA" altLang="uk-UA" b="0" i="0" u="none" strike="noStrike" cap="none" normalizeH="0" baseline="0" dirty="0" smtClean="0">
                <a:ln>
                  <a:noFill/>
                </a:ln>
                <a:solidFill>
                  <a:srgbClr val="002060"/>
                </a:solidFill>
                <a:effectLst/>
                <a:latin typeface="+mj-lt"/>
              </a:rPr>
              <a:t>, </a:t>
            </a:r>
            <a:r>
              <a:rPr kumimoji="0" lang="uk-UA" altLang="uk-UA" sz="2000" b="0" i="0" u="none" strike="noStrike" cap="none" normalizeH="0" baseline="0" dirty="0" err="1" smtClean="0">
                <a:ln>
                  <a:noFill/>
                </a:ln>
                <a:solidFill>
                  <a:srgbClr val="C00000"/>
                </a:solidFill>
                <a:effectLst/>
                <a:latin typeface="+mj-lt"/>
              </a:rPr>
              <a:t>our</a:t>
            </a:r>
            <a:r>
              <a:rPr kumimoji="0" lang="uk-UA" altLang="uk-UA" sz="2000" b="0" i="0" u="none" strike="noStrike" cap="none" normalizeH="0" baseline="0" dirty="0" smtClean="0">
                <a:ln>
                  <a:noFill/>
                </a:ln>
                <a:solidFill>
                  <a:srgbClr val="C00000"/>
                </a:solidFill>
                <a:effectLst/>
                <a:latin typeface="+mj-lt"/>
              </a:rPr>
              <a:t> </a:t>
            </a:r>
            <a:r>
              <a:rPr kumimoji="0" lang="uk-UA" altLang="uk-UA" sz="2000" b="0" i="0" u="none" strike="noStrike" cap="none" normalizeH="0" baseline="0" dirty="0" err="1" smtClean="0">
                <a:ln>
                  <a:noFill/>
                </a:ln>
                <a:solidFill>
                  <a:srgbClr val="C00000"/>
                </a:solidFill>
                <a:effectLst/>
                <a:latin typeface="+mj-lt"/>
              </a:rPr>
              <a:t>legal</a:t>
            </a:r>
            <a:r>
              <a:rPr kumimoji="0" lang="uk-UA" altLang="uk-UA" sz="2000" b="0" i="0" u="none" strike="noStrike" cap="none" normalizeH="0" baseline="0" dirty="0" smtClean="0">
                <a:ln>
                  <a:noFill/>
                </a:ln>
                <a:solidFill>
                  <a:srgbClr val="C00000"/>
                </a:solidFill>
                <a:effectLst/>
                <a:latin typeface="+mj-lt"/>
              </a:rPr>
              <a:t> team </a:t>
            </a:r>
            <a:r>
              <a:rPr kumimoji="0" lang="uk-UA" altLang="uk-UA" sz="2000" b="0" i="0" u="none" strike="noStrike" cap="none" normalizeH="0" baseline="0" dirty="0" err="1" smtClean="0">
                <a:ln>
                  <a:noFill/>
                </a:ln>
                <a:solidFill>
                  <a:srgbClr val="C00000"/>
                </a:solidFill>
                <a:effectLst/>
                <a:latin typeface="+mj-lt"/>
              </a:rPr>
              <a:t>partied</a:t>
            </a:r>
            <a:r>
              <a:rPr kumimoji="0" lang="uk-UA" altLang="uk-UA" sz="2000" b="0" i="0" u="none" strike="noStrike" cap="none" normalizeH="0" baseline="0" dirty="0" smtClean="0">
                <a:ln>
                  <a:noFill/>
                </a:ln>
                <a:solidFill>
                  <a:srgbClr val="C00000"/>
                </a:solidFill>
                <a:effectLst/>
                <a:latin typeface="+mj-lt"/>
              </a:rPr>
              <a:t> </a:t>
            </a:r>
            <a:r>
              <a:rPr kumimoji="0" lang="uk-UA" altLang="uk-UA" sz="2000" b="0" i="0" u="none" strike="noStrike" cap="none" normalizeH="0" baseline="0" dirty="0" err="1" smtClean="0">
                <a:ln>
                  <a:noFill/>
                </a:ln>
                <a:solidFill>
                  <a:srgbClr val="C00000"/>
                </a:solidFill>
                <a:effectLst/>
                <a:latin typeface="+mj-lt"/>
              </a:rPr>
              <a:t>quite</a:t>
            </a:r>
            <a:r>
              <a:rPr kumimoji="0" lang="uk-UA" altLang="uk-UA" sz="2000" b="0" i="0" u="none" strike="noStrike" cap="none" normalizeH="0" baseline="0" dirty="0" smtClean="0">
                <a:ln>
                  <a:noFill/>
                </a:ln>
                <a:solidFill>
                  <a:srgbClr val="C00000"/>
                </a:solidFill>
                <a:effectLst/>
                <a:latin typeface="+mj-lt"/>
              </a:rPr>
              <a:t> </a:t>
            </a:r>
            <a:r>
              <a:rPr kumimoji="0" lang="uk-UA" altLang="uk-UA" sz="2000" b="0" i="0" u="none" strike="noStrike" cap="none" normalizeH="0" baseline="0" dirty="0" err="1" smtClean="0">
                <a:ln>
                  <a:noFill/>
                </a:ln>
                <a:solidFill>
                  <a:srgbClr val="C00000"/>
                </a:solidFill>
                <a:effectLst/>
                <a:latin typeface="+mj-lt"/>
              </a:rPr>
              <a:t>heavily</a:t>
            </a:r>
            <a:r>
              <a:rPr kumimoji="0" lang="uk-UA" altLang="uk-UA" sz="2000" b="0" i="0" u="none" strike="noStrike" cap="none" normalizeH="0" baseline="0" dirty="0" smtClean="0">
                <a:ln>
                  <a:noFill/>
                </a:ln>
                <a:solidFill>
                  <a:srgbClr val="C00000"/>
                </a:solidFill>
                <a:effectLst/>
                <a:latin typeface="+mj-lt"/>
              </a:rPr>
              <a:t> </a:t>
            </a:r>
            <a:r>
              <a:rPr kumimoji="0" lang="uk-UA" altLang="uk-UA" sz="2000" b="0" i="0" u="none" strike="noStrike" cap="none" normalizeH="0" baseline="0" dirty="0" err="1" smtClean="0">
                <a:ln>
                  <a:noFill/>
                </a:ln>
                <a:solidFill>
                  <a:srgbClr val="C00000"/>
                </a:solidFill>
                <a:effectLst/>
                <a:latin typeface="+mj-lt"/>
              </a:rPr>
              <a:t>last</a:t>
            </a:r>
            <a:r>
              <a:rPr kumimoji="0" lang="uk-UA" altLang="uk-UA" sz="2000" b="0" i="0" u="none" strike="noStrike" cap="none" normalizeH="0" baseline="0" dirty="0" smtClean="0">
                <a:ln>
                  <a:noFill/>
                </a:ln>
                <a:solidFill>
                  <a:srgbClr val="C00000"/>
                </a:solidFill>
                <a:effectLst/>
                <a:latin typeface="+mj-lt"/>
              </a:rPr>
              <a:t> </a:t>
            </a:r>
            <a:r>
              <a:rPr kumimoji="0" lang="uk-UA" altLang="uk-UA" sz="2000" b="0" i="0" u="none" strike="noStrike" cap="none" normalizeH="0" baseline="0" dirty="0" err="1" smtClean="0">
                <a:ln>
                  <a:noFill/>
                </a:ln>
                <a:solidFill>
                  <a:srgbClr val="C00000"/>
                </a:solidFill>
                <a:effectLst/>
                <a:latin typeface="+mj-lt"/>
              </a:rPr>
              <a:t>night</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so</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the</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only</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reference</a:t>
            </a:r>
            <a:r>
              <a:rPr kumimoji="0" lang="uk-UA" altLang="uk-UA" b="0" i="0" u="none" strike="noStrike" cap="none" normalizeH="0" baseline="0" dirty="0" smtClean="0">
                <a:ln>
                  <a:noFill/>
                </a:ln>
                <a:solidFill>
                  <a:srgbClr val="002060"/>
                </a:solidFill>
                <a:effectLst/>
                <a:latin typeface="+mj-lt"/>
              </a:rPr>
              <a:t> I </a:t>
            </a:r>
            <a:r>
              <a:rPr kumimoji="0" lang="uk-UA" altLang="uk-UA" b="0" i="0" u="none" strike="noStrike" cap="none" normalizeH="0" baseline="0" dirty="0" err="1" smtClean="0">
                <a:ln>
                  <a:noFill/>
                </a:ln>
                <a:solidFill>
                  <a:srgbClr val="002060"/>
                </a:solidFill>
                <a:effectLst/>
                <a:latin typeface="+mj-lt"/>
              </a:rPr>
              <a:t>can</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provide</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you</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with</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is</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Hцgsta</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Domstolen</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the</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Swedish</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Supreme</a:t>
            </a:r>
            <a:r>
              <a:rPr kumimoji="0" lang="uk-UA" altLang="uk-UA" b="0" i="0" u="none" strike="noStrike" cap="none" normalizeH="0" baseline="0" dirty="0" smtClean="0">
                <a:ln>
                  <a:noFill/>
                </a:ln>
                <a:solidFill>
                  <a:srgbClr val="002060"/>
                </a:solidFill>
                <a:effectLst/>
                <a:latin typeface="+mj-lt"/>
              </a:rPr>
              <a:t> </a:t>
            </a:r>
            <a:r>
              <a:rPr kumimoji="0" lang="uk-UA" altLang="uk-UA" b="0" i="0" u="none" strike="noStrike" cap="none" normalizeH="0" baseline="0" dirty="0" err="1" smtClean="0">
                <a:ln>
                  <a:noFill/>
                </a:ln>
                <a:solidFill>
                  <a:srgbClr val="002060"/>
                </a:solidFill>
                <a:effectLst/>
                <a:latin typeface="+mj-lt"/>
              </a:rPr>
              <a:t>Court</a:t>
            </a:r>
            <a:r>
              <a:rPr kumimoji="0" lang="uk-UA" altLang="uk-UA" b="0" i="0" u="none" strike="noStrike" cap="none" normalizeH="0" baseline="0" dirty="0" smtClean="0">
                <a:ln>
                  <a:noFill/>
                </a:ln>
                <a:solidFill>
                  <a:srgbClr val="002060"/>
                </a:solidFill>
                <a:effectLst/>
                <a:latin typeface="+mj-lt"/>
              </a:rPr>
              <a:t>) NJA I 1996 </a:t>
            </a:r>
            <a:r>
              <a:rPr kumimoji="0" lang="uk-UA" altLang="uk-UA" b="0" i="0" u="none" strike="noStrike" cap="none" normalizeH="0" baseline="0" dirty="0" err="1" smtClean="0">
                <a:ln>
                  <a:noFill/>
                </a:ln>
                <a:solidFill>
                  <a:srgbClr val="002060"/>
                </a:solidFill>
                <a:effectLst/>
                <a:latin typeface="+mj-lt"/>
              </a:rPr>
              <a:t>page</a:t>
            </a:r>
            <a:r>
              <a:rPr kumimoji="0" lang="uk-UA" altLang="uk-UA" b="0" i="0" u="none" strike="noStrike" cap="none" normalizeH="0" baseline="0" dirty="0" smtClean="0">
                <a:ln>
                  <a:noFill/>
                </a:ln>
                <a:solidFill>
                  <a:srgbClr val="002060"/>
                </a:solidFill>
                <a:effectLst/>
                <a:latin typeface="+mj-lt"/>
              </a:rPr>
              <a:t> 79</a:t>
            </a:r>
            <a:r>
              <a:rPr kumimoji="0" lang="uk-UA" altLang="uk-UA" sz="1400" b="0" i="0" u="none" strike="noStrike" cap="none" normalizeH="0" baseline="0" dirty="0" smtClean="0">
                <a:ln>
                  <a:noFill/>
                </a:ln>
                <a:solidFill>
                  <a:srgbClr val="002060"/>
                </a:solidFill>
                <a:effectLst/>
                <a:latin typeface="+mj-lt"/>
              </a:rPr>
              <a:t> </a:t>
            </a:r>
            <a:endParaRPr kumimoji="0" lang="uk-UA" altLang="uk-UA" sz="4000" b="0" i="0" u="none" strike="noStrike" cap="none" normalizeH="0" baseline="0" dirty="0" smtClean="0">
              <a:ln>
                <a:noFill/>
              </a:ln>
              <a:solidFill>
                <a:srgbClr val="002060"/>
              </a:solidFill>
              <a:effectLst/>
              <a:latin typeface="+mj-lt"/>
            </a:endParaRPr>
          </a:p>
        </p:txBody>
      </p:sp>
      <p:pic>
        <p:nvPicPr>
          <p:cNvPr id="13317" name="Picture 5" descr="http://upload.wikimedia.org/wikipedia/commons/thumb/1/16/The_Pirate_Bay_logo.svg/2000px-The_Pirate_Bay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14455"/>
            <a:ext cx="2087798" cy="236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85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916832"/>
            <a:ext cx="8457544" cy="2616101"/>
          </a:xfrm>
          <a:prstGeom prst="rect">
            <a:avLst/>
          </a:prstGeom>
          <a:noFill/>
        </p:spPr>
        <p:txBody>
          <a:bodyPr wrap="square" rtlCol="0">
            <a:spAutoFit/>
          </a:bodyPr>
          <a:lstStyle/>
          <a:p>
            <a:r>
              <a:rPr lang="ru-RU" sz="2000" i="1" dirty="0">
                <a:solidFill>
                  <a:srgbClr val="002060"/>
                </a:solidFill>
              </a:rPr>
              <a:t>«Удалите это немедленно или поговорим по-другому, в другом месте</a:t>
            </a:r>
            <a:r>
              <a:rPr lang="ru-RU" sz="2000" i="1" dirty="0" smtClean="0">
                <a:solidFill>
                  <a:srgbClr val="002060"/>
                </a:solidFill>
              </a:rPr>
              <a:t>!»</a:t>
            </a:r>
          </a:p>
          <a:p>
            <a:endParaRPr lang="ru-RU" sz="2000" i="1" dirty="0" smtClean="0">
              <a:solidFill>
                <a:srgbClr val="002060"/>
              </a:solidFill>
            </a:endParaRPr>
          </a:p>
          <a:p>
            <a:r>
              <a:rPr lang="ru-RU" sz="2000" dirty="0" smtClean="0">
                <a:solidFill>
                  <a:srgbClr val="002060"/>
                </a:solidFill>
              </a:rPr>
              <a:t>А </a:t>
            </a:r>
            <a:r>
              <a:rPr lang="ru-RU" sz="2000" dirty="0" err="1" smtClean="0">
                <a:solidFill>
                  <a:srgbClr val="002060"/>
                </a:solidFill>
              </a:rPr>
              <a:t>потім</a:t>
            </a:r>
            <a:r>
              <a:rPr lang="ru-RU" sz="2000" dirty="0" smtClean="0">
                <a:solidFill>
                  <a:srgbClr val="002060"/>
                </a:solidFill>
              </a:rPr>
              <a:t>:</a:t>
            </a:r>
          </a:p>
          <a:p>
            <a:endParaRPr lang="ru-RU" sz="2000" i="1" dirty="0">
              <a:solidFill>
                <a:srgbClr val="002060"/>
              </a:solidFill>
            </a:endParaRPr>
          </a:p>
          <a:p>
            <a:r>
              <a:rPr lang="ru-RU" sz="2000" i="1" dirty="0">
                <a:solidFill>
                  <a:srgbClr val="002060"/>
                </a:solidFill>
              </a:rPr>
              <a:t>«Я не давала соглашение на распространение личной информации. Буду вынуждена </a:t>
            </a:r>
            <a:r>
              <a:rPr lang="ru-RU" sz="2400" b="1" i="1" dirty="0">
                <a:solidFill>
                  <a:srgbClr val="002060"/>
                </a:solidFill>
              </a:rPr>
              <a:t>обратится в органы </a:t>
            </a:r>
            <a:r>
              <a:rPr lang="ru-RU" sz="2000" i="1" dirty="0">
                <a:solidFill>
                  <a:srgbClr val="002060"/>
                </a:solidFill>
              </a:rPr>
              <a:t>если в течении недели мои данные с фото и видео и номером не будут изъяты с сайта!»</a:t>
            </a:r>
            <a:endParaRPr lang="uk-UA" sz="2000" dirty="0">
              <a:solidFill>
                <a:srgbClr val="002060"/>
              </a:solidFill>
            </a:endParaRPr>
          </a:p>
        </p:txBody>
      </p:sp>
    </p:spTree>
    <p:extLst>
      <p:ext uri="{BB962C8B-B14F-4D97-AF65-F5344CB8AC3E}">
        <p14:creationId xmlns:p14="http://schemas.microsoft.com/office/powerpoint/2010/main" val="1802580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945" y="1340768"/>
            <a:ext cx="8457544" cy="3662541"/>
          </a:xfrm>
          <a:prstGeom prst="rect">
            <a:avLst/>
          </a:prstGeom>
          <a:noFill/>
        </p:spPr>
        <p:txBody>
          <a:bodyPr wrap="square" rtlCol="0">
            <a:spAutoFit/>
          </a:bodyPr>
          <a:lstStyle/>
          <a:p>
            <a:r>
              <a:rPr lang="ru-RU" sz="2000" i="1" dirty="0">
                <a:solidFill>
                  <a:srgbClr val="002060"/>
                </a:solidFill>
              </a:rPr>
              <a:t>«Этот ролик запрещён для размещения на других ресурсах, </a:t>
            </a:r>
            <a:r>
              <a:rPr lang="ru-RU" sz="2400" b="1" i="1" dirty="0">
                <a:solidFill>
                  <a:srgbClr val="002060"/>
                </a:solidFill>
              </a:rPr>
              <a:t>если вы его не удалите </a:t>
            </a:r>
            <a:r>
              <a:rPr lang="ru-RU" sz="2000" i="1" dirty="0">
                <a:solidFill>
                  <a:srgbClr val="002060"/>
                </a:solidFill>
              </a:rPr>
              <a:t>то </a:t>
            </a:r>
            <a:r>
              <a:rPr lang="ru-RU" sz="2400" b="1" i="1" dirty="0">
                <a:solidFill>
                  <a:srgbClr val="002060"/>
                </a:solidFill>
              </a:rPr>
              <a:t>все участники этого ролика подают на вас в суд </a:t>
            </a:r>
            <a:r>
              <a:rPr lang="ru-RU" sz="2000" i="1" dirty="0">
                <a:solidFill>
                  <a:srgbClr val="002060"/>
                </a:solidFill>
              </a:rPr>
              <a:t>в том числе и мы как правообладатели и организаторы этого мероприятия!!! </a:t>
            </a:r>
            <a:endParaRPr lang="ru-RU" sz="2000" i="1" dirty="0" smtClean="0">
              <a:solidFill>
                <a:srgbClr val="002060"/>
              </a:solidFill>
            </a:endParaRPr>
          </a:p>
          <a:p>
            <a:endParaRPr lang="ru-RU" sz="2000" i="1" dirty="0">
              <a:solidFill>
                <a:srgbClr val="002060"/>
              </a:solidFill>
            </a:endParaRPr>
          </a:p>
          <a:p>
            <a:r>
              <a:rPr lang="ru-RU" sz="2000" i="1" dirty="0" smtClean="0">
                <a:solidFill>
                  <a:srgbClr val="002060"/>
                </a:solidFill>
              </a:rPr>
              <a:t>Если </a:t>
            </a:r>
            <a:r>
              <a:rPr lang="ru-RU" sz="2000" i="1" dirty="0">
                <a:solidFill>
                  <a:srgbClr val="002060"/>
                </a:solidFill>
              </a:rPr>
              <a:t>вы хотите чтобы я выложил или вы сами хотите выложить наши ролики вы должны обратится к нам с письмом сейчас мы удаляем наши ролики по всему интернету те кто отказывается удалять незаконно выложенные ролики мы подаём на них в суд!!! Ролики на нашем сайт разрешённые к просмотру и распространению наших тренингов и семинаров!!!».</a:t>
            </a:r>
            <a:endParaRPr lang="uk-UA" sz="2000" dirty="0">
              <a:solidFill>
                <a:srgbClr val="002060"/>
              </a:solidFill>
            </a:endParaRPr>
          </a:p>
        </p:txBody>
      </p:sp>
    </p:spTree>
    <p:extLst>
      <p:ext uri="{BB962C8B-B14F-4D97-AF65-F5344CB8AC3E}">
        <p14:creationId xmlns:p14="http://schemas.microsoft.com/office/powerpoint/2010/main" val="3014197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1143000"/>
          </a:xfrm>
        </p:spPr>
        <p:txBody>
          <a:bodyPr/>
          <a:lstStyle/>
          <a:p>
            <a:pPr algn="l"/>
            <a:r>
              <a:rPr lang="uk-UA" sz="3600" dirty="0">
                <a:solidFill>
                  <a:srgbClr val="0070C0"/>
                </a:solidFill>
              </a:rPr>
              <a:t>Б</a:t>
            </a:r>
            <a:r>
              <a:rPr lang="uk-UA" sz="3600" dirty="0" smtClean="0">
                <a:solidFill>
                  <a:srgbClr val="0070C0"/>
                </a:solidFill>
              </a:rPr>
              <a:t>ільше про </a:t>
            </a:r>
            <a:r>
              <a:rPr lang="uk-UA" sz="3600" dirty="0" err="1" smtClean="0">
                <a:solidFill>
                  <a:srgbClr val="0070C0"/>
                </a:solidFill>
              </a:rPr>
              <a:t>Юсктм</a:t>
            </a:r>
            <a:endParaRPr lang="uk-UA" sz="3600" dirty="0">
              <a:solidFill>
                <a:srgbClr val="0070C0"/>
              </a:solidFill>
            </a:endParaRPr>
          </a:p>
        </p:txBody>
      </p:sp>
      <p:pic>
        <p:nvPicPr>
          <p:cNvPr id="12290" name="Picture 2" descr="http://fs87.www.ex.ua/get/10931550/exlogo%20%5BConverted%5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708920"/>
            <a:ext cx="6533010" cy="133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83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945" y="1340768"/>
            <a:ext cx="8457544" cy="2985433"/>
          </a:xfrm>
          <a:prstGeom prst="rect">
            <a:avLst/>
          </a:prstGeom>
          <a:noFill/>
        </p:spPr>
        <p:txBody>
          <a:bodyPr wrap="square" rtlCol="0">
            <a:spAutoFit/>
          </a:bodyPr>
          <a:lstStyle/>
          <a:p>
            <a:r>
              <a:rPr lang="ru-RU" sz="2000" i="1" dirty="0">
                <a:solidFill>
                  <a:srgbClr val="002060"/>
                </a:solidFill>
              </a:rPr>
              <a:t>«Добрый день!</a:t>
            </a:r>
            <a:endParaRPr lang="ru-RU" sz="2000" dirty="0">
              <a:solidFill>
                <a:srgbClr val="002060"/>
              </a:solidFill>
            </a:endParaRPr>
          </a:p>
          <a:p>
            <a:endParaRPr lang="ru-RU" sz="2000" i="1" dirty="0" smtClean="0">
              <a:solidFill>
                <a:srgbClr val="002060"/>
              </a:solidFill>
            </a:endParaRPr>
          </a:p>
          <a:p>
            <a:r>
              <a:rPr lang="ru-RU" sz="2000" i="1" dirty="0" smtClean="0">
                <a:solidFill>
                  <a:srgbClr val="002060"/>
                </a:solidFill>
              </a:rPr>
              <a:t>На </a:t>
            </a:r>
            <a:r>
              <a:rPr lang="ru-RU" sz="2000" i="1" dirty="0">
                <a:solidFill>
                  <a:srgbClr val="002060"/>
                </a:solidFill>
              </a:rPr>
              <a:t>вашем сайте размещены материалы нашего издательства. Это нарушение авторского права и ведет к уголовной </a:t>
            </a:r>
            <a:r>
              <a:rPr lang="ru-RU" sz="2000" i="1" dirty="0" err="1">
                <a:solidFill>
                  <a:srgbClr val="002060"/>
                </a:solidFill>
              </a:rPr>
              <a:t>ответственности.Требуем</a:t>
            </a:r>
            <a:r>
              <a:rPr lang="ru-RU" sz="2000" i="1" dirty="0">
                <a:solidFill>
                  <a:srgbClr val="002060"/>
                </a:solidFill>
              </a:rPr>
              <a:t> убрать все .PDF с сайта. </a:t>
            </a:r>
            <a:r>
              <a:rPr lang="ru-RU" sz="2400" b="1" i="1" dirty="0">
                <a:solidFill>
                  <a:srgbClr val="002060"/>
                </a:solidFill>
              </a:rPr>
              <a:t>Максимум что вы можете оставить это </a:t>
            </a:r>
            <a:r>
              <a:rPr lang="ru-RU" sz="2000" i="1" dirty="0">
                <a:solidFill>
                  <a:srgbClr val="002060"/>
                </a:solidFill>
              </a:rPr>
              <a:t>список книг аннотацию и ссылку на наш сайт, где эти книги можно заказать или скачать в электронном виде. Если материалы не будут удалены с вашего сайта в течении суток, мы будем вынуждены принять меры».</a:t>
            </a:r>
            <a:endParaRPr lang="ru-RU" sz="2000" dirty="0">
              <a:solidFill>
                <a:srgbClr val="002060"/>
              </a:solidFill>
            </a:endParaRPr>
          </a:p>
        </p:txBody>
      </p:sp>
    </p:spTree>
    <p:extLst>
      <p:ext uri="{BB962C8B-B14F-4D97-AF65-F5344CB8AC3E}">
        <p14:creationId xmlns:p14="http://schemas.microsoft.com/office/powerpoint/2010/main" val="1202837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945" y="1340768"/>
            <a:ext cx="8457544" cy="1815882"/>
          </a:xfrm>
          <a:prstGeom prst="rect">
            <a:avLst/>
          </a:prstGeom>
          <a:noFill/>
        </p:spPr>
        <p:txBody>
          <a:bodyPr wrap="square" rtlCol="0">
            <a:spAutoFit/>
          </a:bodyPr>
          <a:lstStyle/>
          <a:p>
            <a:pPr lvl="0"/>
            <a:r>
              <a:rPr lang="ru-RU" sz="2800" dirty="0">
                <a:solidFill>
                  <a:srgbClr val="002060"/>
                </a:solidFill>
              </a:rPr>
              <a:t>«Это правило достаточно жесткое: при попытке записать материал лекции, студент будет отчислен, а записывающее устройство передано в правоохранительные </a:t>
            </a:r>
            <a:r>
              <a:rPr lang="ru-RU" sz="2800" dirty="0" smtClean="0">
                <a:solidFill>
                  <a:srgbClr val="002060"/>
                </a:solidFill>
              </a:rPr>
              <a:t>органы»</a:t>
            </a:r>
            <a:endParaRPr lang="uk-UA" sz="2800" dirty="0">
              <a:solidFill>
                <a:srgbClr val="002060"/>
              </a:solidFill>
            </a:endParaRPr>
          </a:p>
        </p:txBody>
      </p:sp>
    </p:spTree>
    <p:extLst>
      <p:ext uri="{BB962C8B-B14F-4D97-AF65-F5344CB8AC3E}">
        <p14:creationId xmlns:p14="http://schemas.microsoft.com/office/powerpoint/2010/main" val="1860177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1143000"/>
          </a:xfrm>
        </p:spPr>
        <p:txBody>
          <a:bodyPr/>
          <a:lstStyle/>
          <a:p>
            <a:pPr algn="l"/>
            <a:r>
              <a:rPr lang="uk-UA" sz="3600" dirty="0" smtClean="0">
                <a:solidFill>
                  <a:srgbClr val="0070C0"/>
                </a:solidFill>
              </a:rPr>
              <a:t>Поважай себе – слухай джаз</a:t>
            </a:r>
            <a:endParaRPr lang="uk-UA" sz="3600" dirty="0">
              <a:solidFill>
                <a:srgbClr val="0070C0"/>
              </a:solidFill>
            </a:endParaRPr>
          </a:p>
        </p:txBody>
      </p:sp>
      <p:pic>
        <p:nvPicPr>
          <p:cNvPr id="17410" name="Picture 2" descr="https://fbcdn-sphotos-c-a.akamaihd.net/hphotos-ak-xpa1/v/t1.0-9/1378860_986823914667753_8498167720222779118_n.jpg?oh=8272770c087039552c5c1cc86ae1ceb6&amp;oe=5506A806&amp;__gda__=1427896891_a522c4ec27d0a1815f2134784f24b0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556792"/>
            <a:ext cx="3389034" cy="492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22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1143000"/>
          </a:xfrm>
        </p:spPr>
        <p:txBody>
          <a:bodyPr/>
          <a:lstStyle/>
          <a:p>
            <a:pPr algn="l"/>
            <a:r>
              <a:rPr lang="uk-UA" sz="3600" dirty="0" smtClean="0">
                <a:solidFill>
                  <a:srgbClr val="0070C0"/>
                </a:solidFill>
              </a:rPr>
              <a:t>Наша позиція</a:t>
            </a:r>
            <a:endParaRPr lang="uk-UA" sz="3600" dirty="0">
              <a:solidFill>
                <a:srgbClr val="0070C0"/>
              </a:solidFill>
            </a:endParaRPr>
          </a:p>
        </p:txBody>
      </p:sp>
      <p:sp>
        <p:nvSpPr>
          <p:cNvPr id="5" name="Rectangle 3"/>
          <p:cNvSpPr txBox="1">
            <a:spLocks noChangeArrowheads="1"/>
          </p:cNvSpPr>
          <p:nvPr/>
        </p:nvSpPr>
        <p:spPr bwMode="auto">
          <a:xfrm>
            <a:off x="2987824" y="1340769"/>
            <a:ext cx="569897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1" hangingPunct="1">
              <a:spcBef>
                <a:spcPct val="0"/>
              </a:spcBef>
              <a:buNone/>
              <a:defRPr/>
            </a:pPr>
            <a:endParaRPr lang="en-US" sz="1800" dirty="0">
              <a:solidFill>
                <a:srgbClr val="002060"/>
              </a:solidFill>
            </a:endParaRPr>
          </a:p>
          <a:p>
            <a:pPr algn="just" eaLnBrk="1" hangingPunct="1">
              <a:spcBef>
                <a:spcPct val="0"/>
              </a:spcBef>
              <a:buFont typeface="Arial" pitchFamily="34" charset="0"/>
              <a:buAutoNum type="arabicPeriod"/>
              <a:defRPr/>
            </a:pPr>
            <a:r>
              <a:rPr lang="uk-UA" sz="1800" dirty="0" smtClean="0">
                <a:solidFill>
                  <a:srgbClr val="002060"/>
                </a:solidFill>
              </a:rPr>
              <a:t>Україна – країна, де зберігають і обробляють дані</a:t>
            </a:r>
          </a:p>
          <a:p>
            <a:pPr algn="just" eaLnBrk="1" hangingPunct="1">
              <a:spcBef>
                <a:spcPct val="0"/>
              </a:spcBef>
              <a:buFont typeface="Arial" pitchFamily="34" charset="0"/>
              <a:buAutoNum type="arabicPeriod"/>
              <a:defRPr/>
            </a:pPr>
            <a:endParaRPr lang="uk-UA" sz="1800" dirty="0" smtClean="0">
              <a:solidFill>
                <a:srgbClr val="002060"/>
              </a:solidFill>
            </a:endParaRPr>
          </a:p>
          <a:p>
            <a:pPr algn="just" eaLnBrk="1" hangingPunct="1">
              <a:spcBef>
                <a:spcPct val="0"/>
              </a:spcBef>
              <a:buFont typeface="Arial" pitchFamily="34" charset="0"/>
              <a:buAutoNum type="arabicPeriod"/>
              <a:defRPr/>
            </a:pPr>
            <a:r>
              <a:rPr lang="uk-UA" sz="1800" dirty="0" smtClean="0">
                <a:solidFill>
                  <a:srgbClr val="002060"/>
                </a:solidFill>
              </a:rPr>
              <a:t>Вільний </a:t>
            </a:r>
            <a:r>
              <a:rPr lang="uk-UA" sz="1800" dirty="0">
                <a:solidFill>
                  <a:srgbClr val="002060"/>
                </a:solidFill>
              </a:rPr>
              <a:t>доступ до </a:t>
            </a:r>
            <a:r>
              <a:rPr lang="uk-UA" sz="1800" dirty="0" smtClean="0">
                <a:solidFill>
                  <a:srgbClr val="002060"/>
                </a:solidFill>
              </a:rPr>
              <a:t>інформації</a:t>
            </a:r>
            <a:endParaRPr lang="en-US" sz="1800" dirty="0">
              <a:solidFill>
                <a:srgbClr val="002060"/>
              </a:solidFill>
            </a:endParaRPr>
          </a:p>
          <a:p>
            <a:pPr algn="just" eaLnBrk="1" hangingPunct="1">
              <a:spcBef>
                <a:spcPct val="0"/>
              </a:spcBef>
              <a:buAutoNum type="arabicPeriod"/>
              <a:defRPr/>
            </a:pPr>
            <a:endParaRPr lang="uk-UA" sz="1800" dirty="0" smtClean="0">
              <a:solidFill>
                <a:srgbClr val="002060"/>
              </a:solidFill>
            </a:endParaRPr>
          </a:p>
          <a:p>
            <a:pPr algn="just" eaLnBrk="1" hangingPunct="1">
              <a:spcBef>
                <a:spcPct val="0"/>
              </a:spcBef>
              <a:buAutoNum type="arabicPeriod"/>
              <a:defRPr/>
            </a:pPr>
            <a:r>
              <a:rPr lang="uk-UA" sz="1800" dirty="0" smtClean="0">
                <a:solidFill>
                  <a:srgbClr val="002060"/>
                </a:solidFill>
              </a:rPr>
              <a:t>Ми підтримуємо </a:t>
            </a:r>
            <a:r>
              <a:rPr lang="en-US" sz="1800" dirty="0" smtClean="0">
                <a:solidFill>
                  <a:srgbClr val="002060"/>
                </a:solidFill>
              </a:rPr>
              <a:t>open source</a:t>
            </a:r>
            <a:endParaRPr lang="en-US" sz="1800" dirty="0" smtClean="0">
              <a:solidFill>
                <a:srgbClr val="002060"/>
              </a:solidFill>
            </a:endParaRPr>
          </a:p>
          <a:p>
            <a:pPr algn="just" eaLnBrk="1" hangingPunct="1">
              <a:spcBef>
                <a:spcPct val="0"/>
              </a:spcBef>
              <a:buAutoNum type="arabicPeriod"/>
              <a:defRPr/>
            </a:pPr>
            <a:endParaRPr lang="en-US" sz="1800" dirty="0">
              <a:solidFill>
                <a:srgbClr val="002060"/>
              </a:solidFill>
            </a:endParaRPr>
          </a:p>
          <a:p>
            <a:pPr algn="just" eaLnBrk="1" hangingPunct="1">
              <a:spcBef>
                <a:spcPct val="0"/>
              </a:spcBef>
              <a:buAutoNum type="arabicPeriod"/>
              <a:defRPr/>
            </a:pPr>
            <a:r>
              <a:rPr lang="uk-UA" sz="1800" dirty="0" smtClean="0">
                <a:solidFill>
                  <a:srgbClr val="002060"/>
                </a:solidFill>
              </a:rPr>
              <a:t>Ми підтримуємо відкриті ліцензії </a:t>
            </a:r>
            <a:r>
              <a:rPr lang="en-US" sz="1800" dirty="0" smtClean="0">
                <a:solidFill>
                  <a:srgbClr val="002060"/>
                </a:solidFill>
              </a:rPr>
              <a:t>(</a:t>
            </a:r>
            <a:r>
              <a:rPr lang="en-US" sz="1800" i="1" dirty="0" smtClean="0">
                <a:solidFill>
                  <a:srgbClr val="002060"/>
                </a:solidFill>
              </a:rPr>
              <a:t>GNU</a:t>
            </a:r>
            <a:r>
              <a:rPr lang="en-US" sz="1800" i="1" dirty="0">
                <a:solidFill>
                  <a:srgbClr val="002060"/>
                </a:solidFill>
              </a:rPr>
              <a:t>, Creative Commons, etc</a:t>
            </a:r>
            <a:r>
              <a:rPr lang="en-US" sz="1800" dirty="0" smtClean="0">
                <a:solidFill>
                  <a:srgbClr val="002060"/>
                </a:solidFill>
              </a:rPr>
              <a:t>.)</a:t>
            </a:r>
            <a:endParaRPr lang="en-US" sz="1800" dirty="0" smtClean="0">
              <a:solidFill>
                <a:srgbClr val="002060"/>
              </a:solidFill>
            </a:endParaRPr>
          </a:p>
          <a:p>
            <a:pPr algn="just" eaLnBrk="1" hangingPunct="1">
              <a:spcBef>
                <a:spcPct val="0"/>
              </a:spcBef>
              <a:buAutoNum type="arabicPeriod"/>
              <a:defRPr/>
            </a:pPr>
            <a:endParaRPr lang="en-US" sz="1800" dirty="0">
              <a:solidFill>
                <a:srgbClr val="002060"/>
              </a:solidFill>
            </a:endParaRPr>
          </a:p>
          <a:p>
            <a:pPr algn="just" eaLnBrk="1" hangingPunct="1">
              <a:spcBef>
                <a:spcPct val="0"/>
              </a:spcBef>
              <a:buAutoNum type="arabicPeriod"/>
              <a:defRPr/>
            </a:pPr>
            <a:r>
              <a:rPr lang="uk-UA" sz="1800" dirty="0" smtClean="0">
                <a:solidFill>
                  <a:srgbClr val="002060"/>
                </a:solidFill>
              </a:rPr>
              <a:t>Авторськ</a:t>
            </a:r>
            <a:r>
              <a:rPr lang="uk-UA" sz="1800" dirty="0" smtClean="0">
                <a:solidFill>
                  <a:srgbClr val="002060"/>
                </a:solidFill>
              </a:rPr>
              <a:t>е право має існувати виключно для підтримання творчості</a:t>
            </a:r>
            <a:endParaRPr lang="en-US" sz="1800" dirty="0">
              <a:solidFill>
                <a:srgbClr val="002060"/>
              </a:solidFill>
            </a:endParaRPr>
          </a:p>
          <a:p>
            <a:pPr marL="0" indent="0" algn="just" eaLnBrk="1" hangingPunct="1">
              <a:spcBef>
                <a:spcPct val="0"/>
              </a:spcBef>
              <a:buNone/>
              <a:defRPr/>
            </a:pPr>
            <a:endParaRPr lang="en-US" sz="1800" dirty="0" smtClean="0">
              <a:solidFill>
                <a:srgbClr val="002060"/>
              </a:solidFill>
            </a:endParaRPr>
          </a:p>
        </p:txBody>
      </p:sp>
      <p:pic>
        <p:nvPicPr>
          <p:cNvPr id="4098" name="Picture 2" descr="http://rlv.zcache.com.br/copyleft_porta_chaves-r362d63f4236c48b197be039ed0484b7f_x7j3z_8byvr_512.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1608139"/>
            <a:ext cx="2533650" cy="25336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44" y="5427221"/>
            <a:ext cx="8219256" cy="954107"/>
          </a:xfrm>
          <a:prstGeom prst="rect">
            <a:avLst/>
          </a:prstGeom>
          <a:noFill/>
        </p:spPr>
        <p:txBody>
          <a:bodyPr wrap="square" rtlCol="0">
            <a:spAutoFit/>
          </a:bodyPr>
          <a:lstStyle/>
          <a:p>
            <a:pPr algn="r"/>
            <a:r>
              <a:rPr lang="en-US" sz="1400" i="1" dirty="0">
                <a:solidFill>
                  <a:srgbClr val="0070C0"/>
                </a:solidFill>
              </a:rPr>
              <a:t>“I have to point out that if I were Ukrainian my goal would be rather different from the one stated in your message</a:t>
            </a:r>
            <a:r>
              <a:rPr lang="en-US" sz="1400" i="1" dirty="0" smtClean="0">
                <a:solidFill>
                  <a:srgbClr val="0070C0"/>
                </a:solidFill>
              </a:rPr>
              <a:t>. I </a:t>
            </a:r>
            <a:r>
              <a:rPr lang="en-US" sz="1400" i="1" dirty="0">
                <a:solidFill>
                  <a:srgbClr val="0070C0"/>
                </a:solidFill>
              </a:rPr>
              <a:t>would want people in Ukraine to be free, in computing as well as in the rest of </a:t>
            </a:r>
            <a:r>
              <a:rPr lang="en-US" sz="1400" i="1" dirty="0" smtClean="0">
                <a:solidFill>
                  <a:srgbClr val="0070C0"/>
                </a:solidFill>
              </a:rPr>
              <a:t>life”</a:t>
            </a:r>
          </a:p>
          <a:p>
            <a:pPr algn="r"/>
            <a:endParaRPr lang="en-US" sz="1400" i="1" dirty="0">
              <a:solidFill>
                <a:srgbClr val="0070C0"/>
              </a:solidFill>
            </a:endParaRPr>
          </a:p>
          <a:p>
            <a:pPr algn="r"/>
            <a:r>
              <a:rPr lang="en-US" sz="1400" b="1" i="1" dirty="0" smtClean="0">
                <a:solidFill>
                  <a:srgbClr val="0070C0"/>
                </a:solidFill>
              </a:rPr>
              <a:t>Richard Stallman</a:t>
            </a:r>
            <a:endParaRPr lang="uk-UA" sz="1400" b="1" i="1" dirty="0">
              <a:solidFill>
                <a:srgbClr val="0070C0"/>
              </a:solidFill>
            </a:endParaRPr>
          </a:p>
        </p:txBody>
      </p:sp>
    </p:spTree>
    <p:extLst>
      <p:ext uri="{BB962C8B-B14F-4D97-AF65-F5344CB8AC3E}">
        <p14:creationId xmlns:p14="http://schemas.microsoft.com/office/powerpoint/2010/main" val="30352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97538"/>
            <a:ext cx="91440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1"/>
          <p:cNvSpPr>
            <a:spLocks noGrp="1"/>
          </p:cNvSpPr>
          <p:nvPr>
            <p:ph type="title"/>
          </p:nvPr>
        </p:nvSpPr>
        <p:spPr>
          <a:xfrm>
            <a:off x="457200" y="274638"/>
            <a:ext cx="8229600" cy="1143000"/>
          </a:xfrm>
        </p:spPr>
        <p:txBody>
          <a:bodyPr/>
          <a:lstStyle/>
          <a:p>
            <a:pPr algn="l"/>
            <a:r>
              <a:rPr lang="uk-UA" sz="3600" dirty="0" smtClean="0">
                <a:solidFill>
                  <a:srgbClr val="0070C0"/>
                </a:solidFill>
              </a:rPr>
              <a:t>Визнання</a:t>
            </a:r>
            <a:endParaRPr lang="uk-UA" sz="3600" dirty="0">
              <a:solidFill>
                <a:srgbClr val="0070C0"/>
              </a:solidFill>
            </a:endParaRPr>
          </a:p>
        </p:txBody>
      </p:sp>
      <p:sp>
        <p:nvSpPr>
          <p:cNvPr id="15" name="Rectangle 3"/>
          <p:cNvSpPr txBox="1">
            <a:spLocks noChangeArrowheads="1"/>
          </p:cNvSpPr>
          <p:nvPr/>
        </p:nvSpPr>
        <p:spPr bwMode="auto">
          <a:xfrm>
            <a:off x="534380" y="1340768"/>
            <a:ext cx="8152420"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1" hangingPunct="1">
              <a:spcBef>
                <a:spcPct val="0"/>
              </a:spcBef>
              <a:buNone/>
              <a:defRPr/>
            </a:pPr>
            <a:r>
              <a:rPr lang="uk-UA" sz="2000" dirty="0" smtClean="0">
                <a:solidFill>
                  <a:srgbClr val="002060"/>
                </a:solidFill>
              </a:rPr>
              <a:t>Нас стабільно не люблять правовласники, деякі </a:t>
            </a:r>
            <a:r>
              <a:rPr lang="uk-UA" sz="2000" dirty="0" err="1" smtClean="0">
                <a:solidFill>
                  <a:srgbClr val="002060"/>
                </a:solidFill>
              </a:rPr>
              <a:t>вендори</a:t>
            </a:r>
            <a:r>
              <a:rPr lang="uk-UA" sz="2000" dirty="0" smtClean="0">
                <a:solidFill>
                  <a:srgbClr val="002060"/>
                </a:solidFill>
              </a:rPr>
              <a:t> і юристи:</a:t>
            </a:r>
            <a:endParaRPr lang="en-US" sz="2000" dirty="0" smtClean="0">
              <a:solidFill>
                <a:srgbClr val="002060"/>
              </a:solidFill>
            </a:endParaRPr>
          </a:p>
          <a:p>
            <a:pPr marL="0" indent="0" eaLnBrk="1" hangingPunct="1">
              <a:spcBef>
                <a:spcPct val="0"/>
              </a:spcBef>
              <a:buNone/>
              <a:defRPr/>
            </a:pPr>
            <a:endParaRPr lang="en-US" sz="2000" dirty="0">
              <a:solidFill>
                <a:srgbClr val="002060"/>
              </a:solidFill>
            </a:endParaRPr>
          </a:p>
          <a:p>
            <a:pPr marL="0" indent="0" eaLnBrk="1" hangingPunct="1">
              <a:spcBef>
                <a:spcPct val="0"/>
              </a:spcBef>
              <a:buNone/>
              <a:defRPr/>
            </a:pPr>
            <a:endParaRPr lang="en-US" sz="2000" dirty="0">
              <a:solidFill>
                <a:srgbClr val="002060"/>
              </a:solidFill>
            </a:endParaRPr>
          </a:p>
          <a:p>
            <a:pPr marL="368300" indent="0" eaLnBrk="1" hangingPunct="1">
              <a:spcBef>
                <a:spcPct val="0"/>
              </a:spcBef>
              <a:buNone/>
              <a:defRPr/>
            </a:pPr>
            <a:endParaRPr lang="ru-RU" sz="2000" dirty="0" smtClean="0">
              <a:solidFill>
                <a:srgbClr val="002060"/>
              </a:solidFill>
            </a:endParaRPr>
          </a:p>
          <a:p>
            <a:pPr marL="0" eaLnBrk="1" hangingPunct="1">
              <a:spcBef>
                <a:spcPct val="0"/>
              </a:spcBef>
              <a:defRPr/>
            </a:pPr>
            <a:endParaRPr lang="en-US" sz="2000" dirty="0" smtClean="0">
              <a:solidFill>
                <a:srgbClr val="002060"/>
              </a:solidFill>
            </a:endParaRPr>
          </a:p>
        </p:txBody>
      </p:sp>
      <p:sp>
        <p:nvSpPr>
          <p:cNvPr id="16" name="TextBox 15"/>
          <p:cNvSpPr txBox="1"/>
          <p:nvPr/>
        </p:nvSpPr>
        <p:spPr>
          <a:xfrm>
            <a:off x="534380" y="4922584"/>
            <a:ext cx="8152420" cy="954107"/>
          </a:xfrm>
          <a:prstGeom prst="rect">
            <a:avLst/>
          </a:prstGeom>
          <a:noFill/>
        </p:spPr>
        <p:txBody>
          <a:bodyPr wrap="square" rtlCol="0">
            <a:spAutoFit/>
          </a:bodyPr>
          <a:lstStyle/>
          <a:p>
            <a:pPr algn="r"/>
            <a:r>
              <a:rPr lang="en-US" sz="1400" i="1" dirty="0" smtClean="0">
                <a:solidFill>
                  <a:srgbClr val="0070C0"/>
                </a:solidFill>
              </a:rPr>
              <a:t>“I don’t want and cannot work with them [Juscutum] both from the point of view of corporate standards, and ethics.”</a:t>
            </a:r>
          </a:p>
          <a:p>
            <a:pPr algn="r"/>
            <a:endParaRPr lang="en-US" sz="1400" i="1" dirty="0">
              <a:solidFill>
                <a:srgbClr val="0070C0"/>
              </a:solidFill>
            </a:endParaRPr>
          </a:p>
          <a:p>
            <a:pPr algn="r"/>
            <a:r>
              <a:rPr lang="en-US" sz="1400" i="1" dirty="0" smtClean="0">
                <a:solidFill>
                  <a:srgbClr val="0070C0"/>
                </a:solidFill>
              </a:rPr>
              <a:t>Dmytro </a:t>
            </a:r>
            <a:r>
              <a:rPr lang="en-US" sz="1400" i="1" dirty="0" err="1" smtClean="0">
                <a:solidFill>
                  <a:srgbClr val="0070C0"/>
                </a:solidFill>
              </a:rPr>
              <a:t>Shymkiv</a:t>
            </a:r>
            <a:r>
              <a:rPr lang="en-US" sz="1400" i="1" dirty="0" smtClean="0">
                <a:solidFill>
                  <a:srgbClr val="0070C0"/>
                </a:solidFill>
              </a:rPr>
              <a:t>, </a:t>
            </a:r>
            <a:r>
              <a:rPr lang="en-US" sz="1400" b="1" i="1" dirty="0" smtClean="0">
                <a:solidFill>
                  <a:srgbClr val="0070C0"/>
                </a:solidFill>
              </a:rPr>
              <a:t>Microsoft Ukraine</a:t>
            </a:r>
            <a:endParaRPr lang="uk-UA" sz="1400" b="1" i="1" dirty="0">
              <a:solidFill>
                <a:srgbClr val="0070C0"/>
              </a:solidFill>
            </a:endParaRPr>
          </a:p>
        </p:txBody>
      </p:sp>
      <p:pic>
        <p:nvPicPr>
          <p:cNvPr id="3074" name="Picture 2" descr="http://iinfo.com.ua/wp-content/uploads/2013/02/microsoft_ukra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7286" y="2702773"/>
            <a:ext cx="1116838" cy="8027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apple.com/legal/images/B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2907223"/>
            <a:ext cx="2014073" cy="5433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benmuse.typepad.com/.a/6a00d8341d9cb353ef0105357b47fd970b-320w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0154" y="2659721"/>
            <a:ext cx="965187" cy="965187"/>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rotWithShape="1">
          <a:blip r:embed="rId6"/>
          <a:srcRect l="14027" t="14563" r="68263" b="74609"/>
          <a:stretch/>
        </p:blipFill>
        <p:spPr>
          <a:xfrm>
            <a:off x="1259632" y="2814337"/>
            <a:ext cx="1956888" cy="672680"/>
          </a:xfrm>
          <a:prstGeom prst="rect">
            <a:avLst/>
          </a:prstGeom>
        </p:spPr>
      </p:pic>
    </p:spTree>
    <p:extLst>
      <p:ext uri="{BB962C8B-B14F-4D97-AF65-F5344CB8AC3E}">
        <p14:creationId xmlns:p14="http://schemas.microsoft.com/office/powerpoint/2010/main" val="389121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s.ft.com/photo-diary/files/2013/06/lion_blog.jpg"/>
          <p:cNvPicPr>
            <a:picLocks noChangeAspect="1" noChangeArrowheads="1"/>
          </p:cNvPicPr>
          <p:nvPr/>
        </p:nvPicPr>
        <p:blipFill rotWithShape="1">
          <a:blip r:embed="rId2">
            <a:extLst>
              <a:ext uri="{28A0092B-C50C-407E-A947-70E740481C1C}">
                <a14:useLocalDpi xmlns:a14="http://schemas.microsoft.com/office/drawing/2010/main" val="0"/>
              </a:ext>
            </a:extLst>
          </a:blip>
          <a:srcRect t="2336" b="4216"/>
          <a:stretch/>
        </p:blipFill>
        <p:spPr bwMode="auto">
          <a:xfrm>
            <a:off x="-20688" y="-1"/>
            <a:ext cx="916468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688" y="3435269"/>
            <a:ext cx="3612907" cy="523220"/>
          </a:xfrm>
          <a:prstGeom prst="rect">
            <a:avLst/>
          </a:prstGeom>
          <a:solidFill>
            <a:schemeClr val="tx1"/>
          </a:solidFill>
        </p:spPr>
        <p:txBody>
          <a:bodyPr wrap="square" rtlCol="0">
            <a:spAutoFit/>
          </a:bodyPr>
          <a:lstStyle/>
          <a:p>
            <a:r>
              <a:rPr lang="ru-RU" sz="2800" dirty="0" err="1" smtClean="0">
                <a:solidFill>
                  <a:srgbClr val="C00000"/>
                </a:solidFill>
                <a:latin typeface="+mj-lt"/>
              </a:rPr>
              <a:t>Чому</a:t>
            </a:r>
            <a:r>
              <a:rPr lang="ru-RU" sz="2800" dirty="0" smtClean="0">
                <a:solidFill>
                  <a:srgbClr val="C00000"/>
                </a:solidFill>
                <a:latin typeface="+mj-lt"/>
              </a:rPr>
              <a:t> ми </a:t>
            </a:r>
            <a:r>
              <a:rPr lang="ru-RU" sz="2800" dirty="0" err="1" smtClean="0">
                <a:solidFill>
                  <a:srgbClr val="C00000"/>
                </a:solidFill>
                <a:latin typeface="+mj-lt"/>
              </a:rPr>
              <a:t>бикуємо</a:t>
            </a:r>
            <a:endParaRPr lang="uk-UA" sz="2800" dirty="0">
              <a:solidFill>
                <a:srgbClr val="C00000"/>
              </a:solidFill>
              <a:latin typeface="+mj-lt"/>
            </a:endParaRPr>
          </a:p>
        </p:txBody>
      </p:sp>
    </p:spTree>
    <p:extLst>
      <p:ext uri="{BB962C8B-B14F-4D97-AF65-F5344CB8AC3E}">
        <p14:creationId xmlns:p14="http://schemas.microsoft.com/office/powerpoint/2010/main" val="478152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74638"/>
            <a:ext cx="8229600" cy="1143000"/>
          </a:xfrm>
        </p:spPr>
        <p:txBody>
          <a:bodyPr/>
          <a:lstStyle/>
          <a:p>
            <a:pPr algn="l"/>
            <a:r>
              <a:rPr lang="uk-UA" sz="3600" dirty="0" smtClean="0">
                <a:solidFill>
                  <a:srgbClr val="0070C0"/>
                </a:solidFill>
              </a:rPr>
              <a:t>Баланс інтересів</a:t>
            </a:r>
            <a:endParaRPr lang="uk-UA" sz="3600" dirty="0">
              <a:solidFill>
                <a:srgbClr val="0070C0"/>
              </a:solidFill>
            </a:endParaRPr>
          </a:p>
        </p:txBody>
      </p:sp>
      <p:sp>
        <p:nvSpPr>
          <p:cNvPr id="4" name="Freeform 3"/>
          <p:cNvSpPr>
            <a:spLocks/>
          </p:cNvSpPr>
          <p:nvPr/>
        </p:nvSpPr>
        <p:spPr bwMode="blackWhite">
          <a:xfrm>
            <a:off x="4174778" y="4409529"/>
            <a:ext cx="561975" cy="439738"/>
          </a:xfrm>
          <a:custGeom>
            <a:avLst/>
            <a:gdLst>
              <a:gd name="T0" fmla="*/ 0 w 321"/>
              <a:gd name="T1" fmla="*/ 2147483647 h 241"/>
              <a:gd name="T2" fmla="*/ 2147483647 w 321"/>
              <a:gd name="T3" fmla="*/ 2147483647 h 241"/>
              <a:gd name="T4" fmla="*/ 2147483647 w 321"/>
              <a:gd name="T5" fmla="*/ 0 h 241"/>
              <a:gd name="T6" fmla="*/ 0 w 321"/>
              <a:gd name="T7" fmla="*/ 2147483647 h 241"/>
              <a:gd name="T8" fmla="*/ 0 60000 65536"/>
              <a:gd name="T9" fmla="*/ 0 60000 65536"/>
              <a:gd name="T10" fmla="*/ 0 60000 65536"/>
              <a:gd name="T11" fmla="*/ 0 60000 65536"/>
              <a:gd name="T12" fmla="*/ 0 w 321"/>
              <a:gd name="T13" fmla="*/ 0 h 241"/>
              <a:gd name="T14" fmla="*/ 321 w 321"/>
              <a:gd name="T15" fmla="*/ 241 h 241"/>
            </a:gdLst>
            <a:ahLst/>
            <a:cxnLst>
              <a:cxn ang="T8">
                <a:pos x="T0" y="T1"/>
              </a:cxn>
              <a:cxn ang="T9">
                <a:pos x="T2" y="T3"/>
              </a:cxn>
              <a:cxn ang="T10">
                <a:pos x="T4" y="T5"/>
              </a:cxn>
              <a:cxn ang="T11">
                <a:pos x="T6" y="T7"/>
              </a:cxn>
            </a:cxnLst>
            <a:rect l="T12" t="T13" r="T14" b="T15"/>
            <a:pathLst>
              <a:path w="321" h="241">
                <a:moveTo>
                  <a:pt x="0" y="240"/>
                </a:moveTo>
                <a:lnTo>
                  <a:pt x="320" y="240"/>
                </a:lnTo>
                <a:lnTo>
                  <a:pt x="160" y="0"/>
                </a:lnTo>
                <a:lnTo>
                  <a:pt x="0" y="240"/>
                </a:lnTo>
              </a:path>
            </a:pathLst>
          </a:custGeom>
          <a:solidFill>
            <a:srgbClr val="002060"/>
          </a:solidFill>
          <a:ln w="9525" cap="rnd">
            <a:noFill/>
            <a:round/>
            <a:headEnd/>
            <a:tailEnd/>
          </a:ln>
        </p:spPr>
        <p:txBody>
          <a:bodyPr/>
          <a:lstStyle/>
          <a:p>
            <a:pPr>
              <a:defRPr/>
            </a:pPr>
            <a:endParaRPr lang="en-GB" dirty="0">
              <a:latin typeface="Arial" charset="0"/>
              <a:cs typeface="Arial" charset="0"/>
            </a:endParaRPr>
          </a:p>
        </p:txBody>
      </p:sp>
      <p:sp>
        <p:nvSpPr>
          <p:cNvPr id="6" name="Freeform 4"/>
          <p:cNvSpPr>
            <a:spLocks/>
          </p:cNvSpPr>
          <p:nvPr/>
        </p:nvSpPr>
        <p:spPr bwMode="blackWhite">
          <a:xfrm>
            <a:off x="2123728" y="3617367"/>
            <a:ext cx="4537075" cy="1292225"/>
          </a:xfrm>
          <a:custGeom>
            <a:avLst/>
            <a:gdLst>
              <a:gd name="T0" fmla="*/ 2147483647 w 2599"/>
              <a:gd name="T1" fmla="*/ 0 h 704"/>
              <a:gd name="T2" fmla="*/ 0 w 2599"/>
              <a:gd name="T3" fmla="*/ 2147483647 h 704"/>
              <a:gd name="T4" fmla="*/ 2147483647 w 2599"/>
              <a:gd name="T5" fmla="*/ 2147483647 h 704"/>
              <a:gd name="T6" fmla="*/ 2147483647 w 2599"/>
              <a:gd name="T7" fmla="*/ 2147483647 h 704"/>
              <a:gd name="T8" fmla="*/ 2147483647 w 2599"/>
              <a:gd name="T9" fmla="*/ 0 h 704"/>
              <a:gd name="T10" fmla="*/ 0 60000 65536"/>
              <a:gd name="T11" fmla="*/ 0 60000 65536"/>
              <a:gd name="T12" fmla="*/ 0 60000 65536"/>
              <a:gd name="T13" fmla="*/ 0 60000 65536"/>
              <a:gd name="T14" fmla="*/ 0 60000 65536"/>
              <a:gd name="T15" fmla="*/ 0 w 2599"/>
              <a:gd name="T16" fmla="*/ 0 h 704"/>
              <a:gd name="T17" fmla="*/ 2599 w 2599"/>
              <a:gd name="T18" fmla="*/ 704 h 704"/>
            </a:gdLst>
            <a:ahLst/>
            <a:cxnLst>
              <a:cxn ang="T10">
                <a:pos x="T0" y="T1"/>
              </a:cxn>
              <a:cxn ang="T11">
                <a:pos x="T2" y="T3"/>
              </a:cxn>
              <a:cxn ang="T12">
                <a:pos x="T4" y="T5"/>
              </a:cxn>
              <a:cxn ang="T13">
                <a:pos x="T6" y="T7"/>
              </a:cxn>
              <a:cxn ang="T14">
                <a:pos x="T8" y="T9"/>
              </a:cxn>
            </a:cxnLst>
            <a:rect l="T15" t="T16" r="T17" b="T18"/>
            <a:pathLst>
              <a:path w="2599" h="704">
                <a:moveTo>
                  <a:pt x="16" y="0"/>
                </a:moveTo>
                <a:lnTo>
                  <a:pt x="0" y="72"/>
                </a:lnTo>
                <a:lnTo>
                  <a:pt x="2582" y="703"/>
                </a:lnTo>
                <a:lnTo>
                  <a:pt x="2598" y="631"/>
                </a:lnTo>
                <a:lnTo>
                  <a:pt x="16" y="0"/>
                </a:lnTo>
              </a:path>
            </a:pathLst>
          </a:custGeom>
          <a:solidFill>
            <a:srgbClr val="002060"/>
          </a:solidFill>
          <a:ln w="12700" cap="rnd">
            <a:noFill/>
            <a:round/>
            <a:headEnd/>
            <a:tailEnd/>
          </a:ln>
        </p:spPr>
        <p:txBody>
          <a:bodyPr/>
          <a:lstStyle/>
          <a:p>
            <a:pPr>
              <a:defRPr/>
            </a:pPr>
            <a:endParaRPr lang="en-GB" dirty="0">
              <a:latin typeface="Arial" charset="0"/>
              <a:cs typeface="Arial" charset="0"/>
            </a:endParaRPr>
          </a:p>
        </p:txBody>
      </p:sp>
      <p:sp>
        <p:nvSpPr>
          <p:cNvPr id="2" name="TextBox 1"/>
          <p:cNvSpPr txBox="1"/>
          <p:nvPr/>
        </p:nvSpPr>
        <p:spPr>
          <a:xfrm>
            <a:off x="5364088" y="3744553"/>
            <a:ext cx="1860381" cy="584775"/>
          </a:xfrm>
          <a:prstGeom prst="rect">
            <a:avLst/>
          </a:prstGeom>
          <a:noFill/>
        </p:spPr>
        <p:txBody>
          <a:bodyPr wrap="none" rtlCol="0">
            <a:spAutoFit/>
          </a:bodyPr>
          <a:lstStyle/>
          <a:p>
            <a:r>
              <a:rPr lang="uk-UA" sz="3200" dirty="0" smtClean="0">
                <a:solidFill>
                  <a:srgbClr val="002060"/>
                </a:solidFill>
                <a:latin typeface="+mj-lt"/>
              </a:rPr>
              <a:t>Репутація</a:t>
            </a:r>
            <a:endParaRPr lang="uk-UA" sz="3200" dirty="0">
              <a:solidFill>
                <a:srgbClr val="002060"/>
              </a:solidFill>
              <a:latin typeface="+mj-lt"/>
            </a:endParaRPr>
          </a:p>
        </p:txBody>
      </p:sp>
      <p:pic>
        <p:nvPicPr>
          <p:cNvPr id="12" name="Picture 8" descr="http://www.iww.org/graphics/anarchism/police_brutality01.gif"/>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15403" r="-6298" b="-14650"/>
          <a:stretch/>
        </p:blipFill>
        <p:spPr bwMode="auto">
          <a:xfrm>
            <a:off x="2411760" y="2420888"/>
            <a:ext cx="1539347" cy="134350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753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74638"/>
            <a:ext cx="8229600" cy="1143000"/>
          </a:xfrm>
        </p:spPr>
        <p:txBody>
          <a:bodyPr/>
          <a:lstStyle/>
          <a:p>
            <a:pPr algn="l"/>
            <a:r>
              <a:rPr lang="en-US" sz="3600" dirty="0" err="1" smtClean="0">
                <a:solidFill>
                  <a:srgbClr val="0070C0"/>
                </a:solidFill>
              </a:rPr>
              <a:t>Hetzner</a:t>
            </a:r>
            <a:r>
              <a:rPr lang="en-US" sz="3600" dirty="0" smtClean="0">
                <a:solidFill>
                  <a:srgbClr val="0070C0"/>
                </a:solidFill>
              </a:rPr>
              <a:t> vs. </a:t>
            </a:r>
            <a:r>
              <a:rPr lang="ru-RU" sz="3600" dirty="0" smtClean="0">
                <a:solidFill>
                  <a:srgbClr val="0070C0"/>
                </a:solidFill>
              </a:rPr>
              <a:t>Главком</a:t>
            </a:r>
            <a:endParaRPr lang="uk-UA" sz="3600" dirty="0">
              <a:solidFill>
                <a:srgbClr val="0070C0"/>
              </a:solidFill>
            </a:endParaRPr>
          </a:p>
        </p:txBody>
      </p:sp>
      <p:pic>
        <p:nvPicPr>
          <p:cNvPr id="9218" name="Picture 2" descr="http://glavcom.ua/media/o-00152016-a-000214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7638"/>
            <a:ext cx="6984776" cy="516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13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4084</TotalTime>
  <Words>836</Words>
  <Application>Microsoft Office PowerPoint</Application>
  <PresentationFormat>Экран (4:3)</PresentationFormat>
  <Paragraphs>129</Paragraphs>
  <Slides>42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42</vt:i4>
      </vt:variant>
    </vt:vector>
  </HeadingPairs>
  <TitlesOfParts>
    <vt:vector size="47" baseType="lpstr">
      <vt:lpstr>Arial</vt:lpstr>
      <vt:lpstr>Bernard MT Condensed</vt:lpstr>
      <vt:lpstr>Calibri</vt:lpstr>
      <vt:lpstr>Times New Roman</vt:lpstr>
      <vt:lpstr>Тема Office</vt:lpstr>
      <vt:lpstr>Презентация PowerPoint</vt:lpstr>
      <vt:lpstr>Abuse team</vt:lpstr>
      <vt:lpstr>Трішки про Юсктм</vt:lpstr>
      <vt:lpstr>Більше про Юсктм</vt:lpstr>
      <vt:lpstr>Наша позиція</vt:lpstr>
      <vt:lpstr>Визнання</vt:lpstr>
      <vt:lpstr>Презентация PowerPoint</vt:lpstr>
      <vt:lpstr>Баланс інтересів</vt:lpstr>
      <vt:lpstr>Hetzner vs. Главком</vt:lpstr>
      <vt:lpstr>Hetzner TOU</vt:lpstr>
      <vt:lpstr>Hetzner vs. Главком</vt:lpstr>
      <vt:lpstr>Запити адвокатів</vt:lpstr>
      <vt:lpstr>Презентация PowerPoint</vt:lpstr>
      <vt:lpstr>Презентация PowerPoint</vt:lpstr>
      <vt:lpstr>Тому by default…</vt:lpstr>
      <vt:lpstr>Але э один нюанс</vt:lpstr>
      <vt:lpstr>Нас залучають до справи в якості відповідача</vt:lpstr>
      <vt:lpstr>Презентация PowerPoint</vt:lpstr>
      <vt:lpstr>Презентация PowerPoint</vt:lpstr>
      <vt:lpstr>А ще є судді і в них теж є перелік традиційно проблемних питань…</vt:lpstr>
      <vt:lpstr>Міліцейські запити</vt:lpstr>
      <vt:lpstr>Міліцейські запити</vt:lpstr>
      <vt:lpstr>Презентация PowerPoint</vt:lpstr>
      <vt:lpstr>Відсутні: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Виникає питання хто ж винен. Реєстратор, хостинг-провайдер….? </vt:lpstr>
      <vt:lpstr>Міліцейські запити</vt:lpstr>
      <vt:lpstr>Презентация PowerPoint</vt:lpstr>
      <vt:lpstr>Презентация PowerPoint</vt:lpstr>
      <vt:lpstr>Презентация PowerPoint</vt:lpstr>
      <vt:lpstr>Презентация PowerPoint</vt:lpstr>
      <vt:lpstr>Just few masterpieces</vt:lpstr>
      <vt:lpstr>Презентация PowerPoint</vt:lpstr>
      <vt:lpstr>Презентация PowerPoint</vt:lpstr>
      <vt:lpstr>Презентация PowerPoint</vt:lpstr>
      <vt:lpstr>Презентация PowerPoint</vt:lpstr>
      <vt:lpstr>Поважай себе – слухай джаз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Juscutum</dc:creator>
  <cp:lastModifiedBy>Dmytro Gadomsky - Juscutum</cp:lastModifiedBy>
  <cp:revision>248</cp:revision>
  <dcterms:modified xsi:type="dcterms:W3CDTF">2014-12-04T11:50:44Z</dcterms:modified>
</cp:coreProperties>
</file>