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63" r:id="rId1"/>
  </p:sldMasterIdLst>
  <p:notesMasterIdLst>
    <p:notesMasterId r:id="rId19"/>
  </p:notesMasterIdLst>
  <p:sldIdLst>
    <p:sldId id="323" r:id="rId2"/>
    <p:sldId id="330" r:id="rId3"/>
    <p:sldId id="321" r:id="rId4"/>
    <p:sldId id="322" r:id="rId5"/>
    <p:sldId id="324" r:id="rId6"/>
    <p:sldId id="325" r:id="rId7"/>
    <p:sldId id="326" r:id="rId8"/>
    <p:sldId id="311" r:id="rId9"/>
    <p:sldId id="312" r:id="rId10"/>
    <p:sldId id="310" r:id="rId11"/>
    <p:sldId id="328" r:id="rId12"/>
    <p:sldId id="332" r:id="rId13"/>
    <p:sldId id="316" r:id="rId14"/>
    <p:sldId id="317" r:id="rId15"/>
    <p:sldId id="331" r:id="rId16"/>
    <p:sldId id="320" r:id="rId17"/>
    <p:sldId id="329" r:id="rId18"/>
  </p:sldIdLst>
  <p:sldSz cx="9144000" cy="6858000" type="screen4x3"/>
  <p:notesSz cx="6858000" cy="9144000"/>
  <p:custDataLst>
    <p:tags r:id="rId20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023071B8-3CB1-4943-A117-0269746D37B7}">
          <p14:sldIdLst>
            <p14:sldId id="323"/>
            <p14:sldId id="330"/>
            <p14:sldId id="321"/>
            <p14:sldId id="322"/>
            <p14:sldId id="324"/>
            <p14:sldId id="325"/>
            <p14:sldId id="326"/>
            <p14:sldId id="311"/>
            <p14:sldId id="312"/>
            <p14:sldId id="310"/>
            <p14:sldId id="328"/>
            <p14:sldId id="332"/>
            <p14:sldId id="316"/>
            <p14:sldId id="317"/>
            <p14:sldId id="331"/>
            <p14:sldId id="320"/>
            <p14:sldId id="32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15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55" autoAdjust="0"/>
    <p:restoredTop sz="81229" autoAdjust="0"/>
  </p:normalViewPr>
  <p:slideViewPr>
    <p:cSldViewPr>
      <p:cViewPr>
        <p:scale>
          <a:sx n="106" d="100"/>
          <a:sy n="106" d="100"/>
        </p:scale>
        <p:origin x="1734" y="2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ANIC\&#1044;&#1086;&#1084;&#1077;&#1085;\&#1059;&#1050;&#1056;\&#1057;&#1090;&#1072;&#1090;&#1080;&#1089;&#1090;&#1080;&#1082;&#1072;-&#1059;&#1050;&#1056;-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0.20478821362799252"/>
                  <c:y val="0.3427458266954100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8.8397790055248615E-2"/>
                  <c:y val="0.2986043187119102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6206261510128914E-2"/>
                  <c:y val="0.2414800142626752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29318600368324127"/>
                  <c:y val="-4.933462656979387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5.3038674033149172E-2"/>
                  <c:y val="0.3245699116433807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0.1591160220994475"/>
                  <c:y val="0.3557286231611452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0.18858195211786372"/>
                  <c:y val="0.2414800142626753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0.18268876611418047"/>
                  <c:y val="0.1116520496053229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0.23720073664825045"/>
                  <c:y val="3.375527081091159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0.24309392265193369"/>
                  <c:y val="-2.856215222461750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9.8710865561694297E-2"/>
                  <c:y val="-6.231742303552911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0.11933701657458563"/>
                  <c:y val="-3.61210985014143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0.29171270718232045"/>
                  <c:y val="1.817586269493225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0.35506445672191528"/>
                  <c:y val="0.1531969982956756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0%" sourceLinked="0"/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'[Статистика-УКР-1.xlsx]Данные'!$F$4:$F$17</c:f>
              <c:strCache>
                <c:ptCount val="14"/>
                <c:pt idx="0">
                  <c:v>(ukrnames) ТОВ "Центр інтернет-імен України"</c:v>
                </c:pt>
                <c:pt idx="1">
                  <c:v>(nicua) ТОВ "НІК.Юей"</c:v>
                </c:pt>
                <c:pt idx="2">
                  <c:v>(drsua) ТОВ "Сервіс Онлайн"</c:v>
                </c:pt>
                <c:pt idx="3">
                  <c:v>(uaimena) ТОВ “Інтернет Інвест”</c:v>
                </c:pt>
                <c:pt idx="4">
                  <c:v>(uaukraine) ТОВ "Хостінг Україна"</c:v>
                </c:pt>
                <c:pt idx="5">
                  <c:v>(hostpro) ТОВ "ХОСТПРО"</c:v>
                </c:pt>
                <c:pt idx="6">
                  <c:v>(register) ТОВ "ДіМедіа"</c:v>
                </c:pt>
                <c:pt idx="7">
                  <c:v>(rx-name) ТОВ "ОМНІЛЕНС"</c:v>
                </c:pt>
                <c:pt idx="8">
                  <c:v>(freehost) ПП "Фріхост"</c:v>
                </c:pt>
                <c:pt idx="9">
                  <c:v>(datacentr) ФОП Олєйнiков I.В.</c:v>
                </c:pt>
                <c:pt idx="10">
                  <c:v>(unlim) ТОВ «АНЛІМ.ЮЕЙ»</c:v>
                </c:pt>
                <c:pt idx="11">
                  <c:v>(thehost) ФОП Сєдiнкiн О.В.</c:v>
                </c:pt>
                <c:pt idx="12">
                  <c:v>(started) ФОП Месюра Сергій Володимирович</c:v>
                </c:pt>
                <c:pt idx="13">
                  <c:v>(101domain) ТОВ "ВЕБЧОЙС"</c:v>
                </c:pt>
              </c:strCache>
            </c:strRef>
          </c:cat>
          <c:val>
            <c:numRef>
              <c:f>'[Статистика-УКР-1.xlsx]Данные'!$H$4:$H$17</c:f>
              <c:numCache>
                <c:formatCode>0.00%</c:formatCode>
                <c:ptCount val="14"/>
                <c:pt idx="0">
                  <c:v>0.11748061203102075</c:v>
                </c:pt>
                <c:pt idx="1">
                  <c:v>0.1540557535107944</c:v>
                </c:pt>
                <c:pt idx="2">
                  <c:v>2.9867952211276461E-2</c:v>
                </c:pt>
                <c:pt idx="3">
                  <c:v>0.41354013833577868</c:v>
                </c:pt>
                <c:pt idx="4">
                  <c:v>0.14284217145252567</c:v>
                </c:pt>
                <c:pt idx="5">
                  <c:v>2.1693565290295536E-2</c:v>
                </c:pt>
                <c:pt idx="6">
                  <c:v>1.226158038147139E-2</c:v>
                </c:pt>
                <c:pt idx="7">
                  <c:v>7.8599874240201217E-3</c:v>
                </c:pt>
                <c:pt idx="8">
                  <c:v>5.198071683085307E-2</c:v>
                </c:pt>
                <c:pt idx="9">
                  <c:v>1.5091175854118634E-2</c:v>
                </c:pt>
                <c:pt idx="10">
                  <c:v>1.6872773003563196E-2</c:v>
                </c:pt>
                <c:pt idx="11">
                  <c:v>1.1527981555229511E-2</c:v>
                </c:pt>
                <c:pt idx="12">
                  <c:v>2.8295954726472437E-3</c:v>
                </c:pt>
                <c:pt idx="13">
                  <c:v>2.0959966464053656E-3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69D7A-BA6D-42A1-AD76-5B9E713F023A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756556-BEDD-421C-9BCB-6FA2AC5803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0232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32762-2A0D-4CAA-89C4-CB834953B065}" type="datetime1">
              <a:rPr lang="ru-RU" smtClean="0"/>
              <a:pPr/>
              <a:t>03.12.2014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Украинский сетевой информационный центр. Сайт: УСИЦ.УКР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52FE4-D843-4FD6-82E1-93C411B84B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137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7979B-0639-48B3-B4C4-96E4807CEF42}" type="datetime1">
              <a:rPr lang="ru-RU" smtClean="0"/>
              <a:pPr/>
              <a:t>03.12.2014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Украинский сетевой информационный центр. Сайт: УСИЦ.УКР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52FE4-D843-4FD6-82E1-93C411B84B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9710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C43AE-51F4-4FA8-85FC-8893B5E03814}" type="datetime1">
              <a:rPr lang="ru-RU" smtClean="0"/>
              <a:pPr/>
              <a:t>03.12.2014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Украинский сетевой информационный центр. Сайт: УСИЦ.УКР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52FE4-D843-4FD6-82E1-93C411B84B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0754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B4755-D7BF-4E40-9547-167F22BBC5CA}" type="datetime1">
              <a:rPr lang="ru-RU" smtClean="0"/>
              <a:pPr/>
              <a:t>03.12.2014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Украинский сетевой информационный центр. Сайт: УСИЦ.УКР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52FE4-D843-4FD6-82E1-93C411B84B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1304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D6CE8-C499-4EC1-AF31-1E35738BAA6E}" type="datetime1">
              <a:rPr lang="ru-RU" smtClean="0"/>
              <a:pPr/>
              <a:t>03.12.2014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Украинский сетевой информационный центр. Сайт: УСИЦ.УКР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52FE4-D843-4FD6-82E1-93C411B84B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9835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AC2CE-9FD2-4309-837B-2CA29B5AB1F0}" type="datetime1">
              <a:rPr lang="ru-RU" smtClean="0"/>
              <a:pPr/>
              <a:t>03.12.2014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Украинский сетевой информационный центр. Сайт: УСИЦ.УКР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52FE4-D843-4FD6-82E1-93C411B84B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02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424AD-088D-4901-AAA8-6F5802B817B9}" type="datetime1">
              <a:rPr lang="ru-RU" smtClean="0"/>
              <a:pPr/>
              <a:t>03.12.2014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Украинский сетевой информационный центр. Сайт: УСИЦ.УКР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52FE4-D843-4FD6-82E1-93C411B84B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607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BEE70-40A9-433D-AE4F-03E402C61E5B}" type="datetime1">
              <a:rPr lang="ru-RU" smtClean="0"/>
              <a:pPr/>
              <a:t>03.12.2014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Украинский сетевой информационный центр. Сайт: УСИЦ.УКР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52FE4-D843-4FD6-82E1-93C411B84B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946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D3CCC-6232-4A0D-BE47-92391D865AFC}" type="datetime1">
              <a:rPr lang="ru-RU" smtClean="0"/>
              <a:pPr/>
              <a:t>03.12.2014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Украинский сетевой информационный центр. Сайт: УСИЦ.УКР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52FE4-D843-4FD6-82E1-93C411B84B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9190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2EE8E-2467-49F5-98A0-07F5B1C8FC6B}" type="datetime1">
              <a:rPr lang="ru-RU" smtClean="0"/>
              <a:pPr/>
              <a:t>03.12.2014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Украинский сетевой информационный центр. Сайт: УСИЦ.УКР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52FE4-D843-4FD6-82E1-93C411B84B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5887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EC181-EA2D-4DEC-9982-7618C16F5D18}" type="datetime1">
              <a:rPr lang="ru-RU" smtClean="0"/>
              <a:pPr/>
              <a:t>03.12.2014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Украинский сетевой информационный центр. Сайт: УСИЦ.УКР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52FE4-D843-4FD6-82E1-93C411B84B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125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45709F-EE95-451B-A984-2459A4A1F746}" type="datetime1">
              <a:rPr lang="ru-RU" smtClean="0"/>
              <a:pPr/>
              <a:t>03.12.2014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Украинский сетевой информационный центр. Сайт: УСИЦ.УКР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C52FE4-D843-4FD6-82E1-93C411B84B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7130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oleObject" Target="../embeddings/oleObject9.bin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6.png"/><Relationship Id="rId5" Type="http://schemas.openxmlformats.org/officeDocument/2006/relationships/image" Target="../media/image3.gif"/><Relationship Id="rId10" Type="http://schemas.openxmlformats.org/officeDocument/2006/relationships/image" Target="../media/image20.png"/><Relationship Id="rId4" Type="http://schemas.openxmlformats.org/officeDocument/2006/relationships/image" Target="../media/image2.png"/><Relationship Id="rId9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3.gif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1.png"/><Relationship Id="rId5" Type="http://schemas.openxmlformats.org/officeDocument/2006/relationships/image" Target="../media/image2.png"/><Relationship Id="rId4" Type="http://schemas.openxmlformats.org/officeDocument/2006/relationships/oleObject" Target="../embeddings/oleObject10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24.png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.gif"/><Relationship Id="rId11" Type="http://schemas.openxmlformats.org/officeDocument/2006/relationships/hyperlink" Target="https://registry.tci.net.ua/domains/view.jsp?id=11942076" TargetMode="External"/><Relationship Id="rId5" Type="http://schemas.openxmlformats.org/officeDocument/2006/relationships/image" Target="../media/image26.png"/><Relationship Id="rId10" Type="http://schemas.openxmlformats.org/officeDocument/2006/relationships/image" Target="../media/image28.png"/><Relationship Id="rId4" Type="http://schemas.openxmlformats.org/officeDocument/2006/relationships/image" Target="../media/image25.png"/><Relationship Id="rId9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3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0.jpeg"/><Relationship Id="rId5" Type="http://schemas.openxmlformats.org/officeDocument/2006/relationships/image" Target="../media/image2.png"/><Relationship Id="rId4" Type="http://schemas.openxmlformats.org/officeDocument/2006/relationships/oleObject" Target="../embeddings/oleObject1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3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2.jpeg"/><Relationship Id="rId5" Type="http://schemas.openxmlformats.org/officeDocument/2006/relationships/image" Target="../media/image2.png"/><Relationship Id="rId4" Type="http://schemas.openxmlformats.org/officeDocument/2006/relationships/oleObject" Target="../embeddings/oleObject13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7" Type="http://schemas.openxmlformats.org/officeDocument/2006/relationships/image" Target="../media/image3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hyperlink" Target="https://www.icann.org/en/system/files/files/report-op-budget-fy15-29sep14-en.pdf" TargetMode="External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chart" Target="../charts/chart1.xml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png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7.png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8.png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9.png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0.png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oleObject" Target="../embeddings/oleObject8.bin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1.png"/><Relationship Id="rId5" Type="http://schemas.openxmlformats.org/officeDocument/2006/relationships/image" Target="../media/image3.gif"/><Relationship Id="rId10" Type="http://schemas.openxmlformats.org/officeDocument/2006/relationships/image" Target="../media/image15.png"/><Relationship Id="rId4" Type="http://schemas.openxmlformats.org/officeDocument/2006/relationships/image" Target="../media/image2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Украинский сетевой информационный центр. Сайт: УСИЦ.УКР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52FE4-D843-4FD6-82E1-93C411B84BB5}" type="slidenum">
              <a:rPr lang="ru-RU" smtClean="0"/>
              <a:pPr/>
              <a:t>1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9552" y="790504"/>
            <a:ext cx="782528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chemeClr val="bg1"/>
                </a:solidFill>
              </a:rPr>
              <a:t>Интернационализированные </a:t>
            </a:r>
            <a:r>
              <a:rPr lang="ru-RU" sz="4400" b="1" i="1" dirty="0">
                <a:solidFill>
                  <a:schemeClr val="bg1"/>
                </a:solidFill>
              </a:rPr>
              <a:t>доменные </a:t>
            </a:r>
            <a:r>
              <a:rPr lang="ru-RU" sz="4400" b="1" i="1" dirty="0" smtClean="0">
                <a:solidFill>
                  <a:schemeClr val="bg1"/>
                </a:solidFill>
              </a:rPr>
              <a:t>имена.</a:t>
            </a:r>
          </a:p>
          <a:p>
            <a:pPr algn="ctr"/>
            <a:r>
              <a:rPr lang="ru-RU" sz="4400" b="1" i="1" dirty="0" smtClean="0">
                <a:solidFill>
                  <a:schemeClr val="bg1"/>
                </a:solidFill>
              </a:rPr>
              <a:t>Мода </a:t>
            </a:r>
            <a:r>
              <a:rPr lang="ru-RU" sz="4400" b="1" i="1" dirty="0">
                <a:solidFill>
                  <a:schemeClr val="bg1"/>
                </a:solidFill>
              </a:rPr>
              <a:t>или необходимость?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32132" y="3212976"/>
            <a:ext cx="60401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4400" b="1" i="1">
                <a:solidFill>
                  <a:schemeClr val="bg1"/>
                </a:solidFill>
              </a:defRPr>
            </a:lvl1pPr>
          </a:lstStyle>
          <a:p>
            <a:r>
              <a:rPr lang="ru-RU" sz="2400" dirty="0" smtClean="0"/>
              <a:t>Объединение предприятий</a:t>
            </a:r>
          </a:p>
          <a:p>
            <a:r>
              <a:rPr lang="ru-RU" sz="2400" dirty="0" smtClean="0"/>
              <a:t>«</a:t>
            </a:r>
            <a:r>
              <a:rPr lang="ru-RU" sz="2400" dirty="0"/>
              <a:t>Украинский сетевой информационный </a:t>
            </a:r>
            <a:r>
              <a:rPr lang="ru-RU" sz="2400" dirty="0" smtClean="0"/>
              <a:t>центр»</a:t>
            </a:r>
          </a:p>
          <a:p>
            <a:r>
              <a:rPr lang="ru-RU" sz="2400" dirty="0" smtClean="0"/>
              <a:t>Каргаполов </a:t>
            </a:r>
            <a:r>
              <a:rPr lang="ru-RU" sz="2400" dirty="0"/>
              <a:t>Юрий</a:t>
            </a:r>
            <a:r>
              <a:rPr lang="ru-RU" sz="2400" dirty="0" smtClean="0"/>
              <a:t>,</a:t>
            </a:r>
          </a:p>
          <a:p>
            <a:r>
              <a:rPr lang="ru-RU" sz="2400" dirty="0"/>
              <a:t>ч</a:t>
            </a:r>
            <a:r>
              <a:rPr lang="ru-RU" sz="2400" dirty="0" smtClean="0"/>
              <a:t>лен Координационного Совета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2197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52FE4-D843-4FD6-82E1-93C411B84BB5}" type="slidenum">
              <a:rPr lang="ru-RU" smtClean="0"/>
              <a:pPr/>
              <a:t>10</a:t>
            </a:fld>
            <a:endParaRPr lang="ru-RU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/>
        </p:nvGraphicFramePr>
        <p:xfrm>
          <a:off x="0" y="6305550"/>
          <a:ext cx="914400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2" name="Image" r:id="rId3" imgW="12190476" imgH="736508" progId="">
                  <p:embed/>
                </p:oleObj>
              </mc:Choice>
              <mc:Fallback>
                <p:oleObj name="Image" r:id="rId3" imgW="12190476" imgH="736508" progId="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305550"/>
                        <a:ext cx="9144000" cy="552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56792"/>
          </a:xfrm>
          <a:blipFill>
            <a:blip r:embed="rId5" cstate="print"/>
            <a:stretch>
              <a:fillRect/>
            </a:stretch>
          </a:blipFill>
        </p:spPr>
        <p:txBody>
          <a:bodyPr>
            <a:normAutofit/>
          </a:bodyPr>
          <a:lstStyle/>
          <a:p>
            <a:pPr marL="182563" indent="-6350"/>
            <a:r>
              <a:rPr lang="ru-RU" sz="4000" b="1" i="1" dirty="0" smtClean="0">
                <a:solidFill>
                  <a:schemeClr val="bg1"/>
                </a:solidFill>
                <a:latin typeface="+mn-lt"/>
              </a:rPr>
              <a:t>Позиция Реестра </a:t>
            </a:r>
            <a:r>
              <a:rPr lang="en-US" sz="4000" b="1" i="1" dirty="0" smtClean="0">
                <a:solidFill>
                  <a:schemeClr val="bg1"/>
                </a:solidFill>
                <a:latin typeface="+mn-lt"/>
              </a:rPr>
              <a:t>IDN</a:t>
            </a:r>
            <a:endParaRPr lang="ru-RU" sz="4000" b="1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179512" y="1700809"/>
            <a:ext cx="8856984" cy="6480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Разворачивание и популяризация «</a:t>
            </a:r>
            <a:r>
              <a:rPr lang="ru-RU" b="1" dirty="0" smtClean="0"/>
              <a:t>ключевых характеристик </a:t>
            </a:r>
            <a:r>
              <a:rPr lang="en-US" b="1" dirty="0" smtClean="0"/>
              <a:t>IDN</a:t>
            </a:r>
            <a:r>
              <a:rPr lang="ru-RU" dirty="0" smtClean="0"/>
              <a:t>»</a:t>
            </a:r>
            <a:r>
              <a:rPr lang="en-US" dirty="0" smtClean="0"/>
              <a:t> </a:t>
            </a:r>
            <a:r>
              <a:rPr lang="ru-RU" dirty="0" smtClean="0"/>
              <a:t>в </a:t>
            </a:r>
            <a:r>
              <a:rPr lang="ru-RU" b="1" dirty="0" smtClean="0"/>
              <a:t>интересах </a:t>
            </a:r>
            <a:r>
              <a:rPr lang="ru-RU" b="1" dirty="0"/>
              <a:t>локального </a:t>
            </a:r>
            <a:r>
              <a:rPr lang="ru-RU" b="1" dirty="0" smtClean="0"/>
              <a:t>сообщества: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96336" y="2084540"/>
            <a:ext cx="1025818" cy="878784"/>
          </a:xfrm>
          <a:prstGeom prst="rect">
            <a:avLst/>
          </a:prstGeom>
        </p:spPr>
      </p:pic>
      <p:sp>
        <p:nvSpPr>
          <p:cNvPr id="9" name="Объект 2"/>
          <p:cNvSpPr txBox="1">
            <a:spLocks/>
          </p:cNvSpPr>
          <p:nvPr/>
        </p:nvSpPr>
        <p:spPr>
          <a:xfrm>
            <a:off x="395536" y="2323248"/>
            <a:ext cx="7344816" cy="4683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AutoNum type="arabicPeriod"/>
            </a:pPr>
            <a:r>
              <a:rPr lang="ru-RU" b="1" dirty="0" smtClean="0"/>
              <a:t>Родные и </a:t>
            </a:r>
            <a:r>
              <a:rPr lang="ru-RU" b="1" dirty="0" err="1" smtClean="0"/>
              <a:t>общеупотребляемые</a:t>
            </a:r>
            <a:r>
              <a:rPr lang="ru-RU" b="1" dirty="0" smtClean="0"/>
              <a:t> языки для сообщества</a:t>
            </a:r>
            <a:endParaRPr lang="ru-RU" b="1" dirty="0" smtClean="0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827584" y="3080644"/>
            <a:ext cx="5519028" cy="4269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ru-RU"/>
            </a:defPPr>
            <a:lvl1pPr indent="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100" b="1"/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/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5pPr>
            <a:lvl6pPr marL="18859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8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7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6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r>
              <a:rPr lang="ru-RU" dirty="0"/>
              <a:t>2. Лёгкость запоминания доменных имён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2160" y="2777220"/>
            <a:ext cx="1477265" cy="1122722"/>
          </a:xfrm>
          <a:prstGeom prst="rect">
            <a:avLst/>
          </a:prstGeom>
        </p:spPr>
      </p:pic>
      <p:sp>
        <p:nvSpPr>
          <p:cNvPr id="12" name="Объект 2"/>
          <p:cNvSpPr txBox="1">
            <a:spLocks/>
          </p:cNvSpPr>
          <p:nvPr/>
        </p:nvSpPr>
        <p:spPr>
          <a:xfrm>
            <a:off x="1176010" y="3804049"/>
            <a:ext cx="3587235" cy="6588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ru-RU"/>
            </a:defPPr>
            <a:lvl1pPr indent="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100" b="1"/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/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5pPr>
            <a:lvl6pPr marL="18859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8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7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6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r>
              <a:rPr lang="ru-RU" dirty="0"/>
              <a:t>3. Лёгкость фонетического воспроизведения</a:t>
            </a: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99993" y="3649114"/>
            <a:ext cx="1296144" cy="1047285"/>
          </a:xfrm>
          <a:prstGeom prst="rect">
            <a:avLst/>
          </a:prstGeom>
        </p:spPr>
      </p:pic>
      <p:sp>
        <p:nvSpPr>
          <p:cNvPr id="14" name="Объект 2"/>
          <p:cNvSpPr txBox="1">
            <a:spLocks/>
          </p:cNvSpPr>
          <p:nvPr/>
        </p:nvSpPr>
        <p:spPr>
          <a:xfrm>
            <a:off x="846362" y="4700779"/>
            <a:ext cx="6958260" cy="4683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/>
              <a:t>4. Огромная свобода выбора имён в </a:t>
            </a:r>
            <a:r>
              <a:rPr lang="ru-RU" b="1" dirty="0" smtClean="0"/>
              <a:t>новой доменной </a:t>
            </a:r>
            <a:r>
              <a:rPr lang="ru-RU" b="1" dirty="0"/>
              <a:t>зоне</a:t>
            </a:r>
            <a:endParaRPr lang="ru-RU" dirty="0"/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215128" y="5512229"/>
            <a:ext cx="5509000" cy="4683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/>
              <a:t>5. Усиление свойства многообразия Интернет</a:t>
            </a:r>
            <a:endParaRPr lang="ru-RU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44011" y="4074097"/>
            <a:ext cx="1792485" cy="130858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50123" y="5275127"/>
            <a:ext cx="1523265" cy="83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45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484783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/>
          <a:p>
            <a:pPr marL="268288"/>
            <a:r>
              <a:rPr lang="ru-RU" sz="4000" b="1" i="1" dirty="0" smtClean="0">
                <a:solidFill>
                  <a:schemeClr val="bg1"/>
                </a:solidFill>
                <a:latin typeface="+mn-lt"/>
              </a:rPr>
              <a:t>Задачи «практического </a:t>
            </a:r>
            <a:br>
              <a:rPr lang="ru-RU" sz="4000" b="1" i="1" dirty="0" smtClean="0">
                <a:solidFill>
                  <a:schemeClr val="bg1"/>
                </a:solidFill>
                <a:latin typeface="+mn-lt"/>
              </a:rPr>
            </a:br>
            <a:r>
              <a:rPr lang="ru-RU" sz="4000" b="1" i="1" dirty="0" smtClean="0">
                <a:solidFill>
                  <a:schemeClr val="bg1"/>
                </a:solidFill>
                <a:latin typeface="+mn-lt"/>
              </a:rPr>
              <a:t>интереса» </a:t>
            </a:r>
            <a:r>
              <a:rPr lang="en-US" sz="4000" b="1" i="1" dirty="0" smtClean="0">
                <a:solidFill>
                  <a:schemeClr val="bg1"/>
                </a:solidFill>
                <a:latin typeface="+mn-lt"/>
              </a:rPr>
              <a:t>IDN</a:t>
            </a:r>
            <a:endParaRPr lang="ru-RU" sz="4000" b="1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52FE4-D843-4FD6-82E1-93C411B84BB5}" type="slidenum">
              <a:rPr lang="ru-RU" smtClean="0"/>
              <a:pPr/>
              <a:t>11</a:t>
            </a:fld>
            <a:endParaRPr lang="ru-RU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/>
        </p:nvGraphicFramePr>
        <p:xfrm>
          <a:off x="0" y="6305550"/>
          <a:ext cx="914400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8" name="Image" r:id="rId4" imgW="12190476" imgH="736508" progId="">
                  <p:embed/>
                </p:oleObj>
              </mc:Choice>
              <mc:Fallback>
                <p:oleObj name="Image" r:id="rId4" imgW="12190476" imgH="73650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305550"/>
                        <a:ext cx="9144000" cy="552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179512" y="1700809"/>
            <a:ext cx="8856984" cy="576063"/>
          </a:xfrm>
        </p:spPr>
        <p:txBody>
          <a:bodyPr vert="horz" lIns="91440" tIns="45720" rIns="91440" bIns="45720" rtlCol="0"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b="1" dirty="0"/>
              <a:t>IDN </a:t>
            </a:r>
            <a:r>
              <a:rPr lang="en-US" b="1" dirty="0" smtClean="0"/>
              <a:t>email</a:t>
            </a:r>
            <a:r>
              <a:rPr lang="ru-RU" b="1" dirty="0" smtClean="0"/>
              <a:t> : </a:t>
            </a:r>
            <a:r>
              <a:rPr lang="ru-RU" b="1" dirty="0" err="1"/>
              <a:t>Юлія.Терещенко</a:t>
            </a:r>
            <a:r>
              <a:rPr lang="en-US" b="1" dirty="0"/>
              <a:t>@</a:t>
            </a:r>
            <a:r>
              <a:rPr lang="ru-RU" b="1" dirty="0" smtClean="0"/>
              <a:t>всё-для-</a:t>
            </a:r>
            <a:r>
              <a:rPr lang="ru-RU" b="1" dirty="0" err="1" smtClean="0"/>
              <a:t>освещения.укр</a:t>
            </a:r>
            <a:endParaRPr lang="en-US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79084" y="1669788"/>
            <a:ext cx="1136266" cy="1707503"/>
          </a:xfrm>
          <a:prstGeom prst="rect">
            <a:avLst/>
          </a:prstGeom>
        </p:spPr>
      </p:pic>
      <p:sp>
        <p:nvSpPr>
          <p:cNvPr id="10" name="Объект 2"/>
          <p:cNvSpPr txBox="1">
            <a:spLocks/>
          </p:cNvSpPr>
          <p:nvPr/>
        </p:nvSpPr>
        <p:spPr>
          <a:xfrm>
            <a:off x="179512" y="2833129"/>
            <a:ext cx="3129727" cy="5760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smtClean="0"/>
              <a:t>2. «Честные</a:t>
            </a:r>
            <a:r>
              <a:rPr lang="ru-RU" b="1" dirty="0"/>
              <a:t>» </a:t>
            </a:r>
            <a:r>
              <a:rPr lang="en-US" b="1" dirty="0"/>
              <a:t>IDN URL</a:t>
            </a:r>
            <a:r>
              <a:rPr lang="ru-RU" b="1" dirty="0"/>
              <a:t> : уход от </a:t>
            </a:r>
            <a:r>
              <a:rPr lang="en-US" b="1" dirty="0" smtClean="0"/>
              <a:t>percent-encoding</a:t>
            </a:r>
            <a:endParaRPr lang="ru-RU" b="1" dirty="0"/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2937438" y="5360008"/>
            <a:ext cx="6027049" cy="5760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smtClean="0"/>
              <a:t>3. Полная </a:t>
            </a:r>
            <a:r>
              <a:rPr lang="ru-RU" b="1" dirty="0"/>
              <a:t>и корректная индексация </a:t>
            </a:r>
            <a:r>
              <a:rPr lang="en-US" b="1" dirty="0"/>
              <a:t>web-</a:t>
            </a:r>
            <a:r>
              <a:rPr lang="ru-RU" b="1" dirty="0"/>
              <a:t>ресурсов</a:t>
            </a:r>
            <a:endParaRPr lang="ru-RU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03848" y="2384012"/>
            <a:ext cx="4086417" cy="264595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7094" y="4201280"/>
            <a:ext cx="2728701" cy="2036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38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7543" y="3021749"/>
            <a:ext cx="2002948" cy="134997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8034" y="4663471"/>
            <a:ext cx="1777380" cy="160852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1297" y="4343160"/>
            <a:ext cx="1542703" cy="1035976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484783"/>
          </a:xfrm>
          <a:blipFill>
            <a:blip r:embed="rId6" cstate="print"/>
            <a:stretch>
              <a:fillRect/>
            </a:stretch>
          </a:blipFill>
        </p:spPr>
        <p:txBody>
          <a:bodyPr>
            <a:normAutofit/>
          </a:bodyPr>
          <a:lstStyle/>
          <a:p>
            <a:pPr marL="360363"/>
            <a:r>
              <a:rPr lang="ru-RU" sz="4000" b="1" i="1" dirty="0" smtClean="0">
                <a:solidFill>
                  <a:schemeClr val="bg1"/>
                </a:solidFill>
                <a:latin typeface="+mn-lt"/>
              </a:rPr>
              <a:t>Практика </a:t>
            </a:r>
            <a:r>
              <a:rPr lang="ru-RU" sz="4000" b="1" i="1" dirty="0" smtClean="0">
                <a:solidFill>
                  <a:schemeClr val="bg1"/>
                </a:solidFill>
                <a:latin typeface="+mn-lt"/>
              </a:rPr>
              <a:t>рекламы </a:t>
            </a:r>
            <a:br>
              <a:rPr lang="ru-RU" sz="4000" b="1" i="1" dirty="0" smtClean="0">
                <a:solidFill>
                  <a:schemeClr val="bg1"/>
                </a:solidFill>
                <a:latin typeface="+mn-lt"/>
              </a:rPr>
            </a:br>
            <a:r>
              <a:rPr lang="ru-RU" sz="4000" b="1" i="1" dirty="0" smtClean="0">
                <a:solidFill>
                  <a:schemeClr val="bg1"/>
                </a:solidFill>
                <a:latin typeface="+mn-lt"/>
              </a:rPr>
              <a:t>с использованием </a:t>
            </a:r>
            <a:r>
              <a:rPr lang="en-US" sz="4000" b="1" i="1" dirty="0" smtClean="0">
                <a:solidFill>
                  <a:schemeClr val="bg1"/>
                </a:solidFill>
                <a:latin typeface="+mn-lt"/>
              </a:rPr>
              <a:t>IDN</a:t>
            </a:r>
            <a:endParaRPr lang="ru-RU" sz="4000" b="1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52FE4-D843-4FD6-82E1-93C411B84BB5}" type="slidenum">
              <a:rPr lang="ru-RU" smtClean="0"/>
              <a:pPr/>
              <a:t>12</a:t>
            </a:fld>
            <a:endParaRPr lang="ru-RU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/>
        </p:nvGraphicFramePr>
        <p:xfrm>
          <a:off x="0" y="6305550"/>
          <a:ext cx="914400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8" name="Image" r:id="rId7" imgW="12190476" imgH="736508" progId="">
                  <p:embed/>
                </p:oleObj>
              </mc:Choice>
              <mc:Fallback>
                <p:oleObj name="Image" r:id="rId7" imgW="12190476" imgH="73650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305550"/>
                        <a:ext cx="9144000" cy="552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9771" y="1952818"/>
            <a:ext cx="7704455" cy="993189"/>
          </a:xfrm>
          <a:prstGeom prst="rect">
            <a:avLst/>
          </a:prstGeom>
        </p:spPr>
      </p:pic>
      <p:sp>
        <p:nvSpPr>
          <p:cNvPr id="9" name="Объект 2"/>
          <p:cNvSpPr>
            <a:spLocks noGrp="1"/>
          </p:cNvSpPr>
          <p:nvPr>
            <p:ph idx="1"/>
          </p:nvPr>
        </p:nvSpPr>
        <p:spPr>
          <a:xfrm>
            <a:off x="143507" y="1554637"/>
            <a:ext cx="8856984" cy="441696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ctr">
              <a:buNone/>
            </a:pPr>
            <a:r>
              <a:rPr lang="ru-RU" sz="2800" b="1" dirty="0" smtClean="0"/>
              <a:t>Доменное имя – это не просто адрес сайта в Интернет</a:t>
            </a:r>
            <a:endParaRPr lang="en-US" sz="2800" b="1" dirty="0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2484310" y="3166016"/>
            <a:ext cx="5116987" cy="4773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000" b="1" dirty="0" smtClean="0"/>
              <a:t>Хороший и динамичный слоган для бренда</a:t>
            </a: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1691680" y="3699540"/>
            <a:ext cx="5184576" cy="4773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dirty="0"/>
              <a:t>Короткий или длинный, но ёмкий по </a:t>
            </a:r>
            <a:r>
              <a:rPr lang="ru-RU" sz="2000" b="1" dirty="0" smtClean="0"/>
              <a:t>смыслу</a:t>
            </a:r>
            <a:endParaRPr lang="en-US" sz="20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12973" y="3346246"/>
            <a:ext cx="1776661" cy="1182287"/>
          </a:xfrm>
          <a:prstGeom prst="rect">
            <a:avLst/>
          </a:prstGeom>
        </p:spPr>
      </p:pic>
      <p:sp>
        <p:nvSpPr>
          <p:cNvPr id="14" name="Объект 2"/>
          <p:cNvSpPr txBox="1">
            <a:spLocks/>
          </p:cNvSpPr>
          <p:nvPr/>
        </p:nvSpPr>
        <p:spPr>
          <a:xfrm>
            <a:off x="5868144" y="4523300"/>
            <a:ext cx="2304256" cy="4773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dirty="0" smtClean="0"/>
              <a:t>Легко запоминающийся</a:t>
            </a:r>
            <a:endParaRPr lang="en-US" sz="2000" b="1" dirty="0"/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81137" y="4992407"/>
            <a:ext cx="1991379" cy="4773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dirty="0" smtClean="0"/>
              <a:t>Красиво звучащий</a:t>
            </a:r>
            <a:endParaRPr lang="en-US" sz="2000" b="1" dirty="0"/>
          </a:p>
        </p:txBody>
      </p:sp>
      <p:sp>
        <p:nvSpPr>
          <p:cNvPr id="18" name="Объект 2"/>
          <p:cNvSpPr txBox="1">
            <a:spLocks/>
          </p:cNvSpPr>
          <p:nvPr/>
        </p:nvSpPr>
        <p:spPr>
          <a:xfrm>
            <a:off x="5544526" y="5518933"/>
            <a:ext cx="2302787" cy="4773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dirty="0" smtClean="0"/>
              <a:t>Однозначно ассоциирующийся</a:t>
            </a:r>
            <a:endParaRPr lang="en-US" sz="2000" b="1" dirty="0"/>
          </a:p>
        </p:txBody>
      </p:sp>
      <p:sp>
        <p:nvSpPr>
          <p:cNvPr id="19" name="Объект 2"/>
          <p:cNvSpPr txBox="1">
            <a:spLocks/>
          </p:cNvSpPr>
          <p:nvPr/>
        </p:nvSpPr>
        <p:spPr>
          <a:xfrm>
            <a:off x="3923928" y="5953940"/>
            <a:ext cx="1151040" cy="2614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dirty="0" err="1">
                <a:hlinkClick r:id="rId11"/>
              </a:rPr>
              <a:t>хуиз.укр</a:t>
            </a:r>
            <a:endParaRPr lang="en-US" sz="2000" b="1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14969" y="4637547"/>
            <a:ext cx="2065143" cy="1422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9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484783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/>
          <a:p>
            <a:pPr marL="360363"/>
            <a:r>
              <a:rPr lang="ru-RU" sz="4000" b="1" i="1" dirty="0" smtClean="0">
                <a:solidFill>
                  <a:schemeClr val="bg1"/>
                </a:solidFill>
                <a:latin typeface="+mn-lt"/>
              </a:rPr>
              <a:t>Практика испытаний </a:t>
            </a:r>
            <a:br>
              <a:rPr lang="ru-RU" sz="4000" b="1" i="1" dirty="0" smtClean="0">
                <a:solidFill>
                  <a:schemeClr val="bg1"/>
                </a:solidFill>
                <a:latin typeface="+mn-lt"/>
              </a:rPr>
            </a:br>
            <a:r>
              <a:rPr lang="en-US" sz="4000" b="1" i="1" dirty="0" smtClean="0">
                <a:solidFill>
                  <a:schemeClr val="bg1"/>
                </a:solidFill>
                <a:latin typeface="+mn-lt"/>
              </a:rPr>
              <a:t>IDN email</a:t>
            </a:r>
            <a:endParaRPr lang="ru-RU" sz="4000" b="1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52FE4-D843-4FD6-82E1-93C411B84BB5}" type="slidenum">
              <a:rPr lang="ru-RU" smtClean="0"/>
              <a:pPr/>
              <a:t>13</a:t>
            </a:fld>
            <a:endParaRPr lang="ru-RU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/>
        </p:nvGraphicFramePr>
        <p:xfrm>
          <a:off x="0" y="6305550"/>
          <a:ext cx="914400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8" name="Image" r:id="rId4" imgW="12190476" imgH="736508" progId="">
                  <p:embed/>
                </p:oleObj>
              </mc:Choice>
              <mc:Fallback>
                <p:oleObj name="Image" r:id="rId4" imgW="12190476" imgH="736508" progId="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305550"/>
                        <a:ext cx="9144000" cy="552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Объект 9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86442"/>
            <a:ext cx="4777703" cy="3816424"/>
          </a:xfr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611144"/>
            <a:ext cx="4716140" cy="3643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95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484783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/>
          <a:p>
            <a:pPr marL="360363"/>
            <a:r>
              <a:rPr lang="ru-RU" sz="4000" b="1" i="1" dirty="0" smtClean="0">
                <a:solidFill>
                  <a:schemeClr val="bg1"/>
                </a:solidFill>
                <a:latin typeface="+mn-lt"/>
              </a:rPr>
              <a:t>Практика испытаний</a:t>
            </a:r>
            <a:br>
              <a:rPr lang="ru-RU" sz="4000" b="1" i="1" dirty="0" smtClean="0">
                <a:solidFill>
                  <a:schemeClr val="bg1"/>
                </a:solidFill>
                <a:latin typeface="+mn-lt"/>
              </a:rPr>
            </a:br>
            <a:r>
              <a:rPr lang="en-US" sz="4000" b="1" i="1" dirty="0" smtClean="0">
                <a:solidFill>
                  <a:schemeClr val="bg1"/>
                </a:solidFill>
                <a:latin typeface="+mn-lt"/>
              </a:rPr>
              <a:t>IDN email</a:t>
            </a:r>
            <a:endParaRPr lang="ru-RU" sz="4000" b="1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52FE4-D843-4FD6-82E1-93C411B84BB5}" type="slidenum">
              <a:rPr lang="ru-RU" smtClean="0"/>
              <a:pPr/>
              <a:t>14</a:t>
            </a:fld>
            <a:endParaRPr lang="ru-RU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/>
        </p:nvGraphicFramePr>
        <p:xfrm>
          <a:off x="0" y="6305550"/>
          <a:ext cx="914400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1" name="Image" r:id="rId4" imgW="12190476" imgH="736508" progId="">
                  <p:embed/>
                </p:oleObj>
              </mc:Choice>
              <mc:Fallback>
                <p:oleObj name="Image" r:id="rId4" imgW="12190476" imgH="736508" progId="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305550"/>
                        <a:ext cx="9144000" cy="552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1" y="1502081"/>
            <a:ext cx="8495139" cy="241918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890" y="3950596"/>
            <a:ext cx="8248110" cy="2354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46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Украинский сетевой информационный центр. Сайт: УСИЦ.УКР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52FE4-D843-4FD6-82E1-93C411B84BB5}" type="slidenum">
              <a:rPr lang="ru-RU" smtClean="0"/>
              <a:pPr/>
              <a:t>15</a:t>
            </a:fld>
            <a:endParaRPr 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0" y="6305550"/>
          <a:ext cx="914400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3" name="Image" r:id="rId3" imgW="12190476" imgH="736508" progId="">
                  <p:embed/>
                </p:oleObj>
              </mc:Choice>
              <mc:Fallback>
                <p:oleObj name="Image" r:id="rId3" imgW="12190476" imgH="73650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305550"/>
                        <a:ext cx="9144000" cy="552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535585"/>
            <a:ext cx="7416824" cy="4798088"/>
          </a:xfrm>
          <a:prstGeom prst="rect">
            <a:avLst/>
          </a:prstGeom>
        </p:spPr>
      </p:pic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2" y="3548806"/>
            <a:ext cx="2689048" cy="2232417"/>
          </a:xfrm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0" y="0"/>
            <a:ext cx="9144000" cy="14127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60000"/>
            <a:r>
              <a:rPr lang="ru-RU" sz="4000" b="1" i="1" dirty="0" smtClean="0">
                <a:solidFill>
                  <a:schemeClr val="bg1"/>
                </a:solidFill>
                <a:latin typeface="+mn-lt"/>
              </a:rPr>
              <a:t>Статистика </a:t>
            </a:r>
            <a:r>
              <a:rPr lang="en-US" sz="4000" b="1" i="1" dirty="0" smtClean="0">
                <a:solidFill>
                  <a:schemeClr val="bg1"/>
                </a:solidFill>
                <a:latin typeface="+mn-lt"/>
              </a:rPr>
              <a:t>new </a:t>
            </a:r>
            <a:r>
              <a:rPr lang="en-US" sz="4000" b="1" i="1" dirty="0" err="1" smtClean="0">
                <a:solidFill>
                  <a:schemeClr val="bg1"/>
                </a:solidFill>
                <a:latin typeface="+mn-lt"/>
              </a:rPr>
              <a:t>gTLD</a:t>
            </a:r>
            <a:r>
              <a:rPr lang="en-US" b="1" i="1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n-US" b="1" i="1" dirty="0" smtClean="0">
                <a:solidFill>
                  <a:schemeClr val="bg1"/>
                </a:solidFill>
                <a:latin typeface="+mn-lt"/>
              </a:rPr>
            </a:br>
            <a:r>
              <a:rPr lang="en-US" sz="1800" b="1" dirty="0" smtClean="0">
                <a:solidFill>
                  <a:schemeClr val="bg1"/>
                </a:solidFill>
                <a:latin typeface="+mn-lt"/>
              </a:rPr>
              <a:t>(</a:t>
            </a:r>
            <a:r>
              <a:rPr lang="ru-RU" sz="1800" b="1" dirty="0" smtClean="0">
                <a:solidFill>
                  <a:schemeClr val="bg1"/>
                </a:solidFill>
                <a:latin typeface="+mn-lt"/>
              </a:rPr>
              <a:t>источник: </a:t>
            </a:r>
            <a:r>
              <a:rPr lang="en-US" sz="1800" b="1" dirty="0" smtClean="0">
                <a:solidFill>
                  <a:schemeClr val="bg1"/>
                </a:solidFill>
                <a:latin typeface="+mn-lt"/>
              </a:rPr>
              <a:t>http://newgtlds.icann.org/en/program-status/statistics</a:t>
            </a:r>
            <a:r>
              <a:rPr lang="ru-RU" sz="1800" b="1" dirty="0" smtClean="0">
                <a:solidFill>
                  <a:schemeClr val="bg1"/>
                </a:solidFill>
                <a:latin typeface="+mn-lt"/>
              </a:rPr>
              <a:t>)</a:t>
            </a:r>
            <a:endParaRPr lang="ru-RU" sz="18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5832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52FE4-D843-4FD6-82E1-93C411B84BB5}" type="slidenum">
              <a:rPr lang="ru-RU" smtClean="0"/>
              <a:pPr/>
              <a:t>16</a:t>
            </a:fld>
            <a:endParaRPr lang="ru-RU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/>
        </p:nvGraphicFramePr>
        <p:xfrm>
          <a:off x="0" y="6305550"/>
          <a:ext cx="914400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6" name="Image" r:id="rId3" imgW="12190476" imgH="736508" progId="">
                  <p:embed/>
                </p:oleObj>
              </mc:Choice>
              <mc:Fallback>
                <p:oleObj name="Image" r:id="rId3" imgW="12190476" imgH="736508" progId="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305550"/>
                        <a:ext cx="9144000" cy="552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56792"/>
          </a:xfrm>
          <a:blipFill>
            <a:blip r:embed="rId5" cstate="print"/>
            <a:stretch>
              <a:fillRect/>
            </a:stretch>
          </a:blipFill>
        </p:spPr>
        <p:txBody>
          <a:bodyPr>
            <a:normAutofit/>
          </a:bodyPr>
          <a:lstStyle/>
          <a:p>
            <a:pPr marL="358775" indent="361950"/>
            <a:r>
              <a:rPr lang="ru-RU" sz="5000" b="1" i="1" dirty="0" smtClean="0">
                <a:solidFill>
                  <a:schemeClr val="bg1"/>
                </a:solidFill>
                <a:latin typeface="+mn-lt"/>
              </a:rPr>
              <a:t>Всё будет хорошо!</a:t>
            </a:r>
            <a:endParaRPr lang="ru-RU" sz="5000" b="1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179512" y="1556792"/>
            <a:ext cx="8784976" cy="461223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Внедрение и использование </a:t>
            </a:r>
            <a:r>
              <a:rPr lang="en-US" dirty="0" smtClean="0"/>
              <a:t>IDN </a:t>
            </a:r>
            <a:r>
              <a:rPr lang="ru-RU" dirty="0" smtClean="0"/>
              <a:t>стало свершившимся фактом в Интернет. Более 1,2 млн. доменных имен суммарно в </a:t>
            </a:r>
            <a:r>
              <a:rPr lang="en-US" dirty="0" smtClean="0"/>
              <a:t>IDN </a:t>
            </a:r>
            <a:r>
              <a:rPr lang="en-US" dirty="0" err="1" smtClean="0"/>
              <a:t>ccTLD</a:t>
            </a:r>
            <a:r>
              <a:rPr lang="en-US" dirty="0" smtClean="0"/>
              <a:t> </a:t>
            </a:r>
            <a:r>
              <a:rPr lang="ru-RU" dirty="0" smtClean="0"/>
              <a:t>и </a:t>
            </a:r>
            <a:r>
              <a:rPr lang="en-US" dirty="0" err="1" smtClean="0"/>
              <a:t>gTLD</a:t>
            </a:r>
            <a:r>
              <a:rPr lang="en-US" dirty="0" smtClean="0"/>
              <a:t> </a:t>
            </a:r>
            <a:r>
              <a:rPr lang="ru-RU" dirty="0" smtClean="0"/>
              <a:t>уже используются сегодня по всему миру.</a:t>
            </a:r>
          </a:p>
          <a:p>
            <a:pPr marL="0" indent="0" algn="just">
              <a:buNone/>
            </a:pPr>
            <a:r>
              <a:rPr lang="ru-RU" dirty="0" smtClean="0"/>
              <a:t>По прогнозам рабочих групп </a:t>
            </a:r>
            <a:r>
              <a:rPr lang="en-US" dirty="0" smtClean="0"/>
              <a:t>ICANN </a:t>
            </a:r>
            <a:r>
              <a:rPr lang="ru-RU" dirty="0" smtClean="0"/>
              <a:t>в 2015 году ожидается регистрация до 33 млн. доменных имён в </a:t>
            </a:r>
            <a:r>
              <a:rPr lang="en-US" dirty="0"/>
              <a:t>IDN </a:t>
            </a:r>
            <a:r>
              <a:rPr lang="en-US" dirty="0" err="1" smtClean="0"/>
              <a:t>gTLD</a:t>
            </a:r>
            <a:r>
              <a:rPr lang="ru-RU" dirty="0" smtClean="0"/>
              <a:t>. И хотя этот прогноз по мнению </a:t>
            </a:r>
            <a:r>
              <a:rPr lang="en-US" dirty="0" err="1" smtClean="0"/>
              <a:t>ccNSO</a:t>
            </a:r>
            <a:r>
              <a:rPr lang="en-US" dirty="0" smtClean="0"/>
              <a:t> </a:t>
            </a:r>
            <a:r>
              <a:rPr lang="ru-RU" dirty="0" smtClean="0"/>
              <a:t>является довольно оптимистичным (</a:t>
            </a:r>
            <a:r>
              <a:rPr lang="en-US" dirty="0"/>
              <a:t>quite </a:t>
            </a:r>
            <a:r>
              <a:rPr lang="en-US" dirty="0" smtClean="0"/>
              <a:t>optimistic</a:t>
            </a:r>
            <a:r>
              <a:rPr lang="ru-RU" dirty="0" smtClean="0"/>
              <a:t>), но перспективы регистраций </a:t>
            </a:r>
            <a:r>
              <a:rPr lang="en-US" dirty="0" smtClean="0"/>
              <a:t>IDN</a:t>
            </a:r>
            <a:r>
              <a:rPr lang="ru-RU" dirty="0" smtClean="0"/>
              <a:t> рассматриваются уже как хорошие и не столь пессимистично как это было совсем недавно</a:t>
            </a:r>
            <a:r>
              <a:rPr lang="en-US" dirty="0"/>
              <a:t>.</a:t>
            </a:r>
            <a:endParaRPr lang="ru-RU" dirty="0" smtClean="0"/>
          </a:p>
          <a:p>
            <a:pPr marL="0" indent="0" algn="just">
              <a:buNone/>
            </a:pPr>
            <a:r>
              <a:rPr lang="ru-RU" sz="1700" dirty="0" smtClean="0"/>
              <a:t>(</a:t>
            </a:r>
            <a:r>
              <a:rPr lang="ru-RU" sz="1700" b="1" dirty="0" smtClean="0"/>
              <a:t>источник: </a:t>
            </a:r>
            <a:r>
              <a:rPr lang="en-US" sz="1700" b="1" dirty="0"/>
              <a:t>Report of Public Comments, FY15 Draft Operating Plan and Budget, </a:t>
            </a:r>
            <a:r>
              <a:rPr lang="en-US" sz="1700" b="1" dirty="0" smtClean="0"/>
              <a:t>29-Sep-2014,</a:t>
            </a:r>
            <a:endParaRPr lang="en-US" sz="1700" b="1" dirty="0"/>
          </a:p>
          <a:p>
            <a:pPr marL="0" indent="0" algn="just">
              <a:buNone/>
            </a:pPr>
            <a:r>
              <a:rPr lang="en-US" sz="1700" b="1" dirty="0" smtClean="0"/>
              <a:t> </a:t>
            </a:r>
            <a:r>
              <a:rPr lang="ru-RU" sz="1700" b="1" dirty="0" smtClean="0"/>
              <a:t> </a:t>
            </a:r>
            <a:r>
              <a:rPr lang="en-US" sz="1700" b="1" dirty="0" smtClean="0">
                <a:hlinkClick r:id="rId6"/>
              </a:rPr>
              <a:t>https</a:t>
            </a:r>
            <a:r>
              <a:rPr lang="en-US" sz="1700" b="1" dirty="0">
                <a:hlinkClick r:id="rId6"/>
              </a:rPr>
              <a:t>://</a:t>
            </a:r>
            <a:r>
              <a:rPr lang="en-US" sz="1700" b="1" dirty="0" smtClean="0">
                <a:hlinkClick r:id="rId6"/>
              </a:rPr>
              <a:t>www.icann.org/en/system/files/files/report-op-budget-fy15-29sep14-en.pdf</a:t>
            </a:r>
            <a:r>
              <a:rPr lang="ru-RU" sz="1700" dirty="0" smtClean="0"/>
              <a:t>) </a:t>
            </a:r>
          </a:p>
          <a:p>
            <a:pPr marL="0" indent="0" algn="just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 smtClean="0"/>
              <a:t>Мы уверены в том, что национальный кириллический домен .УКР займет свое достойное место в сердцах и умах пользователей в Украине.</a:t>
            </a:r>
          </a:p>
        </p:txBody>
      </p:sp>
    </p:spTree>
    <p:extLst>
      <p:ext uri="{BB962C8B-B14F-4D97-AF65-F5344CB8AC3E}">
        <p14:creationId xmlns:p14="http://schemas.microsoft.com/office/powerpoint/2010/main" val="235920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Украинский сетевой информационный центр. Сайт: УСИЦ.УКР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52FE4-D843-4FD6-82E1-93C411B84BB5}" type="slidenum">
              <a:rPr lang="ru-RU" smtClean="0"/>
              <a:pPr/>
              <a:t>17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15816" y="1484784"/>
            <a:ext cx="30243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chemeClr val="bg1"/>
                </a:solidFill>
              </a:rPr>
              <a:t>Спасибо !</a:t>
            </a:r>
          </a:p>
          <a:p>
            <a:pPr algn="ctr"/>
            <a:r>
              <a:rPr lang="ru-RU" sz="4400" b="1" i="1" dirty="0" smtClean="0">
                <a:solidFill>
                  <a:schemeClr val="bg1"/>
                </a:solidFill>
              </a:rPr>
              <a:t>Вопросы ?</a:t>
            </a:r>
            <a:endParaRPr lang="ru-RU" sz="4400" b="1" i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3212976"/>
            <a:ext cx="70516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4400" b="1" i="1">
                <a:solidFill>
                  <a:schemeClr val="bg1"/>
                </a:solidFill>
              </a:defRPr>
            </a:lvl1pPr>
          </a:lstStyle>
          <a:p>
            <a:pPr algn="ctr"/>
            <a:r>
              <a:rPr lang="ru-RU" sz="2400" dirty="0" smtClean="0"/>
              <a:t>Объединение предприятий</a:t>
            </a:r>
          </a:p>
          <a:p>
            <a:r>
              <a:rPr lang="ru-RU" sz="2400" dirty="0" smtClean="0"/>
              <a:t>«</a:t>
            </a:r>
            <a:r>
              <a:rPr lang="ru-RU" sz="2400" dirty="0"/>
              <a:t>Украинский сетевой информационный </a:t>
            </a:r>
            <a:r>
              <a:rPr lang="ru-RU" sz="2400" dirty="0" smtClean="0"/>
              <a:t>центр»</a:t>
            </a:r>
          </a:p>
          <a:p>
            <a:pPr algn="r"/>
            <a:r>
              <a:rPr lang="ru-RU" sz="2400" dirty="0" smtClean="0"/>
              <a:t>Каргаполов </a:t>
            </a:r>
            <a:r>
              <a:rPr lang="ru-RU" sz="2400" dirty="0"/>
              <a:t>Юрий</a:t>
            </a:r>
            <a:r>
              <a:rPr lang="ru-RU" sz="2400" dirty="0" smtClean="0"/>
              <a:t>,</a:t>
            </a:r>
          </a:p>
          <a:p>
            <a:pPr algn="r"/>
            <a:r>
              <a:rPr lang="en-US" sz="2400" dirty="0" smtClean="0"/>
              <a:t>yvk@uanic.net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25563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Украинский сетевой информационный центр. Сайт: УСИЦ.УКР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52FE4-D843-4FD6-82E1-93C411B84BB5}" type="slidenum">
              <a:rPr lang="ru-RU" smtClean="0"/>
              <a:pPr/>
              <a:t>2</a:t>
            </a:fld>
            <a:endParaRPr 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0" y="6305550"/>
          <a:ext cx="914400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9" name="Image" r:id="rId3" imgW="12190476" imgH="736508" progId="">
                  <p:embed/>
                </p:oleObj>
              </mc:Choice>
              <mc:Fallback>
                <p:oleObj name="Image" r:id="rId3" imgW="12190476" imgH="73650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305550"/>
                        <a:ext cx="9144000" cy="552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Заголовок 1"/>
          <p:cNvSpPr txBox="1">
            <a:spLocks/>
          </p:cNvSpPr>
          <p:nvPr/>
        </p:nvSpPr>
        <p:spPr>
          <a:xfrm>
            <a:off x="0" y="0"/>
            <a:ext cx="9144000" cy="14847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60000"/>
            <a:r>
              <a:rPr lang="ru-RU" sz="4000" b="1" i="1" dirty="0" smtClean="0">
                <a:solidFill>
                  <a:schemeClr val="bg1"/>
                </a:solidFill>
                <a:latin typeface="+mn-lt"/>
              </a:rPr>
              <a:t>Статистика и тренды </a:t>
            </a:r>
            <a:endParaRPr lang="ru-RU" sz="4000" b="1" i="1" dirty="0" smtClean="0">
              <a:solidFill>
                <a:schemeClr val="bg1"/>
              </a:solidFill>
              <a:latin typeface="+mn-lt"/>
            </a:endParaRPr>
          </a:p>
          <a:p>
            <a:pPr marL="360000"/>
            <a:r>
              <a:rPr lang="en-US" sz="4000" b="1" i="1" dirty="0" smtClean="0">
                <a:solidFill>
                  <a:schemeClr val="bg1"/>
                </a:solidFill>
                <a:latin typeface="+mn-lt"/>
              </a:rPr>
              <a:t>IDN </a:t>
            </a:r>
            <a:r>
              <a:rPr lang="en-US" sz="4000" b="1" i="1" dirty="0" smtClean="0">
                <a:solidFill>
                  <a:schemeClr val="bg1"/>
                </a:solidFill>
                <a:latin typeface="+mn-lt"/>
              </a:rPr>
              <a:t>ccTLD</a:t>
            </a:r>
            <a:r>
              <a:rPr lang="en-US" b="1" i="1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n-US" b="1" i="1" dirty="0" smtClean="0">
                <a:solidFill>
                  <a:schemeClr val="bg1"/>
                </a:solidFill>
                <a:latin typeface="+mn-lt"/>
              </a:rPr>
            </a:br>
            <a:r>
              <a:rPr lang="en-US" sz="1800" b="1" dirty="0" smtClean="0">
                <a:solidFill>
                  <a:schemeClr val="bg1"/>
                </a:solidFill>
                <a:latin typeface="+mn-lt"/>
              </a:rPr>
              <a:t>(</a:t>
            </a:r>
            <a:r>
              <a:rPr lang="ru-RU" sz="1800" b="1" dirty="0" smtClean="0">
                <a:solidFill>
                  <a:schemeClr val="bg1"/>
                </a:solidFill>
                <a:latin typeface="+mn-lt"/>
              </a:rPr>
              <a:t>источник: </a:t>
            </a:r>
            <a:r>
              <a:rPr lang="en-US" sz="1800" b="1" dirty="0">
                <a:solidFill>
                  <a:schemeClr val="bg1"/>
                </a:solidFill>
                <a:latin typeface="+mn-lt"/>
              </a:rPr>
              <a:t>http://www.iana.org/domains/root/db</a:t>
            </a:r>
            <a:r>
              <a:rPr lang="ru-RU" sz="1800" b="1" dirty="0" smtClean="0">
                <a:solidFill>
                  <a:schemeClr val="bg1"/>
                </a:solidFill>
                <a:latin typeface="+mn-lt"/>
              </a:rPr>
              <a:t>)</a:t>
            </a:r>
            <a:endParaRPr lang="ru-RU" sz="18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59632" y="1565004"/>
            <a:ext cx="7751463" cy="465482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2996952"/>
            <a:ext cx="2889106" cy="2722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66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Украинский сетевой информационный центр. Сайт: УСИЦ.УКР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52FE4-D843-4FD6-82E1-93C411B84BB5}" type="slidenum">
              <a:rPr lang="ru-RU" smtClean="0"/>
              <a:pPr/>
              <a:t>3</a:t>
            </a:fld>
            <a:endParaRPr 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0" y="6305550"/>
          <a:ext cx="914400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8" name="Image" r:id="rId3" imgW="12190476" imgH="736508" progId="">
                  <p:embed/>
                </p:oleObj>
              </mc:Choice>
              <mc:Fallback>
                <p:oleObj name="Image" r:id="rId3" imgW="12190476" imgH="736508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305550"/>
                        <a:ext cx="9144000" cy="552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Заголовок 1"/>
          <p:cNvSpPr txBox="1">
            <a:spLocks/>
          </p:cNvSpPr>
          <p:nvPr/>
        </p:nvSpPr>
        <p:spPr>
          <a:xfrm>
            <a:off x="0" y="0"/>
            <a:ext cx="9144000" cy="14847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60000"/>
            <a:r>
              <a:rPr lang="ru-RU" sz="4000" b="1" i="1" dirty="0" smtClean="0">
                <a:solidFill>
                  <a:schemeClr val="bg1"/>
                </a:solidFill>
                <a:latin typeface="+mn-lt"/>
              </a:rPr>
              <a:t>Немного </a:t>
            </a:r>
            <a:r>
              <a:rPr lang="ru-RU" sz="4000" b="1" i="1" dirty="0" smtClean="0">
                <a:solidFill>
                  <a:schemeClr val="bg1"/>
                </a:solidFill>
                <a:latin typeface="+mn-lt"/>
              </a:rPr>
              <a:t>статистики</a:t>
            </a:r>
            <a:endParaRPr lang="en-US" sz="4000" b="1" i="1" dirty="0" smtClean="0">
              <a:solidFill>
                <a:schemeClr val="bg1"/>
              </a:solidFill>
              <a:latin typeface="+mn-lt"/>
            </a:endParaRPr>
          </a:p>
          <a:p>
            <a:pPr marL="360000"/>
            <a:r>
              <a:rPr lang="ru-RU" sz="2000" b="1" i="1" dirty="0" smtClean="0">
                <a:solidFill>
                  <a:schemeClr val="bg1"/>
                </a:solidFill>
                <a:latin typeface="+mn-lt"/>
              </a:rPr>
              <a:t>Доли рынка </a:t>
            </a:r>
            <a:r>
              <a:rPr lang="ru-RU" sz="2000" b="1" i="1" dirty="0">
                <a:solidFill>
                  <a:schemeClr val="bg1"/>
                </a:solidFill>
                <a:latin typeface="+mn-lt"/>
              </a:rPr>
              <a:t>регистраций в домене .УКР на </a:t>
            </a:r>
            <a:r>
              <a:rPr lang="ru-RU" sz="2000" b="1" i="1" dirty="0">
                <a:solidFill>
                  <a:schemeClr val="bg1"/>
                </a:solidFill>
                <a:latin typeface="+mn-lt"/>
              </a:rPr>
              <a:t>01.12.2014 </a:t>
            </a: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7757002"/>
              </p:ext>
            </p:extLst>
          </p:nvPr>
        </p:nvGraphicFramePr>
        <p:xfrm>
          <a:off x="827584" y="1628799"/>
          <a:ext cx="8054478" cy="45600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80245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Украинский сетевой информационный центр. Сайт: УСИЦ.УКР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52FE4-D843-4FD6-82E1-93C411B84BB5}" type="slidenum">
              <a:rPr lang="ru-RU" smtClean="0"/>
              <a:pPr/>
              <a:t>4</a:t>
            </a:fld>
            <a:endParaRPr 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0" y="6305550"/>
          <a:ext cx="914400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7" name="Image" r:id="rId3" imgW="12190476" imgH="736508" progId="">
                  <p:embed/>
                </p:oleObj>
              </mc:Choice>
              <mc:Fallback>
                <p:oleObj name="Image" r:id="rId3" imgW="12190476" imgH="73650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305550"/>
                        <a:ext cx="9144000" cy="552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Заголовок 1"/>
          <p:cNvSpPr txBox="1">
            <a:spLocks/>
          </p:cNvSpPr>
          <p:nvPr/>
        </p:nvSpPr>
        <p:spPr>
          <a:xfrm>
            <a:off x="0" y="0"/>
            <a:ext cx="9144000" cy="14847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60000"/>
            <a:r>
              <a:rPr lang="ru-RU" sz="4000" b="1" i="1" dirty="0" smtClean="0">
                <a:solidFill>
                  <a:schemeClr val="bg1"/>
                </a:solidFill>
                <a:latin typeface="+mn-lt"/>
              </a:rPr>
              <a:t>Немного </a:t>
            </a:r>
            <a:r>
              <a:rPr lang="ru-RU" sz="4000" b="1" i="1" dirty="0" smtClean="0">
                <a:solidFill>
                  <a:schemeClr val="bg1"/>
                </a:solidFill>
                <a:latin typeface="+mn-lt"/>
              </a:rPr>
              <a:t>статистики</a:t>
            </a:r>
            <a:endParaRPr lang="en-US" sz="4000" b="1" i="1" dirty="0" smtClean="0">
              <a:solidFill>
                <a:schemeClr val="bg1"/>
              </a:solidFill>
              <a:latin typeface="+mn-lt"/>
            </a:endParaRPr>
          </a:p>
          <a:p>
            <a:pPr marL="360000"/>
            <a:r>
              <a:rPr lang="ru-RU" sz="2000" b="1" i="1" dirty="0" smtClean="0">
                <a:solidFill>
                  <a:schemeClr val="bg1"/>
                </a:solidFill>
                <a:latin typeface="+mn-lt"/>
              </a:rPr>
              <a:t>Количество регистраций </a:t>
            </a:r>
            <a:r>
              <a:rPr lang="ru-RU" sz="2000" b="1" i="1" dirty="0">
                <a:solidFill>
                  <a:schemeClr val="bg1"/>
                </a:solidFill>
                <a:latin typeface="+mn-lt"/>
              </a:rPr>
              <a:t>в домене .УКР </a:t>
            </a:r>
            <a:r>
              <a:rPr lang="ru-RU" sz="2000" b="1" i="1" dirty="0" smtClean="0">
                <a:solidFill>
                  <a:schemeClr val="bg1"/>
                </a:solidFill>
                <a:latin typeface="+mn-lt"/>
              </a:rPr>
              <a:t>(помесячно)</a:t>
            </a:r>
            <a:endParaRPr lang="ru-RU" sz="2000" b="1" i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484783"/>
            <a:ext cx="9144000" cy="4871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57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Украинский сетевой информационный центр. Сайт: УСИЦ.УКР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52FE4-D843-4FD6-82E1-93C411B84BB5}" type="slidenum">
              <a:rPr lang="ru-RU" smtClean="0"/>
              <a:pPr/>
              <a:t>5</a:t>
            </a:fld>
            <a:endParaRPr 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0" y="6305550"/>
          <a:ext cx="914400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9" name="Image" r:id="rId3" imgW="12190476" imgH="736508" progId="">
                  <p:embed/>
                </p:oleObj>
              </mc:Choice>
              <mc:Fallback>
                <p:oleObj name="Image" r:id="rId3" imgW="12190476" imgH="73650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305550"/>
                        <a:ext cx="9144000" cy="552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Заголовок 1"/>
          <p:cNvSpPr txBox="1">
            <a:spLocks/>
          </p:cNvSpPr>
          <p:nvPr/>
        </p:nvSpPr>
        <p:spPr>
          <a:xfrm>
            <a:off x="0" y="0"/>
            <a:ext cx="9144000" cy="14847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60000"/>
            <a:r>
              <a:rPr lang="ru-RU" sz="4000" b="1" i="1" dirty="0" smtClean="0">
                <a:solidFill>
                  <a:schemeClr val="bg1"/>
                </a:solidFill>
                <a:latin typeface="+mn-lt"/>
              </a:rPr>
              <a:t>Немного </a:t>
            </a:r>
            <a:r>
              <a:rPr lang="ru-RU" sz="4000" b="1" i="1" dirty="0" smtClean="0">
                <a:solidFill>
                  <a:schemeClr val="bg1"/>
                </a:solidFill>
                <a:latin typeface="+mn-lt"/>
              </a:rPr>
              <a:t>статистики</a:t>
            </a:r>
            <a:endParaRPr lang="en-US" sz="4000" b="1" i="1" dirty="0" smtClean="0">
              <a:solidFill>
                <a:schemeClr val="bg1"/>
              </a:solidFill>
              <a:latin typeface="+mn-lt"/>
            </a:endParaRPr>
          </a:p>
          <a:p>
            <a:pPr marL="360000"/>
            <a:r>
              <a:rPr lang="ru-RU" sz="2000" b="1" i="1" dirty="0" smtClean="0">
                <a:solidFill>
                  <a:schemeClr val="bg1"/>
                </a:solidFill>
                <a:latin typeface="+mn-lt"/>
              </a:rPr>
              <a:t>Количество регистраций </a:t>
            </a:r>
            <a:r>
              <a:rPr lang="ru-RU" sz="2000" b="1" i="1" dirty="0">
                <a:solidFill>
                  <a:schemeClr val="bg1"/>
                </a:solidFill>
                <a:latin typeface="+mn-lt"/>
              </a:rPr>
              <a:t>в домене .УКР </a:t>
            </a:r>
            <a:r>
              <a:rPr lang="ru-RU" sz="2000" b="1" i="1" dirty="0" smtClean="0">
                <a:solidFill>
                  <a:schemeClr val="bg1"/>
                </a:solidFill>
                <a:latin typeface="+mn-lt"/>
              </a:rPr>
              <a:t>(общее)</a:t>
            </a:r>
            <a:endParaRPr lang="ru-RU" sz="2000" b="1" i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484784"/>
            <a:ext cx="9144000" cy="4871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10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Украинский сетевой информационный центр. Сайт: УСИЦ.УКР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52FE4-D843-4FD6-82E1-93C411B84BB5}" type="slidenum">
              <a:rPr lang="ru-RU" smtClean="0"/>
              <a:pPr/>
              <a:t>6</a:t>
            </a:fld>
            <a:endParaRPr 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0" y="6305550"/>
          <a:ext cx="914400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3" name="Image" r:id="rId3" imgW="12190476" imgH="736508" progId="">
                  <p:embed/>
                </p:oleObj>
              </mc:Choice>
              <mc:Fallback>
                <p:oleObj name="Image" r:id="rId3" imgW="12190476" imgH="73650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305550"/>
                        <a:ext cx="9144000" cy="552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Заголовок 1"/>
          <p:cNvSpPr txBox="1">
            <a:spLocks/>
          </p:cNvSpPr>
          <p:nvPr/>
        </p:nvSpPr>
        <p:spPr>
          <a:xfrm>
            <a:off x="0" y="0"/>
            <a:ext cx="9144000" cy="14847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60000"/>
            <a:r>
              <a:rPr lang="ru-RU" sz="4000" b="1" i="1" dirty="0" smtClean="0">
                <a:solidFill>
                  <a:schemeClr val="bg1"/>
                </a:solidFill>
                <a:latin typeface="+mn-lt"/>
              </a:rPr>
              <a:t>Немного </a:t>
            </a:r>
            <a:r>
              <a:rPr lang="ru-RU" sz="4000" b="1" i="1" dirty="0" smtClean="0">
                <a:solidFill>
                  <a:schemeClr val="bg1"/>
                </a:solidFill>
                <a:latin typeface="+mn-lt"/>
              </a:rPr>
              <a:t>статистики</a:t>
            </a:r>
            <a:endParaRPr lang="en-US" sz="4000" b="1" i="1" dirty="0" smtClean="0">
              <a:solidFill>
                <a:schemeClr val="bg1"/>
              </a:solidFill>
              <a:latin typeface="+mn-lt"/>
            </a:endParaRPr>
          </a:p>
          <a:p>
            <a:pPr marL="360000"/>
            <a:r>
              <a:rPr lang="ru-RU" sz="2000" b="1" i="1" dirty="0" smtClean="0">
                <a:solidFill>
                  <a:schemeClr val="bg1"/>
                </a:solidFill>
                <a:latin typeface="+mn-lt"/>
              </a:rPr>
              <a:t>Количество регистраций </a:t>
            </a:r>
            <a:r>
              <a:rPr lang="ru-RU" sz="2000" b="1" i="1" dirty="0">
                <a:solidFill>
                  <a:schemeClr val="bg1"/>
                </a:solidFill>
                <a:latin typeface="+mn-lt"/>
              </a:rPr>
              <a:t>в домене .</a:t>
            </a:r>
            <a:r>
              <a:rPr lang="ru-RU" sz="2000" b="1" i="1" dirty="0" smtClean="0">
                <a:solidFill>
                  <a:schemeClr val="bg1"/>
                </a:solidFill>
                <a:latin typeface="+mn-lt"/>
              </a:rPr>
              <a:t>УКР</a:t>
            </a:r>
          </a:p>
          <a:p>
            <a:pPr marL="360000"/>
            <a:r>
              <a:rPr lang="ru-RU" sz="2000" b="1" i="1" dirty="0" smtClean="0">
                <a:solidFill>
                  <a:schemeClr val="bg1"/>
                </a:solidFill>
                <a:latin typeface="+mn-lt"/>
              </a:rPr>
              <a:t>физическими и юридическими лицами</a:t>
            </a:r>
            <a:endParaRPr lang="ru-RU" sz="2000" b="1" i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6534" y="1516995"/>
            <a:ext cx="6670931" cy="4808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35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Украинский сетевой информационный центр. Сайт: УСИЦ.УКР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52FE4-D843-4FD6-82E1-93C411B84BB5}" type="slidenum">
              <a:rPr lang="ru-RU" smtClean="0"/>
              <a:pPr/>
              <a:t>7</a:t>
            </a:fld>
            <a:endParaRPr 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0" y="6305550"/>
          <a:ext cx="914400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7" name="Image" r:id="rId3" imgW="12190476" imgH="736508" progId="">
                  <p:embed/>
                </p:oleObj>
              </mc:Choice>
              <mc:Fallback>
                <p:oleObj name="Image" r:id="rId3" imgW="12190476" imgH="73650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305550"/>
                        <a:ext cx="9144000" cy="552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Заголовок 1"/>
          <p:cNvSpPr txBox="1">
            <a:spLocks/>
          </p:cNvSpPr>
          <p:nvPr/>
        </p:nvSpPr>
        <p:spPr>
          <a:xfrm>
            <a:off x="0" y="0"/>
            <a:ext cx="9144000" cy="14847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60000"/>
            <a:r>
              <a:rPr lang="ru-RU" sz="4000" b="1" i="1" dirty="0" smtClean="0">
                <a:solidFill>
                  <a:schemeClr val="bg1"/>
                </a:solidFill>
                <a:latin typeface="+mn-lt"/>
              </a:rPr>
              <a:t>Немного </a:t>
            </a:r>
            <a:r>
              <a:rPr lang="ru-RU" sz="4000" b="1" i="1" dirty="0" smtClean="0">
                <a:solidFill>
                  <a:schemeClr val="bg1"/>
                </a:solidFill>
                <a:latin typeface="+mn-lt"/>
              </a:rPr>
              <a:t>статистики</a:t>
            </a:r>
            <a:endParaRPr lang="en-US" sz="4000" b="1" i="1" dirty="0" smtClean="0">
              <a:solidFill>
                <a:schemeClr val="bg1"/>
              </a:solidFill>
              <a:latin typeface="+mn-lt"/>
            </a:endParaRPr>
          </a:p>
          <a:p>
            <a:pPr marL="360000"/>
            <a:r>
              <a:rPr lang="ru-RU" sz="2000" b="1" i="1" dirty="0" smtClean="0">
                <a:solidFill>
                  <a:schemeClr val="bg1"/>
                </a:solidFill>
                <a:latin typeface="+mn-lt"/>
              </a:rPr>
              <a:t>Количество регистраций </a:t>
            </a:r>
            <a:r>
              <a:rPr lang="ru-RU" sz="2000" b="1" i="1" dirty="0">
                <a:solidFill>
                  <a:schemeClr val="bg1"/>
                </a:solidFill>
                <a:latin typeface="+mn-lt"/>
              </a:rPr>
              <a:t>в домене .</a:t>
            </a:r>
            <a:r>
              <a:rPr lang="ru-RU" sz="2000" b="1" i="1" dirty="0" smtClean="0">
                <a:solidFill>
                  <a:schemeClr val="bg1"/>
                </a:solidFill>
                <a:latin typeface="+mn-lt"/>
              </a:rPr>
              <a:t>УКР</a:t>
            </a:r>
          </a:p>
          <a:p>
            <a:pPr marL="360000"/>
            <a:r>
              <a:rPr lang="ru-RU" sz="2000" b="1" i="1" dirty="0">
                <a:solidFill>
                  <a:schemeClr val="bg1"/>
                </a:solidFill>
                <a:latin typeface="+mn-lt"/>
              </a:rPr>
              <a:t>в</a:t>
            </a:r>
            <a:r>
              <a:rPr lang="ru-RU" sz="2000" b="1" i="1" dirty="0" smtClean="0">
                <a:solidFill>
                  <a:schemeClr val="bg1"/>
                </a:solidFill>
                <a:latin typeface="+mn-lt"/>
              </a:rPr>
              <a:t> разрезе сроков регистраций доменов</a:t>
            </a:r>
            <a:endParaRPr lang="ru-RU" sz="2000" b="1" i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7624" y="1484784"/>
            <a:ext cx="6753056" cy="4820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93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Украинский сетевой информационный центр. Сайт: УСИЦ.УКР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52FE4-D843-4FD6-82E1-93C411B84BB5}" type="slidenum">
              <a:rPr lang="ru-RU" smtClean="0"/>
              <a:pPr/>
              <a:t>8</a:t>
            </a:fld>
            <a:endParaRPr 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0" y="6305550"/>
          <a:ext cx="914400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5" name="Image" r:id="rId3" imgW="12190476" imgH="736508" progId="">
                  <p:embed/>
                </p:oleObj>
              </mc:Choice>
              <mc:Fallback>
                <p:oleObj name="Image" r:id="rId3" imgW="12190476" imgH="736508" progId="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305550"/>
                        <a:ext cx="9144000" cy="552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56792"/>
          </a:xfrm>
          <a:blipFill>
            <a:blip r:embed="rId5" cstate="print"/>
            <a:stretch>
              <a:fillRect/>
            </a:stretch>
          </a:blipFill>
        </p:spPr>
        <p:txBody>
          <a:bodyPr>
            <a:noAutofit/>
          </a:bodyPr>
          <a:lstStyle/>
          <a:p>
            <a:pPr marL="360000"/>
            <a:r>
              <a:rPr lang="ru-RU" sz="3600" b="1" i="1" dirty="0" smtClean="0">
                <a:solidFill>
                  <a:schemeClr val="bg1"/>
                </a:solidFill>
                <a:latin typeface="+mn-lt"/>
              </a:rPr>
              <a:t>Ключевой интерес </a:t>
            </a:r>
            <a:r>
              <a:rPr lang="en-US" sz="3600" b="1" i="1" dirty="0" smtClean="0">
                <a:solidFill>
                  <a:schemeClr val="bg1"/>
                </a:solidFill>
                <a:latin typeface="+mn-lt"/>
              </a:rPr>
              <a:t>IDN</a:t>
            </a:r>
            <a:endParaRPr lang="ru-RU" sz="3600" b="1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179512" y="1923752"/>
            <a:ext cx="2520280" cy="4027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К</a:t>
            </a:r>
            <a:r>
              <a:rPr lang="ru-RU" dirty="0" smtClean="0"/>
              <a:t>лючевым для </a:t>
            </a:r>
            <a:r>
              <a:rPr lang="en-US" dirty="0" smtClean="0"/>
              <a:t>IDN </a:t>
            </a:r>
            <a:r>
              <a:rPr lang="ru-RU" dirty="0" smtClean="0"/>
              <a:t>является «</a:t>
            </a:r>
            <a:r>
              <a:rPr lang="ru-RU" b="1" dirty="0" smtClean="0"/>
              <a:t>интерес </a:t>
            </a:r>
            <a:r>
              <a:rPr lang="ru-RU" b="1" dirty="0"/>
              <a:t>локального </a:t>
            </a:r>
            <a:r>
              <a:rPr lang="ru-RU" b="1" dirty="0" smtClean="0"/>
              <a:t>сообщества</a:t>
            </a:r>
            <a:r>
              <a:rPr lang="ru-RU" dirty="0" smtClean="0"/>
              <a:t>».</a:t>
            </a:r>
          </a:p>
          <a:p>
            <a:pPr marL="0" indent="0">
              <a:buNone/>
            </a:pPr>
            <a:r>
              <a:rPr lang="ru-RU" dirty="0" smtClean="0"/>
              <a:t>Этот интерес или интересы </a:t>
            </a:r>
            <a:r>
              <a:rPr lang="ru-RU" dirty="0"/>
              <a:t>определяют в самом сообществе </a:t>
            </a:r>
            <a:r>
              <a:rPr lang="ru-RU" dirty="0" smtClean="0"/>
              <a:t>и для каждого сообщества таковой «интерес» разный.</a:t>
            </a:r>
            <a:endParaRPr lang="en-US" dirty="0" smtClean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99792" y="1700808"/>
            <a:ext cx="6392192" cy="4519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03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685067"/>
            <a:ext cx="6624736" cy="4437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Рост осведомленности пользователей о домене .</a:t>
            </a:r>
            <a:r>
              <a:rPr lang="ru-RU" b="1" dirty="0" smtClean="0"/>
              <a:t>УКР</a:t>
            </a:r>
            <a:endParaRPr lang="ru-RU" b="1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Украинский сетевой информационный центр. Сайт: УСИЦ.УКР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52FE4-D843-4FD6-82E1-93C411B84BB5}" type="slidenum">
              <a:rPr lang="ru-RU" smtClean="0"/>
              <a:pPr/>
              <a:t>9</a:t>
            </a:fld>
            <a:endParaRPr 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0" y="6305550"/>
          <a:ext cx="914400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4" name="Image" r:id="rId3" imgW="12190476" imgH="736508" progId="">
                  <p:embed/>
                </p:oleObj>
              </mc:Choice>
              <mc:Fallback>
                <p:oleObj name="Image" r:id="rId3" imgW="12190476" imgH="736508" progId="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305550"/>
                        <a:ext cx="9144000" cy="552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56791"/>
          </a:xfrm>
          <a:blipFill>
            <a:blip r:embed="rId5" cstate="print"/>
            <a:stretch>
              <a:fillRect/>
            </a:stretch>
          </a:blipFill>
        </p:spPr>
        <p:txBody>
          <a:bodyPr>
            <a:normAutofit/>
          </a:bodyPr>
          <a:lstStyle/>
          <a:p>
            <a:pPr marL="360363"/>
            <a:r>
              <a:rPr lang="ru-RU" sz="4000" b="1" i="1" dirty="0" smtClean="0">
                <a:solidFill>
                  <a:schemeClr val="bg1"/>
                </a:solidFill>
                <a:latin typeface="+mn-lt"/>
              </a:rPr>
              <a:t>Вызовы </a:t>
            </a:r>
            <a:r>
              <a:rPr lang="ru-RU" sz="4000" b="1" i="1" dirty="0" smtClean="0">
                <a:solidFill>
                  <a:schemeClr val="bg1"/>
                </a:solidFill>
                <a:latin typeface="+mn-lt"/>
              </a:rPr>
              <a:t>для </a:t>
            </a:r>
            <a:r>
              <a:rPr lang="ru-RU" sz="4000" b="1" i="1" dirty="0" smtClean="0">
                <a:solidFill>
                  <a:schemeClr val="bg1"/>
                </a:solidFill>
                <a:latin typeface="+mn-lt"/>
              </a:rPr>
              <a:t>домена </a:t>
            </a:r>
            <a:r>
              <a:rPr lang="ru-RU" sz="4000" b="1" i="1" dirty="0" smtClean="0">
                <a:solidFill>
                  <a:schemeClr val="bg1"/>
                </a:solidFill>
                <a:latin typeface="+mn-lt"/>
              </a:rPr>
              <a:t>.УКР</a:t>
            </a:r>
            <a:endParaRPr lang="ru-RU" sz="4000" b="1" i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88737" y="1656302"/>
            <a:ext cx="1626613" cy="109232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38032" y="2118739"/>
            <a:ext cx="2094207" cy="1570655"/>
          </a:xfrm>
          <a:prstGeom prst="rect">
            <a:avLst/>
          </a:prstGeom>
        </p:spPr>
      </p:pic>
      <p:sp>
        <p:nvSpPr>
          <p:cNvPr id="9" name="Объект 2"/>
          <p:cNvSpPr txBox="1">
            <a:spLocks/>
          </p:cNvSpPr>
          <p:nvPr/>
        </p:nvSpPr>
        <p:spPr>
          <a:xfrm>
            <a:off x="1477520" y="2325049"/>
            <a:ext cx="3189907" cy="95483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smtClean="0"/>
              <a:t>Взаимодействие </a:t>
            </a:r>
            <a:r>
              <a:rPr lang="ru-RU" b="1" dirty="0"/>
              <a:t>рынков регистраций для </a:t>
            </a:r>
            <a:r>
              <a:rPr lang="en-US" b="1" dirty="0"/>
              <a:t>ccTLD </a:t>
            </a:r>
            <a:r>
              <a:rPr lang="ru-RU" b="1" dirty="0"/>
              <a:t>доменов .</a:t>
            </a:r>
            <a:r>
              <a:rPr lang="en-US" b="1" dirty="0"/>
              <a:t>UA </a:t>
            </a:r>
            <a:r>
              <a:rPr lang="ru-RU" b="1" dirty="0"/>
              <a:t>и .УКР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5536" y="3572073"/>
            <a:ext cx="1904777" cy="718195"/>
          </a:xfrm>
          <a:prstGeom prst="rect">
            <a:avLst/>
          </a:prstGeom>
        </p:spPr>
      </p:pic>
      <p:sp>
        <p:nvSpPr>
          <p:cNvPr id="12" name="Объект 2"/>
          <p:cNvSpPr txBox="1">
            <a:spLocks/>
          </p:cNvSpPr>
          <p:nvPr/>
        </p:nvSpPr>
        <p:spPr>
          <a:xfrm>
            <a:off x="2300312" y="3667984"/>
            <a:ext cx="6592167" cy="7658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/>
              <a:t>Работа с разработчиками ПО и ОС по имплементации </a:t>
            </a:r>
            <a:r>
              <a:rPr lang="en-US" b="1" dirty="0"/>
              <a:t>IDN </a:t>
            </a:r>
            <a:endParaRPr lang="ru-RU" b="1" dirty="0"/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29897" y="4618152"/>
            <a:ext cx="6085154" cy="1619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/>
              <a:t>Внедрение и развитие механизмов защиты рынка и потребителей от недобросовестной конкуренции и мошенничества, связанного с авторскими правами, защитой интеллектуальной собственности, защитой прав потребителей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61893" y="4539075"/>
            <a:ext cx="2449513" cy="137172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61322" y="4937398"/>
            <a:ext cx="800571" cy="599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26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Имплементация ENUM.&amp;#x0D;&amp;#x0A;Пользовательская модель UANOC/UANIC&amp;quot;&quot;/&gt;&lt;property id=&quot;20307&quot; value=&quot;256&quot;/&gt;&lt;/object&gt;&lt;object type=&quot;3&quot; unique_id=&quot;10004&quot;&gt;&lt;property id=&quot;20148&quot; value=&quot;5&quot;/&gt;&lt;property id=&quot;20300&quot; value=&quot;Slide 2 - &amp;quot;ENUM.&amp;#x0D;&amp;#x0A;Традиционный подход к организации&amp;quot;&quot;/&gt;&lt;property id=&quot;20307&quot; value=&quot;277&quot;/&gt;&lt;/object&gt;&lt;object type=&quot;3&quot; unique_id=&quot;10005&quot;&gt;&lt;property id=&quot;20148&quot; value=&quot;5&quot;/&gt;&lt;property id=&quot;20300&quot; value=&quot;Slide 3 - &amp;quot;ENUM.&amp;#x0D;&amp;#x0A;Традиции незыблемы :)&amp;quot;&quot;/&gt;&lt;property id=&quot;20307&quot; value=&quot;284&quot;/&gt;&lt;/object&gt;&lt;object type=&quot;3&quot; unique_id=&quot;10006&quot;&gt;&lt;property id=&quot;20148&quot; value=&quot;5&quot;/&gt;&lt;property id=&quot;20300&quot; value=&quot;Slide 4 - &amp;quot;ENUM.&amp;#x0D;&amp;#x0A;Перенацеливание.&amp;quot;&quot;/&gt;&lt;property id=&quot;20307&quot; value=&quot;286&quot;/&gt;&lt;/object&gt;&lt;object type=&quot;3&quot; unique_id=&quot;10007&quot;&gt;&lt;property id=&quot;20148&quot; value=&quot;5&quot;/&gt;&lt;property id=&quot;20300&quot; value=&quot;Slide 5&quot;/&gt;&lt;property id=&quot;20307&quot; value=&quot;285&quot;/&gt;&lt;/object&gt;&lt;object type=&quot;3&quot; unique_id=&quot;10008&quot;&gt;&lt;property id=&quot;20148&quot; value=&quot;5&quot;/&gt;&lt;property id=&quot;20300&quot; value=&quot;Slide 6&quot;/&gt;&lt;property id=&quot;20307&quot; value=&quot;289&quot;/&gt;&lt;/object&gt;&lt;object type=&quot;3&quot; unique_id=&quot;10009&quot;&gt;&lt;property id=&quot;20148&quot; value=&quot;5&quot;/&gt;&lt;property id=&quot;20300&quot; value=&quot;Slide 7&quot;/&gt;&lt;property id=&quot;20307&quot; value=&quot;287&quot;/&gt;&lt;/object&gt;&lt;object type=&quot;3&quot; unique_id=&quot;10010&quot;&gt;&lt;property id=&quot;20148&quot; value=&quot;5&quot;/&gt;&lt;property id=&quot;20300&quot; value=&quot;Slide 8&quot;/&gt;&lt;property id=&quot;20307&quot; value=&quot;288&quot;/&gt;&lt;/object&gt;&lt;object type=&quot;3&quot; unique_id=&quot;10011&quot;&gt;&lt;property id=&quot;20148&quot; value=&quot;5&quot;/&gt;&lt;property id=&quot;20300&quot; value=&quot;Slide 9&quot;/&gt;&lt;property id=&quot;20307&quot; value=&quot;272&quot;/&gt;&lt;/object&gt;&lt;object type=&quot;3&quot; unique_id=&quot;10012&quot;&gt;&lt;property id=&quot;20148&quot; value=&quot;5&quot;/&gt;&lt;property id=&quot;20300&quot; value=&quot;Slide 10&quot;/&gt;&lt;property id=&quot;20307&quot; value=&quot;290&quot;/&gt;&lt;/object&gt;&lt;object type=&quot;3&quot; unique_id=&quot;10013&quot;&gt;&lt;property id=&quot;20148&quot; value=&quot;5&quot;/&gt;&lt;property id=&quot;20300&quot; value=&quot;Slide 11&quot;/&gt;&lt;property id=&quot;20307&quot; value=&quot;291&quot;/&gt;&lt;/object&gt;&lt;object type=&quot;3&quot; unique_id=&quot;10014&quot;&gt;&lt;property id=&quot;20148&quot; value=&quot;5&quot;/&gt;&lt;property id=&quot;20300&quot; value=&quot;Slide 14&quot;/&gt;&lt;property id=&quot;20307&quot; value=&quot;267&quot;/&gt;&lt;/object&gt;&lt;object type=&quot;3&quot; unique_id=&quot;10029&quot;&gt;&lt;property id=&quot;20148&quot; value=&quot;5&quot;/&gt;&lt;property id=&quot;20300&quot; value=&quot;Slide 12&quot;/&gt;&lt;property id=&quot;20307&quot; value=&quot;292&quot;/&gt;&lt;/object&gt;&lt;object type=&quot;3&quot; unique_id=&quot;10030&quot;&gt;&lt;property id=&quot;20148&quot; value=&quot;5&quot;/&gt;&lt;property id=&quot;20300&quot; value=&quot;Slide 13&quot;/&gt;&lt;property id=&quot;20307&quot; value=&quot;293&quot;/&gt;&lt;/object&gt;&lt;/object&gt;&lt;object type=&quot;8&quot; unique_id=&quot;1002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11075</TotalTime>
  <Words>555</Words>
  <Application>Microsoft Office PowerPoint</Application>
  <PresentationFormat>Экран (4:3)</PresentationFormat>
  <Paragraphs>105</Paragraphs>
  <Slides>17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Тема Office</vt:lpstr>
      <vt:lpstr>Image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Ключевой интерес IDN</vt:lpstr>
      <vt:lpstr>Вызовы для домена .УКР</vt:lpstr>
      <vt:lpstr>Позиция Реестра IDN</vt:lpstr>
      <vt:lpstr>Задачи «практического  интереса» IDN</vt:lpstr>
      <vt:lpstr>Практика рекламы  с использованием IDN</vt:lpstr>
      <vt:lpstr>Практика испытаний  IDN email</vt:lpstr>
      <vt:lpstr>Практика испытаний IDN email</vt:lpstr>
      <vt:lpstr>Презентация PowerPoint</vt:lpstr>
      <vt:lpstr>Всё будет хорошо!</vt:lpstr>
      <vt:lpstr>Презентация PowerPoint</vt:lpstr>
    </vt:vector>
  </TitlesOfParts>
  <Company>UANIC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Юрий Каргаполов</dc:creator>
  <cp:keywords>UANOC-UANIC</cp:keywords>
  <cp:lastModifiedBy>Yuri Kargapolov</cp:lastModifiedBy>
  <cp:revision>299</cp:revision>
  <dcterms:created xsi:type="dcterms:W3CDTF">2011-05-10T12:45:23Z</dcterms:created>
  <dcterms:modified xsi:type="dcterms:W3CDTF">2014-12-03T19:26:12Z</dcterms:modified>
</cp:coreProperties>
</file>