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146040"/>
            <a:ext cx="822924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1460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31460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372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372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5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36680" y="1200240"/>
            <a:ext cx="4669560" cy="372528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36680" y="1200240"/>
            <a:ext cx="4669560" cy="3725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200240"/>
            <a:ext cx="8229240" cy="372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372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372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372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05920"/>
            <a:ext cx="8229240" cy="3973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200" y="31460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372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200240"/>
            <a:ext cx="8229240" cy="372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372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1460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146040"/>
            <a:ext cx="822924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146040"/>
            <a:ext cx="822924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31460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57200" y="31460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372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372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2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36680" y="1200240"/>
            <a:ext cx="4669560" cy="3725280"/>
          </a:xfrm>
          <a:prstGeom prst="rect">
            <a:avLst/>
          </a:prstGeom>
          <a:ln>
            <a:noFill/>
          </a:ln>
        </p:spPr>
      </p:pic>
      <p:pic>
        <p:nvPicPr>
          <p:cNvPr id="73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36680" y="1200240"/>
            <a:ext cx="4669560" cy="3725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372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372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372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05920"/>
            <a:ext cx="8229240" cy="39733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31460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372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3725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31460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146040"/>
            <a:ext cx="8229240" cy="1776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r>
              <a:rPr lang="en-US" sz="48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sldNum"/>
          </p:nvPr>
        </p:nvSpPr>
        <p:spPr>
          <a:xfrm>
            <a:off x="8556840" y="474984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>
              <a:lnSpc>
                <a:spcPct val="100000"/>
              </a:lnSpc>
            </a:pPr>
            <a:fld id="{1627EB9B-C526-417C-9F3B-50F6F359D35A}" type="slidenum">
              <a:rPr lang="en-US" sz="1300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14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14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1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14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05920"/>
            <a:ext cx="8229240" cy="856800"/>
          </a:xfrm>
          <a:prstGeom prst="rect">
            <a:avLst/>
          </a:prstGeom>
        </p:spPr>
        <p:txBody>
          <a:bodyPr tIns="91440" bIns="91440" anchor="b"/>
          <a:p>
            <a:r>
              <a:rPr lang="en-US" sz="36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3725280"/>
          </a:xfrm>
          <a:prstGeom prst="rect">
            <a:avLst/>
          </a:prstGeom>
        </p:spPr>
        <p:txBody>
          <a:bodyPr tIns="91440" bIns="91440"/>
          <a:p>
            <a:pPr>
              <a:buSzPct val="45000"/>
              <a:buFont typeface="StarSymbol"/>
              <a:buChar char=""/>
            </a:pPr>
            <a:r>
              <a:rPr lang="en-US" sz="30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30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30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3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3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3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3000">
                <a:latin typeface="Arial"/>
              </a:rPr>
              <a:t>Seventh Outline Level</a:t>
            </a:r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sldNum"/>
          </p:nvPr>
        </p:nvSpPr>
        <p:spPr>
          <a:xfrm>
            <a:off x="8556840" y="474984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>
              <a:lnSpc>
                <a:spcPct val="100000"/>
              </a:lnSpc>
            </a:pPr>
            <a:fld id="{DBC88F36-111F-47B1-A8A0-D1E604E0B5BC}" type="slidenum">
              <a:rPr lang="en-US" sz="1300">
                <a:solidFill>
                  <a:srgbClr val="000000"/>
                </a:solidFill>
                <a:latin typeface="Arial"/>
                <a:ea typeface="Arial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685800" y="1583280"/>
            <a:ext cx="7772040" cy="11595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n-US" sz="4800">
                <a:solidFill>
                  <a:srgbClr val="000000"/>
                </a:solidFill>
                <a:latin typeface="Arial"/>
                <a:ea typeface="Arial"/>
              </a:rPr>
              <a:t>Экосистема </a:t>
            </a:r>
            <a:r>
              <a:rPr b="1" lang="en-US" sz="4800">
                <a:solidFill>
                  <a:srgbClr val="000000"/>
                </a:solidFill>
                <a:latin typeface="Arial"/>
                <a:ea typeface="Arial"/>
              </a:rPr>
              <a:t>
</a:t>
            </a:r>
            <a:r>
              <a:rPr b="1" lang="en-US" sz="4800">
                <a:solidFill>
                  <a:srgbClr val="000000"/>
                </a:solidFill>
                <a:latin typeface="Arial"/>
                <a:ea typeface="Arial"/>
              </a:rPr>
              <a:t>управления Интернетом</a:t>
            </a:r>
            <a:endParaRPr/>
          </a:p>
        </p:txBody>
      </p:sp>
      <p:sp>
        <p:nvSpPr>
          <p:cNvPr id="75" name="TextShape 2"/>
          <p:cNvSpPr txBox="1"/>
          <p:nvPr/>
        </p:nvSpPr>
        <p:spPr>
          <a:xfrm>
            <a:off x="685800" y="2840040"/>
            <a:ext cx="7772040" cy="78444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en-US" sz="3000">
                <a:solidFill>
                  <a:srgbClr val="666666"/>
                </a:solidFill>
                <a:latin typeface="Arial"/>
                <a:ea typeface="Arial"/>
              </a:rPr>
              <a:t>UAdom</a:t>
            </a:r>
            <a:endParaRPr/>
          </a:p>
          <a:p>
            <a:pPr>
              <a:lnSpc>
                <a:spcPct val="100000"/>
              </a:lnSpc>
            </a:pPr>
            <a:r>
              <a:rPr lang="en-US" sz="3000">
                <a:solidFill>
                  <a:srgbClr val="666666"/>
                </a:solidFill>
                <a:latin typeface="Arial"/>
                <a:ea typeface="Arial"/>
              </a:rPr>
              <a:t>4 декабря 2014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3000">
                <a:solidFill>
                  <a:srgbClr val="666666"/>
                </a:solidFill>
                <a:latin typeface="Arial"/>
                <a:ea typeface="Arial"/>
              </a:rPr>
              <a:t>Оксана Приходько</a:t>
            </a:r>
            <a:endParaRPr/>
          </a:p>
          <a:p>
            <a:pPr algn="r">
              <a:lnSpc>
                <a:spcPct val="100000"/>
              </a:lnSpc>
            </a:pPr>
            <a:r>
              <a:rPr lang="en-US" sz="3000">
                <a:solidFill>
                  <a:srgbClr val="666666"/>
                </a:solidFill>
                <a:latin typeface="Arial"/>
                <a:ea typeface="Arial"/>
              </a:rPr>
              <a:t>мНПО “Европейская Медиа Платформа”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457200" y="205920"/>
            <a:ext cx="8229240" cy="85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5400">
                <a:latin typeface="Arial"/>
              </a:rPr>
              <a:t>ICANN</a:t>
            </a:r>
            <a:endParaRPr/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457200" y="205920"/>
            <a:ext cx="8229240" cy="85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en-US" sz="5400">
                <a:latin typeface="Arial"/>
              </a:rPr>
              <a:t>ISOC</a:t>
            </a:r>
            <a:endParaRPr/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457200" y="205920"/>
            <a:ext cx="8229240" cy="85680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 sz="4000">
                <a:latin typeface="Arial"/>
              </a:rPr>
              <a:t>Вопросы</a:t>
            </a:r>
            <a:endParaRPr/>
          </a:p>
        </p:txBody>
      </p:sp>
      <p:sp>
        <p:nvSpPr>
          <p:cNvPr id="96" name="TextShape 2"/>
          <p:cNvSpPr txBox="1"/>
          <p:nvPr/>
        </p:nvSpPr>
        <p:spPr>
          <a:xfrm>
            <a:off x="457200" y="1200240"/>
            <a:ext cx="8229240" cy="3725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Спасибо за внимание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Оксана Приходько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sana.pryhod@gmail.com</a:t>
            </a:r>
            <a:endParaRPr/>
          </a:p>
        </p:txBody>
      </p:sp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n-US" sz="3600">
                <a:solidFill>
                  <a:srgbClr val="000000"/>
                </a:solidFill>
                <a:latin typeface="Arial"/>
                <a:ea typeface="Arial"/>
              </a:rPr>
              <a:t>Экосистема</a:t>
            </a:r>
            <a:endParaRPr/>
          </a:p>
        </p:txBody>
      </p:sp>
      <p:sp>
        <p:nvSpPr>
          <p:cNvPr id="77" name="TextShape 2"/>
          <p:cNvSpPr txBox="1"/>
          <p:nvPr/>
        </p:nvSpPr>
        <p:spPr>
          <a:xfrm>
            <a:off x="457200" y="1200240"/>
            <a:ext cx="8229240" cy="372528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en-US" sz="1100">
                <a:solidFill>
                  <a:srgbClr val="252525"/>
                </a:solidFill>
                <a:latin typeface="Arial"/>
                <a:ea typeface="Arial"/>
              </a:rPr>
              <a:t> </a:t>
            </a:r>
            <a:r>
              <a:rPr lang="en-US">
                <a:solidFill>
                  <a:srgbClr val="252525"/>
                </a:solidFill>
                <a:latin typeface="Times New Roman"/>
                <a:ea typeface="Times New Roman"/>
              </a:rPr>
              <a:t>(от </a:t>
            </a:r>
            <a:r>
              <a:rPr lang="en-US" u="sng">
                <a:solidFill>
                  <a:srgbClr val="0b0080"/>
                </a:solidFill>
                <a:latin typeface="Times New Roman"/>
                <a:ea typeface="Times New Roman"/>
              </a:rPr>
              <a:t>др.-греч.</a:t>
            </a:r>
            <a:r>
              <a:rPr lang="en-US">
                <a:solidFill>
                  <a:srgbClr val="252525"/>
                </a:solidFill>
                <a:latin typeface="Times New Roman"/>
                <a:ea typeface="Times New Roman"/>
              </a:rPr>
              <a:t> οἶκος — жилище, местопребывание и σύστημα — система) — биологическая система, состоящая из сообщества живых организмов (</a:t>
            </a:r>
            <a:r>
              <a:rPr lang="en-US" u="sng">
                <a:solidFill>
                  <a:srgbClr val="0b0080"/>
                </a:solidFill>
                <a:latin typeface="Times New Roman"/>
                <a:ea typeface="Times New Roman"/>
              </a:rPr>
              <a:t>биоценоз</a:t>
            </a:r>
            <a:r>
              <a:rPr lang="en-US">
                <a:solidFill>
                  <a:srgbClr val="252525"/>
                </a:solidFill>
                <a:latin typeface="Times New Roman"/>
                <a:ea typeface="Times New Roman"/>
              </a:rPr>
              <a:t>), среды их обитания (</a:t>
            </a:r>
            <a:r>
              <a:rPr lang="en-US" u="sng">
                <a:solidFill>
                  <a:srgbClr val="0b0080"/>
                </a:solidFill>
                <a:latin typeface="Times New Roman"/>
                <a:ea typeface="Times New Roman"/>
              </a:rPr>
              <a:t>биотоп</a:t>
            </a:r>
            <a:r>
              <a:rPr lang="en-US">
                <a:solidFill>
                  <a:srgbClr val="252525"/>
                </a:solidFill>
                <a:latin typeface="Times New Roman"/>
                <a:ea typeface="Times New Roman"/>
              </a:rPr>
              <a:t>), системы связей, осуществляющей обмен веществом и энергией между ними. </a:t>
            </a:r>
            <a:endParaRPr/>
          </a:p>
          <a:p>
            <a:pPr>
              <a:lnSpc>
                <a:spcPct val="100000"/>
              </a:lnSpc>
            </a:pPr>
            <a:r>
              <a:rPr lang="en-US">
                <a:solidFill>
                  <a:srgbClr val="252525"/>
                </a:solidFill>
                <a:latin typeface="Times New Roman"/>
                <a:ea typeface="Times New Roman"/>
              </a:rPr>
              <a:t>An </a:t>
            </a:r>
            <a:r>
              <a:rPr b="1" lang="en-US">
                <a:solidFill>
                  <a:srgbClr val="252525"/>
                </a:solidFill>
                <a:latin typeface="Times New Roman"/>
                <a:ea typeface="Times New Roman"/>
              </a:rPr>
              <a:t>ecosystem</a:t>
            </a:r>
            <a:r>
              <a:rPr lang="en-US">
                <a:solidFill>
                  <a:srgbClr val="252525"/>
                </a:solidFill>
                <a:latin typeface="Times New Roman"/>
                <a:ea typeface="Times New Roman"/>
              </a:rPr>
              <a:t> is a </a:t>
            </a:r>
            <a:r>
              <a:rPr lang="en-US" u="sng">
                <a:solidFill>
                  <a:srgbClr val="0b0080"/>
                </a:solidFill>
                <a:latin typeface="Times New Roman"/>
                <a:ea typeface="Times New Roman"/>
              </a:rPr>
              <a:t>community</a:t>
            </a:r>
            <a:r>
              <a:rPr lang="en-US">
                <a:solidFill>
                  <a:srgbClr val="252525"/>
                </a:solidFill>
                <a:latin typeface="Times New Roman"/>
                <a:ea typeface="Times New Roman"/>
              </a:rPr>
              <a:t> of living organisms (plants, animals and microbes) in conjunction with the </a:t>
            </a:r>
            <a:r>
              <a:rPr lang="en-US" u="sng">
                <a:solidFill>
                  <a:srgbClr val="0b0080"/>
                </a:solidFill>
                <a:latin typeface="Times New Roman"/>
                <a:ea typeface="Times New Roman"/>
              </a:rPr>
              <a:t>nonliving components</a:t>
            </a:r>
            <a:r>
              <a:rPr lang="en-US">
                <a:solidFill>
                  <a:srgbClr val="252525"/>
                </a:solidFill>
                <a:latin typeface="Times New Roman"/>
                <a:ea typeface="Times New Roman"/>
              </a:rPr>
              <a:t> of their environment (things like air, water and mineral soil), interacting as a system</a:t>
            </a:r>
            <a:endParaRPr/>
          </a:p>
          <a:p>
            <a:pPr>
              <a:lnSpc>
                <a:spcPct val="100000"/>
              </a:lnSpc>
            </a:pPr>
            <a:r>
              <a:rPr lang="en-US" sz="1100">
                <a:solidFill>
                  <a:srgbClr val="252525"/>
                </a:solidFill>
                <a:latin typeface="Arial"/>
                <a:ea typeface="Arial"/>
              </a:rPr>
              <a:t> </a:t>
            </a:r>
            <a:r>
              <a:rPr lang="en-US">
                <a:solidFill>
                  <a:srgbClr val="252525"/>
                </a:solidFill>
                <a:latin typeface="Times New Roman"/>
                <a:ea typeface="Times New Roman"/>
              </a:rPr>
              <a:t>це сукупність </a:t>
            </a:r>
            <a:r>
              <a:rPr lang="en-US" u="sng">
                <a:solidFill>
                  <a:srgbClr val="0b0080"/>
                </a:solidFill>
                <a:latin typeface="Times New Roman"/>
                <a:ea typeface="Times New Roman"/>
              </a:rPr>
              <a:t>живих організмів</a:t>
            </a:r>
            <a:r>
              <a:rPr lang="en-US">
                <a:solidFill>
                  <a:srgbClr val="252525"/>
                </a:solidFill>
                <a:latin typeface="Times New Roman"/>
                <a:ea typeface="Times New Roman"/>
              </a:rPr>
              <a:t>, які пристосувалися до спільного проживання в певному середовищі існування, утворюючи з ним єдине ціле.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n-US" sz="3600">
                <a:solidFill>
                  <a:srgbClr val="000000"/>
                </a:solidFill>
                <a:latin typeface="Arial"/>
                <a:ea typeface="Arial"/>
              </a:rPr>
              <a:t>Управление Интернетом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457200" y="1200240"/>
            <a:ext cx="8229240" cy="372528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en-US" sz="3000">
                <a:solidFill>
                  <a:srgbClr val="252525"/>
                </a:solidFill>
                <a:latin typeface="Times New Roman"/>
                <a:ea typeface="Times New Roman"/>
              </a:rPr>
              <a:t>разработка и применение правительствами, частным сектором и гражданским обществом общих принципов, норм, правил, программ и процедур принятия решений, регулирующих эволюцию и применение Интернета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n-US" sz="3600">
                <a:solidFill>
                  <a:srgbClr val="000000"/>
                </a:solidFill>
                <a:latin typeface="Arial"/>
                <a:ea typeface="Arial"/>
              </a:rPr>
              <a:t>Интернет</a:t>
            </a:r>
            <a:endParaRPr/>
          </a:p>
        </p:txBody>
      </p:sp>
      <p:sp>
        <p:nvSpPr>
          <p:cNvPr id="81" name="TextShape 2"/>
          <p:cNvSpPr txBox="1"/>
          <p:nvPr/>
        </p:nvSpPr>
        <p:spPr>
          <a:xfrm>
            <a:off x="457200" y="1200240"/>
            <a:ext cx="8229240" cy="372528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en-US" sz="2400">
                <a:solidFill>
                  <a:srgbClr val="252525"/>
                </a:solidFill>
                <a:latin typeface="Times New Roman"/>
                <a:ea typeface="Times New Roman"/>
              </a:rPr>
              <a:t>Глобальная система взаимосвязанных компьютерных сетей, которые используют набор сетевых протоколов для взаимосвязи миллиардов компьютерных устройств во всем мире.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en-US" sz="2400">
                <a:solidFill>
                  <a:srgbClr val="252525"/>
                </a:solidFill>
                <a:latin typeface="Times New Roman"/>
                <a:ea typeface="Times New Roman"/>
              </a:rPr>
              <a:t>29 октября 1969 года - первый сеанс связи между компьютерами американских научных центров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n-US" sz="3600">
                <a:solidFill>
                  <a:srgbClr val="000000"/>
                </a:solidFill>
                <a:latin typeface="Arial"/>
                <a:ea typeface="Arial"/>
              </a:rPr>
              <a:t>Интернет</a:t>
            </a:r>
            <a:endParaRPr/>
          </a:p>
        </p:txBody>
      </p:sp>
      <p:sp>
        <p:nvSpPr>
          <p:cNvPr id="83" name="TextShape 2"/>
          <p:cNvSpPr txBox="1"/>
          <p:nvPr/>
        </p:nvSpPr>
        <p:spPr>
          <a:xfrm>
            <a:off x="457200" y="1200240"/>
            <a:ext cx="8229240" cy="3725280"/>
          </a:xfrm>
          <a:prstGeom prst="rect">
            <a:avLst/>
          </a:prstGeom>
        </p:spPr>
        <p:txBody>
          <a:bodyPr tIns="91440" bIns="91440"/>
          <a:p>
            <a:endParaRPr/>
          </a:p>
        </p:txBody>
      </p:sp>
      <p:pic>
        <p:nvPicPr>
          <p:cNvPr id="84" name="Shape 56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152280" y="152280"/>
            <a:ext cx="8875080" cy="46598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tIns="91440" bIns="91440" anchor="b"/>
          <a:p>
            <a:endParaRPr/>
          </a:p>
        </p:txBody>
      </p:sp>
      <p:sp>
        <p:nvSpPr>
          <p:cNvPr id="86" name="TextShape 2"/>
          <p:cNvSpPr txBox="1"/>
          <p:nvPr/>
        </p:nvSpPr>
        <p:spPr>
          <a:xfrm>
            <a:off x="457200" y="1200240"/>
            <a:ext cx="8229240" cy="3725280"/>
          </a:xfrm>
          <a:prstGeom prst="rect">
            <a:avLst/>
          </a:prstGeom>
        </p:spPr>
        <p:txBody>
          <a:bodyPr tIns="91440" bIns="91440"/>
          <a:p>
            <a:endParaRPr/>
          </a:p>
        </p:txBody>
      </p:sp>
      <p:pic>
        <p:nvPicPr>
          <p:cNvPr id="87" name="Shape 63" descr=""/>
          <p:cNvPicPr/>
          <p:nvPr/>
        </p:nvPicPr>
        <p:blipFill>
          <a:blip r:embed="rId1"/>
          <a:stretch>
            <a:fillRect/>
          </a:stretch>
        </p:blipFill>
        <p:spPr>
          <a:xfrm>
            <a:off x="275760" y="341640"/>
            <a:ext cx="8410680" cy="46951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n-US" sz="3600">
                <a:solidFill>
                  <a:srgbClr val="000000"/>
                </a:solidFill>
                <a:latin typeface="Arial"/>
                <a:ea typeface="Arial"/>
              </a:rPr>
              <a:t>ООН</a:t>
            </a:r>
            <a:endParaRPr/>
          </a:p>
        </p:txBody>
      </p:sp>
      <p:sp>
        <p:nvSpPr>
          <p:cNvPr id="89" name="TextShape 2"/>
          <p:cNvSpPr txBox="1"/>
          <p:nvPr/>
        </p:nvSpPr>
        <p:spPr>
          <a:xfrm>
            <a:off x="457200" y="1200240"/>
            <a:ext cx="8229240" cy="372528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2003, 2005 - Женевская и Тунисская фазы Всемирного Саммита по информационному обществу</a:t>
            </a:r>
            <a:endParaRPr/>
          </a:p>
          <a:p>
            <a:pPr>
              <a:lnSpc>
                <a:spcPct val="100000"/>
              </a:lnSpc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2006 - первый Форум по управлению Интернетом (Афины)</a:t>
            </a:r>
            <a:endParaRPr/>
          </a:p>
          <a:p>
            <a:pPr>
              <a:lnSpc>
                <a:spcPct val="100000"/>
              </a:lnSpc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2015 - отчет о выполнении Тунисской программы действий для информационного общества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tIns="91440" bIns="91440" anchor="b"/>
          <a:p>
            <a:pPr>
              <a:lnSpc>
                <a:spcPct val="100000"/>
              </a:lnSpc>
            </a:pPr>
            <a:r>
              <a:rPr b="1" lang="en-US" sz="3600">
                <a:solidFill>
                  <a:srgbClr val="000000"/>
                </a:solidFill>
                <a:latin typeface="Arial"/>
                <a:ea typeface="Arial"/>
              </a:rPr>
              <a:t>Международный Союз Электросвязи</a:t>
            </a:r>
            <a:endParaRPr/>
          </a:p>
        </p:txBody>
      </p:sp>
      <p:sp>
        <p:nvSpPr>
          <p:cNvPr id="91" name="TextShape 2"/>
          <p:cNvSpPr txBox="1"/>
          <p:nvPr/>
        </p:nvSpPr>
        <p:spPr>
          <a:xfrm>
            <a:off x="457200" y="1200240"/>
            <a:ext cx="8229240" cy="3725280"/>
          </a:xfrm>
          <a:prstGeom prst="rect">
            <a:avLst/>
          </a:prstGeom>
        </p:spPr>
        <p:txBody>
          <a:bodyPr tIns="91440" bIns="91440"/>
          <a:p>
            <a:pPr>
              <a:lnSpc>
                <a:spcPct val="100000"/>
              </a:lnSpc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1988 - предыдущая версия Регламента МСЭ, не касающаяся Интернета</a:t>
            </a:r>
            <a:endParaRPr/>
          </a:p>
          <a:p>
            <a:pPr>
              <a:lnSpc>
                <a:spcPct val="100000"/>
              </a:lnSpc>
            </a:pPr>
            <a:r>
              <a:rPr lang="en-US" sz="3000">
                <a:solidFill>
                  <a:srgbClr val="000000"/>
                </a:solidFill>
                <a:latin typeface="Arial"/>
                <a:ea typeface="Arial"/>
              </a:rPr>
              <a:t>2012 - Дубайская конференция, попытка принятия нового регламента 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457200" y="205920"/>
            <a:ext cx="8229240" cy="857160"/>
          </a:xfrm>
          <a:prstGeom prst="rect">
            <a:avLst/>
          </a:prstGeom>
        </p:spPr>
        <p:txBody>
          <a:bodyPr tIns="91440" bIns="91440" anchor="b"/>
          <a:p>
            <a:pPr algn="ctr"/>
            <a:r>
              <a:rPr lang="en-US" sz="3600">
                <a:latin typeface="Arial"/>
              </a:rPr>
              <a:t>Совет Европы</a:t>
            </a:r>
            <a:endParaRPr/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