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7.jpeg" ContentType="image/jpeg"/>
  <Override PartName="/ppt/media/image26.jpeg" ContentType="image/jpeg"/>
  <Override PartName="/ppt/media/image25.jpeg" ContentType="image/jpeg"/>
  <Override PartName="/ppt/media/image24.jpeg" ContentType="image/jpeg"/>
  <Override PartName="/ppt/media/image23.jpeg" ContentType="image/jpeg"/>
  <Override PartName="/ppt/media/image22.jpeg" ContentType="image/jpeg"/>
  <Override PartName="/ppt/media/image21.jpeg" ContentType="image/jpeg"/>
  <Override PartName="/ppt/media/image20.jpeg" ContentType="image/jpeg"/>
  <Override PartName="/ppt/media/image19.jpeg" ContentType="image/jpeg"/>
  <Override PartName="/ppt/media/image18.jpeg" ContentType="image/jpeg"/>
  <Override PartName="/ppt/media/image16.jpeg" ContentType="image/jpeg"/>
  <Override PartName="/ppt/media/image15.jpeg" ContentType="image/jpeg"/>
  <Override PartName="/ppt/media/image14.jpeg" ContentType="image/jpeg"/>
  <Override PartName="/ppt/media/image12.jpeg" ContentType="image/jpeg"/>
  <Override PartName="/ppt/media/image9.jpeg" ContentType="image/jpeg"/>
  <Override PartName="/ppt/media/image11.jpeg" ContentType="image/jpeg"/>
  <Override PartName="/ppt/media/image8.jpeg" ContentType="image/jpeg"/>
  <Override PartName="/ppt/media/image10.jpeg" ContentType="image/jpeg"/>
  <Override PartName="/ppt/media/image7.jpeg" ContentType="image/jpeg"/>
  <Override PartName="/ppt/media/image6.jpeg" ContentType="image/jpeg"/>
  <Override PartName="/ppt/media/image5.jpeg" ContentType="image/jpeg"/>
  <Override PartName="/ppt/media/image2.png" ContentType="image/png"/>
  <Override PartName="/ppt/media/image4.jpeg" ContentType="image/jpeg"/>
  <Override PartName="/ppt/media/image17.jpeg" ContentType="image/jpeg"/>
  <Override PartName="/ppt/media/image3.jpeg" ContentType="image/jpeg"/>
  <Override PartName="/ppt/media/image13.jpeg" ContentType="image/jpe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6b9b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uk-UA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12/4/14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023C758-F593-4DE5-B531-C30F4FFA6599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uk-UA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uk-UA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uk-UA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uk-UA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uk-UA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uk-UA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uk-UA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uk-UA" sz="4400">
                <a:latin typeface="Calibri"/>
              </a:rPr>
              <a:t>Реформування whois.ua. Международный опыт.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1259640" y="5539680"/>
            <a:ext cx="6400440" cy="7693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>
                <a:solidFill>
                  <a:srgbClr val="404040"/>
                </a:solidFill>
                <a:latin typeface="Times New Roman"/>
              </a:rPr>
              <a:t>Вешко Тимофей</a:t>
            </a:r>
            <a:endParaRPr/>
          </a:p>
        </p:txBody>
      </p:sp>
      <p:pic>
        <p:nvPicPr>
          <p:cNvPr id="41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71" name="CustomShape 1"/>
          <p:cNvSpPr/>
          <p:nvPr/>
        </p:nvSpPr>
        <p:spPr>
          <a:xfrm>
            <a:off x="3060000" y="1346760"/>
            <a:ext cx="3096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Предлагаемые изменения</a:t>
            </a:r>
            <a:endParaRPr/>
          </a:p>
        </p:txBody>
      </p:sp>
      <p:pic>
        <p:nvPicPr>
          <p:cNvPr id="72" name="Рисунок 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25880" y="1914480"/>
            <a:ext cx="8291880" cy="439452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74" name="CustomShape 1"/>
          <p:cNvSpPr/>
          <p:nvPr/>
        </p:nvSpPr>
        <p:spPr>
          <a:xfrm>
            <a:off x="3060000" y="1346760"/>
            <a:ext cx="3096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Предлагаемые изменения</a:t>
            </a:r>
            <a:endParaRPr/>
          </a:p>
        </p:txBody>
      </p:sp>
      <p:pic>
        <p:nvPicPr>
          <p:cNvPr id="75" name="Рисунок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45600" y="1962720"/>
            <a:ext cx="8474760" cy="439200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3060000" y="1346760"/>
            <a:ext cx="3096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Предлагаемые изменения</a:t>
            </a:r>
            <a:endParaRPr/>
          </a:p>
        </p:txBody>
      </p:sp>
      <p:pic>
        <p:nvPicPr>
          <p:cNvPr id="78" name="Рисунок 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97440" y="1772640"/>
            <a:ext cx="8422560" cy="4140720"/>
          </a:xfrm>
          <a:prstGeom prst="rect">
            <a:avLst/>
          </a:prstGeom>
          <a:ln>
            <a:noFill/>
          </a:ln>
        </p:spPr>
      </p:pic>
      <p:sp>
        <p:nvSpPr>
          <p:cNvPr id="79" name="CustomShape 2"/>
          <p:cNvSpPr/>
          <p:nvPr/>
        </p:nvSpPr>
        <p:spPr>
          <a:xfrm>
            <a:off x="397440" y="6165360"/>
            <a:ext cx="842256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http://whois.icann.org/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81" name="CustomShape 1"/>
          <p:cNvSpPr/>
          <p:nvPr/>
        </p:nvSpPr>
        <p:spPr>
          <a:xfrm>
            <a:off x="397440" y="6165360"/>
            <a:ext cx="842256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http://whois.icann.org/</a:t>
            </a:r>
            <a:endParaRPr/>
          </a:p>
        </p:txBody>
      </p:sp>
      <p:pic>
        <p:nvPicPr>
          <p:cNvPr id="82" name="Рисунок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665360" y="116640"/>
            <a:ext cx="5714640" cy="2676240"/>
          </a:xfrm>
          <a:prstGeom prst="rect">
            <a:avLst/>
          </a:prstGeom>
          <a:ln>
            <a:noFill/>
          </a:ln>
        </p:spPr>
      </p:pic>
      <p:pic>
        <p:nvPicPr>
          <p:cNvPr id="83" name="Рисунок 6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10000" y="2986920"/>
            <a:ext cx="5714640" cy="3466800"/>
          </a:xfrm>
          <a:prstGeom prst="rect">
            <a:avLst/>
          </a:prstGeom>
          <a:ln>
            <a:noFill/>
          </a:ln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397440" y="6165360"/>
            <a:ext cx="842256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http://whois.icann.org/</a:t>
            </a:r>
            <a:endParaRPr/>
          </a:p>
        </p:txBody>
      </p:sp>
      <p:pic>
        <p:nvPicPr>
          <p:cNvPr id="86" name="Рисунок 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46320" y="1926000"/>
            <a:ext cx="8617680" cy="344700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3060000" y="1346760"/>
            <a:ext cx="3096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Предлагаемые изменения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03640" y="3069000"/>
            <a:ext cx="8136720" cy="155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разграничение доступа к информации в зависимости от цели и “степени допуска” запрашивающего информацию лица 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3060000" y="1346760"/>
            <a:ext cx="3096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Предлагаемые изменения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503640" y="2853000"/>
            <a:ext cx="8136720" cy="2040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повышение достоверности данных о регистрантах за счет подтверждения при регистрации домена и регулярных проверок в дальнейшем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94" name="CustomShape 1"/>
          <p:cNvSpPr/>
          <p:nvPr/>
        </p:nvSpPr>
        <p:spPr>
          <a:xfrm>
            <a:off x="3060000" y="1346760"/>
            <a:ext cx="3096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Предлагаемые изменения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503640" y="2853000"/>
            <a:ext cx="8136720" cy="155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изменение формата данных, в том числе, увеличение количества типов “обязательных контактов”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43" name="CustomShape 1"/>
          <p:cNvSpPr/>
          <p:nvPr/>
        </p:nvSpPr>
        <p:spPr>
          <a:xfrm>
            <a:off x="3060000" y="1346760"/>
            <a:ext cx="1944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История WHOIS</a:t>
            </a:r>
            <a:endParaRPr/>
          </a:p>
        </p:txBody>
      </p:sp>
      <p:sp>
        <p:nvSpPr>
          <p:cNvPr id="44" name="CustomShape 2"/>
          <p:cNvSpPr/>
          <p:nvPr/>
        </p:nvSpPr>
        <p:spPr>
          <a:xfrm>
            <a:off x="467640" y="2782800"/>
            <a:ext cx="8280720" cy="2040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- 1982 год - Инженерная проектная группа интернета (IETF) создала и опубликовала протокол службы каталогов для пользователей ARPANET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3060000" y="1346760"/>
            <a:ext cx="1944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История WHOIS</a:t>
            </a:r>
            <a:endParaRPr/>
          </a:p>
        </p:txBody>
      </p:sp>
      <p:sp>
        <p:nvSpPr>
          <p:cNvPr id="47" name="CustomShape 2"/>
          <p:cNvSpPr/>
          <p:nvPr/>
        </p:nvSpPr>
        <p:spPr>
          <a:xfrm>
            <a:off x="611640" y="3087360"/>
            <a:ext cx="8136720" cy="1065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создание сервиса WHOIS ICANN во время основания корпорации в 1998 году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49" name="CustomShape 1"/>
          <p:cNvSpPr/>
          <p:nvPr/>
        </p:nvSpPr>
        <p:spPr>
          <a:xfrm>
            <a:off x="3060000" y="1346760"/>
            <a:ext cx="1944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История WHOIS</a:t>
            </a:r>
            <a:endParaRPr/>
          </a:p>
        </p:txBody>
      </p:sp>
      <p:sp>
        <p:nvSpPr>
          <p:cNvPr id="50" name="CustomShape 2"/>
          <p:cNvSpPr/>
          <p:nvPr/>
        </p:nvSpPr>
        <p:spPr>
          <a:xfrm>
            <a:off x="611640" y="2709000"/>
            <a:ext cx="8136720" cy="2040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С 1999 года ICANN начала разрешать предоставление услуг по регистрации имен другим образованиям – регистратурам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3060000" y="1346760"/>
            <a:ext cx="1944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История WHOIS</a:t>
            </a:r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503640" y="2925000"/>
            <a:ext cx="8136720" cy="2040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- 30 сентября 2009 года – подписание соглашения о подтверждении обязательств со стороны министерства торговли США и ICANN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pic>
        <p:nvPicPr>
          <p:cNvPr id="55" name="Рисунок 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9640" y="1412640"/>
            <a:ext cx="5714640" cy="2371320"/>
          </a:xfrm>
          <a:prstGeom prst="rect">
            <a:avLst/>
          </a:prstGeom>
          <a:ln>
            <a:noFill/>
          </a:ln>
        </p:spPr>
      </p:pic>
      <p:pic>
        <p:nvPicPr>
          <p:cNvPr id="56" name="Рисунок 2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249360" y="3141000"/>
            <a:ext cx="5714640" cy="3371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58" name="CustomShape 1"/>
          <p:cNvSpPr/>
          <p:nvPr/>
        </p:nvSpPr>
        <p:spPr>
          <a:xfrm>
            <a:off x="3060000" y="1346760"/>
            <a:ext cx="1944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История WHOIS</a:t>
            </a:r>
            <a:endParaRPr/>
          </a:p>
        </p:txBody>
      </p:sp>
      <p:sp>
        <p:nvSpPr>
          <p:cNvPr id="59" name="CustomShape 2"/>
          <p:cNvSpPr/>
          <p:nvPr/>
        </p:nvSpPr>
        <p:spPr>
          <a:xfrm>
            <a:off x="503640" y="2925000"/>
            <a:ext cx="8136720" cy="2040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с 1999 года ICANN приняла несколько правил, разработанных на основании консенсуса, и направленных на улучшение WHOIS-сервиса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2123640" y="1346760"/>
            <a:ext cx="525636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Проблемы, требующие обновления сервиса</a:t>
            </a:r>
            <a:endParaRPr/>
          </a:p>
        </p:txBody>
      </p:sp>
      <p:sp>
        <p:nvSpPr>
          <p:cNvPr id="62" name="CustomShape 2"/>
          <p:cNvSpPr/>
          <p:nvPr/>
        </p:nvSpPr>
        <p:spPr>
          <a:xfrm>
            <a:off x="503640" y="1700640"/>
            <a:ext cx="813672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00"/>
                </a:solidFill>
                <a:latin typeface="Times New Roman"/>
              </a:rPr>
              <a:t>- сервис существенно не обновлялся с 1999 года</a:t>
            </a:r>
            <a:endParaRPr/>
          </a:p>
        </p:txBody>
      </p:sp>
      <p:sp>
        <p:nvSpPr>
          <p:cNvPr id="63" name="CustomShape 3"/>
          <p:cNvSpPr/>
          <p:nvPr/>
        </p:nvSpPr>
        <p:spPr>
          <a:xfrm>
            <a:off x="512280" y="2277000"/>
            <a:ext cx="8136720" cy="1370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00"/>
                </a:solidFill>
                <a:latin typeface="Times New Roman"/>
              </a:rPr>
              <a:t>- существование множества баз данных, которые ведутся отдельными регистраторами, не всегда по единым нормам</a:t>
            </a:r>
            <a:endParaRPr/>
          </a:p>
        </p:txBody>
      </p:sp>
      <p:sp>
        <p:nvSpPr>
          <p:cNvPr id="64" name="CustomShape 4"/>
          <p:cNvSpPr/>
          <p:nvPr/>
        </p:nvSpPr>
        <p:spPr>
          <a:xfrm>
            <a:off x="508320" y="3645000"/>
            <a:ext cx="8136720" cy="943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00"/>
                </a:solidFill>
                <a:latin typeface="Times New Roman"/>
              </a:rPr>
              <a:t>- необходимость повышения валидации (достоверности) данных </a:t>
            </a:r>
            <a:endParaRPr/>
          </a:p>
        </p:txBody>
      </p:sp>
      <p:sp>
        <p:nvSpPr>
          <p:cNvPr id="65" name="CustomShape 5"/>
          <p:cNvSpPr/>
          <p:nvPr/>
        </p:nvSpPr>
        <p:spPr>
          <a:xfrm>
            <a:off x="508320" y="4635000"/>
            <a:ext cx="8136720" cy="943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00"/>
                </a:solidFill>
                <a:latin typeface="Times New Roman"/>
              </a:rPr>
              <a:t>- изменение требований к защите персональных данных</a:t>
            </a:r>
            <a:endParaRPr/>
          </a:p>
        </p:txBody>
      </p:sp>
      <p:sp>
        <p:nvSpPr>
          <p:cNvPr id="66" name="CustomShape 6"/>
          <p:cNvSpPr/>
          <p:nvPr/>
        </p:nvSpPr>
        <p:spPr>
          <a:xfrm>
            <a:off x="510840" y="5571360"/>
            <a:ext cx="813672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00"/>
                </a:solidFill>
                <a:latin typeface="Times New Roman"/>
              </a:rPr>
              <a:t>- рост киберпреступности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1340280"/>
          </a:xfrm>
          <a:prstGeom prst="rect">
            <a:avLst/>
          </a:prstGeom>
          <a:ln>
            <a:noFill/>
          </a:ln>
        </p:spPr>
      </p:pic>
      <p:sp>
        <p:nvSpPr>
          <p:cNvPr id="68" name="CustomShape 1"/>
          <p:cNvSpPr/>
          <p:nvPr/>
        </p:nvSpPr>
        <p:spPr>
          <a:xfrm>
            <a:off x="3060000" y="1346760"/>
            <a:ext cx="3096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Предлагаемые изменения</a:t>
            </a:r>
            <a:endParaRPr/>
          </a:p>
        </p:txBody>
      </p:sp>
      <p:sp>
        <p:nvSpPr>
          <p:cNvPr id="69" name="CustomShape 2"/>
          <p:cNvSpPr/>
          <p:nvPr/>
        </p:nvSpPr>
        <p:spPr>
          <a:xfrm>
            <a:off x="503640" y="3069000"/>
            <a:ext cx="8136720" cy="1065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imes New Roman"/>
              </a:rPr>
              <a:t>- Переход с распределенной на централизованную модель (ARDS)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