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39" r:id="rId3"/>
    <p:sldId id="317" r:id="rId4"/>
    <p:sldId id="35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aovi Atohou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F9318"/>
    <a:srgbClr val="B70A1C"/>
    <a:srgbClr val="3A204E"/>
    <a:srgbClr val="4C2F61"/>
    <a:srgbClr val="1086CB"/>
    <a:srgbClr val="215785"/>
    <a:srgbClr val="2D696C"/>
    <a:srgbClr val="30787E"/>
    <a:srgbClr val="9CA0A4"/>
    <a:srgbClr val="7AA0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96" autoAdjust="0"/>
    <p:restoredTop sz="91681" autoAdjust="0"/>
  </p:normalViewPr>
  <p:slideViewPr>
    <p:cSldViewPr snapToGrid="0" snapToObjects="1">
      <p:cViewPr varScale="1">
        <p:scale>
          <a:sx n="107" d="100"/>
          <a:sy n="107" d="100"/>
        </p:scale>
        <p:origin x="972" y="84"/>
      </p:cViewPr>
      <p:guideLst>
        <p:guide orient="horz" pos="14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54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27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Redo - short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17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47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4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4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2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5"/>
            <a:ext cx="2133600" cy="365125"/>
          </a:xfrm>
          <a:prstGeom prst="rect">
            <a:avLst/>
          </a:prstGeom>
        </p:spPr>
        <p:txBody>
          <a:bodyPr lIns="91440" tIns="45720" rIns="91440" bIns="4572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 lIns="91440" tIns="45720" rIns="91440" bIns="45720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305372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 lIns="91440" tIns="45720" rIns="91440" bIns="45720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5"/>
            <a:ext cx="2133600" cy="365125"/>
          </a:xfrm>
          <a:prstGeom prst="rect">
            <a:avLst/>
          </a:prstGeom>
        </p:spPr>
        <p:txBody>
          <a:bodyPr lIns="91440" tIns="45720" rIns="91440" bIns="4572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8308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 lIns="91440" tIns="45720" rIns="91440" bIns="45720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5"/>
            <a:ext cx="2133600" cy="365125"/>
          </a:xfrm>
          <a:prstGeom prst="rect">
            <a:avLst/>
          </a:prstGeom>
        </p:spPr>
        <p:txBody>
          <a:bodyPr lIns="91440" tIns="45720" rIns="91440" bIns="4572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43A6F16-D3CF-4F46-B6D9-B3CAB1B87938}" type="slidenum">
              <a:rPr lang="en-US" sz="1400" smtClean="0">
                <a:solidFill>
                  <a:srgbClr val="1086CB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1086CB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34091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12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4" y="2377590"/>
            <a:ext cx="6256337" cy="1728788"/>
          </a:xfrm>
          <a:prstGeom prst="rect">
            <a:avLst/>
          </a:prstGeom>
        </p:spPr>
        <p:txBody>
          <a:bodyPr vert="horz" lIns="91440" tIns="45720" rIns="91440" bIns="45720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an Agenda Item</a:t>
            </a:r>
          </a:p>
          <a:p>
            <a:pPr lvl="0"/>
            <a:r>
              <a:rPr lang="en-US" dirty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49883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enda2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540"/>
            <a:ext cx="9144000" cy="6869049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4" y="2377590"/>
            <a:ext cx="6256337" cy="1728788"/>
          </a:xfrm>
          <a:prstGeom prst="rect">
            <a:avLst/>
          </a:prstGeom>
        </p:spPr>
        <p:txBody>
          <a:bodyPr vert="horz" lIns="91440" tIns="45720" rIns="91440" bIns="45720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an Agenda Item</a:t>
            </a:r>
          </a:p>
          <a:p>
            <a:pPr lvl="0"/>
            <a:r>
              <a:rPr lang="en-US" dirty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18670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genda3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9155981" cy="6876852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4" y="2377590"/>
            <a:ext cx="6256337" cy="1728788"/>
          </a:xfrm>
          <a:prstGeom prst="rect">
            <a:avLst/>
          </a:prstGeom>
        </p:spPr>
        <p:txBody>
          <a:bodyPr vert="horz" lIns="91440" tIns="45720" rIns="91440" bIns="45720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an Agenda Item</a:t>
            </a:r>
          </a:p>
          <a:p>
            <a:pPr lvl="0"/>
            <a:r>
              <a:rPr lang="en-US" dirty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408033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5" r:id="rId4"/>
    <p:sldLayoutId id="2147483664" r:id="rId5"/>
    <p:sldLayoutId id="2147483655" r:id="rId6"/>
    <p:sldLayoutId id="2147483663" r:id="rId7"/>
    <p:sldLayoutId id="2147483662" r:id="rId8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ann.org/news/blog/ewg-recommends-a-replacement-for-whoi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icann.org/en/system/files/files/final-report-06jun14-en.pd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youtube.com/user/ICANNnews" TargetMode="External"/><Relationship Id="rId13" Type="http://schemas.openxmlformats.org/officeDocument/2006/relationships/image" Target="../media/image11.png"/><Relationship Id="rId18" Type="http://schemas.openxmlformats.org/officeDocument/2006/relationships/hyperlink" Target="slideshare.net/icannpresentations" TargetMode="External"/><Relationship Id="rId3" Type="http://schemas.openxmlformats.org/officeDocument/2006/relationships/image" Target="../media/image2.emf"/><Relationship Id="rId7" Type="http://schemas.openxmlformats.org/officeDocument/2006/relationships/image" Target="../media/image8.png"/><Relationship Id="rId12" Type="http://schemas.openxmlformats.org/officeDocument/2006/relationships/hyperlink" Target="twitter.com/icann" TargetMode="External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6" Type="http://schemas.openxmlformats.org/officeDocument/2006/relationships/hyperlink" Target="weibo.com/ICANNor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facebook.com/icannorg" TargetMode="External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5" Type="http://schemas.openxmlformats.org/officeDocument/2006/relationships/image" Target="../media/image12.png"/><Relationship Id="rId10" Type="http://schemas.openxmlformats.org/officeDocument/2006/relationships/hyperlink" Target="linkedin.com/company/icann" TargetMode="External"/><Relationship Id="rId19" Type="http://schemas.openxmlformats.org/officeDocument/2006/relationships/image" Target="../media/image14.png"/><Relationship Id="rId4" Type="http://schemas.openxmlformats.org/officeDocument/2006/relationships/hyperlink" Target="flickr.com/photos/icann" TargetMode="External"/><Relationship Id="rId9" Type="http://schemas.openxmlformats.org/officeDocument/2006/relationships/image" Target="../media/image9.png"/><Relationship Id="rId14" Type="http://schemas.openxmlformats.org/officeDocument/2006/relationships/hyperlink" Target="gplus.to/ican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08367" y="4268687"/>
            <a:ext cx="7489159" cy="186512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>
                <a:solidFill>
                  <a:srgbClr val="FFFFFF"/>
                </a:solidFill>
                <a:latin typeface="Source Sans Pro"/>
                <a:cs typeface="Source Sans Pro"/>
              </a:rPr>
              <a:t>WHOIS: </a:t>
            </a:r>
          </a:p>
          <a:p>
            <a:pPr>
              <a:lnSpc>
                <a:spcPct val="120000"/>
              </a:lnSpc>
            </a:pPr>
            <a:r>
              <a:rPr lang="en-US" sz="2800" b="1" dirty="0">
                <a:solidFill>
                  <a:srgbClr val="FFFFFF"/>
                </a:solidFill>
                <a:latin typeface="Source Sans Pro"/>
                <a:cs typeface="Source Sans Pro"/>
              </a:rPr>
              <a:t>Current Legal Issues and Potential Developments</a:t>
            </a:r>
          </a:p>
          <a:p>
            <a:pPr algn="r">
              <a:lnSpc>
                <a:spcPct val="120000"/>
              </a:lnSpc>
            </a:pPr>
            <a:r>
              <a:rPr lang="en-US" sz="2000" b="1" dirty="0">
                <a:solidFill>
                  <a:srgbClr val="FFFFFF"/>
                </a:solidFill>
                <a:latin typeface="Source Sans Pro"/>
                <a:cs typeface="Source Sans Pro"/>
              </a:rPr>
              <a:t>Michael Yakushev // VP Eastern Europe &amp; Central Asia </a:t>
            </a:r>
          </a:p>
          <a:p>
            <a:pPr algn="r">
              <a:lnSpc>
                <a:spcPct val="120000"/>
              </a:lnSpc>
            </a:pPr>
            <a:r>
              <a:rPr lang="en-US" sz="2000" b="1" dirty="0">
                <a:solidFill>
                  <a:srgbClr val="FFFFFF"/>
                </a:solidFill>
                <a:latin typeface="Source Sans Pro"/>
                <a:cs typeface="Source Sans Pro"/>
              </a:rPr>
              <a:t>December </a:t>
            </a:r>
            <a:r>
              <a:rPr lang="ru-RU" sz="2000" b="1" dirty="0">
                <a:solidFill>
                  <a:srgbClr val="FFFFFF"/>
                </a:solidFill>
                <a:latin typeface="Source Sans Pro"/>
                <a:cs typeface="Source Sans Pro"/>
              </a:rPr>
              <a:t>0</a:t>
            </a:r>
            <a:r>
              <a:rPr lang="en-US" sz="2000" b="1" dirty="0">
                <a:solidFill>
                  <a:srgbClr val="FFFFFF"/>
                </a:solidFill>
                <a:latin typeface="Source Sans Pro"/>
                <a:cs typeface="Source Sans Pro"/>
              </a:rPr>
              <a:t>2, 2016</a:t>
            </a:r>
            <a:r>
              <a:rPr lang="ru-RU" sz="2000" b="1" dirty="0">
                <a:solidFill>
                  <a:srgbClr val="FFFFFF"/>
                </a:solidFill>
                <a:latin typeface="Source Sans Pro"/>
                <a:cs typeface="Source Sans Pro"/>
              </a:rPr>
              <a:t> </a:t>
            </a:r>
            <a:r>
              <a:rPr lang="en-US" sz="2000" b="1" dirty="0">
                <a:solidFill>
                  <a:srgbClr val="FFFFFF"/>
                </a:solidFill>
                <a:latin typeface="Source Sans Pro"/>
                <a:cs typeface="Source Sans Pro"/>
              </a:rPr>
              <a:t>#EEDNSUA</a:t>
            </a:r>
            <a:r>
              <a:rPr lang="ru-RU" sz="2000" b="1" dirty="0">
                <a:solidFill>
                  <a:srgbClr val="FFFFFF"/>
                </a:solidFill>
                <a:latin typeface="Source Sans Pro"/>
                <a:cs typeface="Source Sans Pro"/>
              </a:rPr>
              <a:t> </a:t>
            </a:r>
            <a:r>
              <a:rPr lang="en-US" sz="2000" b="1" dirty="0">
                <a:solidFill>
                  <a:srgbClr val="FFFFFF"/>
                </a:solidFill>
                <a:latin typeface="Source Sans Pro"/>
                <a:cs typeface="Source Sans Pro"/>
              </a:rPr>
              <a:t>/ Kyiv, Ukraine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45646" y="627196"/>
            <a:ext cx="184666" cy="369332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40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WHOIS: Legal Issues (2016)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4103" y="945624"/>
            <a:ext cx="8773779" cy="536150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Source Sans Pro"/>
                <a:cs typeface="Source Sans Pro"/>
              </a:rPr>
              <a:t>WHOIS Protocol: dates back to 1982</a:t>
            </a:r>
          </a:p>
          <a:p>
            <a:pPr lvl="1"/>
            <a:r>
              <a:rPr lang="en-US" sz="2000" dirty="0">
                <a:latin typeface="Source Sans Pro"/>
                <a:cs typeface="Source Sans Pro"/>
              </a:rPr>
              <a:t>Technical purposes only (initial idea)</a:t>
            </a:r>
          </a:p>
          <a:p>
            <a:r>
              <a:rPr lang="en-US" sz="2800" b="1" i="1" dirty="0">
                <a:latin typeface="Source Sans Pro"/>
                <a:cs typeface="Source Sans Pro"/>
              </a:rPr>
              <a:t>De facto</a:t>
            </a:r>
            <a:r>
              <a:rPr lang="en-US" sz="2800" dirty="0">
                <a:latin typeface="Source Sans Pro"/>
                <a:cs typeface="Source Sans Pro"/>
              </a:rPr>
              <a:t> recognized system of identification</a:t>
            </a:r>
          </a:p>
          <a:p>
            <a:r>
              <a:rPr lang="en-US" sz="2800" dirty="0">
                <a:latin typeface="Source Sans Pro"/>
                <a:cs typeface="Source Sans Pro"/>
              </a:rPr>
              <a:t>Personal (?) date in WHOIS base(s)</a:t>
            </a:r>
          </a:p>
          <a:p>
            <a:pPr lvl="1"/>
            <a:r>
              <a:rPr lang="en-US" sz="2400" dirty="0">
                <a:latin typeface="Source Sans Pro"/>
                <a:cs typeface="Source Sans Pro"/>
              </a:rPr>
              <a:t>Thick </a:t>
            </a:r>
            <a:r>
              <a:rPr lang="en-US" sz="2400" i="1" dirty="0">
                <a:latin typeface="Source Sans Pro"/>
                <a:cs typeface="Source Sans Pro"/>
              </a:rPr>
              <a:t>vs.</a:t>
            </a:r>
            <a:r>
              <a:rPr lang="en-US" sz="2400" dirty="0">
                <a:latin typeface="Source Sans Pro"/>
                <a:cs typeface="Source Sans Pro"/>
              </a:rPr>
              <a:t> thin WHOIS data</a:t>
            </a:r>
          </a:p>
          <a:p>
            <a:r>
              <a:rPr lang="en-US" sz="2800" dirty="0">
                <a:latin typeface="Source Sans Pro"/>
                <a:cs typeface="Source Sans Pro"/>
              </a:rPr>
              <a:t>Verification/accuracy of WHOIS data</a:t>
            </a:r>
          </a:p>
          <a:p>
            <a:r>
              <a:rPr lang="en-US" sz="2800" dirty="0">
                <a:latin typeface="Source Sans Pro"/>
                <a:cs typeface="Source Sans Pro"/>
              </a:rPr>
              <a:t>WHOIS system for </a:t>
            </a:r>
            <a:r>
              <a:rPr lang="en-US" sz="2800" dirty="0" err="1">
                <a:latin typeface="Source Sans Pro"/>
                <a:cs typeface="Source Sans Pro"/>
              </a:rPr>
              <a:t>ccTLD’s</a:t>
            </a:r>
            <a:endParaRPr lang="en-US" sz="2800" dirty="0">
              <a:latin typeface="Source Sans Pro"/>
              <a:cs typeface="Source Sans Pro"/>
            </a:endParaRPr>
          </a:p>
          <a:p>
            <a:r>
              <a:rPr lang="en-US" sz="2800" dirty="0">
                <a:latin typeface="Source Sans Pro"/>
                <a:cs typeface="Source Sans Pro"/>
              </a:rPr>
              <a:t>WHOIS data for IDN’s</a:t>
            </a:r>
          </a:p>
          <a:p>
            <a:r>
              <a:rPr lang="en-US" sz="2800" dirty="0">
                <a:latin typeface="Source Sans Pro"/>
                <a:cs typeface="Source Sans Pro"/>
              </a:rPr>
              <a:t>What’s next?</a:t>
            </a:r>
            <a:endParaRPr lang="en-US" sz="28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9090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-3066" y="-7478"/>
            <a:ext cx="9144000" cy="1065811"/>
          </a:xfrm>
          <a:prstGeom prst="rect">
            <a:avLst/>
          </a:prstGeom>
          <a:solidFill>
            <a:srgbClr val="1768B1"/>
          </a:solidFill>
        </p:spPr>
        <p:txBody>
          <a:bodyPr vert="horz" lIns="91440" tIns="45720" rIns="91440" bIns="45720"/>
          <a:lstStyle>
            <a:lvl1pPr marL="292100" algn="l" defTabSz="457200" rtl="0" eaLnBrk="1" latinLnBrk="0" hangingPunct="1">
              <a:lnSpc>
                <a:spcPts val="398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bg1"/>
                </a:solidFill>
                <a:latin typeface="Source Sans Pro"/>
                <a:ea typeface="+mj-ea"/>
                <a:cs typeface="Source Sans Pro"/>
              </a:defRPr>
            </a:lvl1pPr>
          </a:lstStyle>
          <a:p>
            <a:r>
              <a:rPr lang="en-US" dirty="0"/>
              <a:t>Proposals to improve WHOIS</a:t>
            </a:r>
            <a:endParaRPr lang="en-US" sz="2800" b="1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9499" y="1224949"/>
            <a:ext cx="8542701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000" rIns="2700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342900" indent="-342900">
              <a:buClr>
                <a:srgbClr val="43ACD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Source Sans Pro"/>
                <a:cs typeface="Source Sans Pro"/>
              </a:rPr>
              <a:t>Regular WHOIS Policy Review process (ICANN By-laws)</a:t>
            </a:r>
          </a:p>
          <a:p>
            <a:pPr marL="342900" indent="-342900">
              <a:buClr>
                <a:srgbClr val="43ACDA"/>
              </a:buClr>
              <a:buFont typeface="Arial" panose="020B0604020202020204" pitchFamily="34" charset="0"/>
              <a:buChar char="•"/>
            </a:pPr>
            <a:endParaRPr lang="en-US" sz="2000" dirty="0">
              <a:latin typeface="Source Sans Pro"/>
              <a:cs typeface="Source Sans Pro"/>
            </a:endParaRPr>
          </a:p>
          <a:p>
            <a:pPr marL="342900" indent="-342900">
              <a:buClr>
                <a:srgbClr val="43ACD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Source Sans Pro"/>
                <a:cs typeface="Source Sans Pro"/>
              </a:rPr>
              <a:t>Expert Working Group proposals (2014): Next Generation Registration Directory Services (RDS)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400" dirty="0"/>
              <a:t>Providing appropriate access to </a:t>
            </a:r>
            <a:r>
              <a:rPr lang="en-US" sz="1400" b="1" dirty="0"/>
              <a:t>accurate, reliable, and uniform</a:t>
            </a:r>
            <a:r>
              <a:rPr lang="en-US" sz="1400" dirty="0"/>
              <a:t> registration data.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400" dirty="0"/>
              <a:t>Protecting the privacy of personal information.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400" b="1" dirty="0"/>
              <a:t>Enabling a reliable mechanism for identifying, establishing and maintaining</a:t>
            </a:r>
            <a:r>
              <a:rPr lang="en-US" sz="1400" dirty="0"/>
              <a:t> the ability to contact Registrants in order to guarantee </a:t>
            </a:r>
            <a:r>
              <a:rPr lang="en-US" sz="1400" b="1" dirty="0"/>
              <a:t>accountability</a:t>
            </a:r>
            <a:r>
              <a:rPr lang="en-US" sz="1400" dirty="0"/>
              <a:t>.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400" dirty="0"/>
              <a:t>Supporting a framework to address issues involving Registrants including, but not limited to, consumer protection, investigation of cybercrime and intellectual property protection.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400" dirty="0"/>
              <a:t>Providing an infrastructure to address appropriate law enforcement needs.</a:t>
            </a:r>
          </a:p>
          <a:p>
            <a:pPr marL="1485900" lvl="2" indent="-342900">
              <a:buClr>
                <a:srgbClr val="43ACD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Source Sans Pro"/>
                <a:cs typeface="Source Sans Pro"/>
              </a:rPr>
              <a:t>No ‘one-size-fits-all’ </a:t>
            </a:r>
            <a:r>
              <a:rPr lang="en-US" sz="2000" dirty="0" err="1">
                <a:latin typeface="Source Sans Pro"/>
                <a:cs typeface="Source Sans Pro"/>
              </a:rPr>
              <a:t>aproach</a:t>
            </a:r>
            <a:endParaRPr lang="en-US" sz="2000" dirty="0">
              <a:latin typeface="Source Sans Pro"/>
              <a:cs typeface="Source Sans Pro"/>
            </a:endParaRPr>
          </a:p>
          <a:p>
            <a:pPr marL="342900" indent="-342900">
              <a:buClr>
                <a:srgbClr val="43ACDA"/>
              </a:buClr>
              <a:buFont typeface="Arial" panose="020B0604020202020204" pitchFamily="34" charset="0"/>
              <a:buChar char="•"/>
            </a:pPr>
            <a:endParaRPr lang="en-US" sz="2000" dirty="0">
              <a:latin typeface="Source Sans Pro"/>
              <a:cs typeface="Source Sans Pro"/>
            </a:endParaRPr>
          </a:p>
          <a:p>
            <a:pPr marL="342900" indent="-342900">
              <a:buClr>
                <a:srgbClr val="43ACD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Source Sans Pro"/>
                <a:cs typeface="Source Sans Pro"/>
                <a:hlinkClick r:id="rId3"/>
              </a:rPr>
              <a:t>https://www.icann.org/news/blog/ewg-recommends-a-replacement-for-whois</a:t>
            </a:r>
            <a:endParaRPr lang="en-US" sz="2000" dirty="0">
              <a:latin typeface="Source Sans Pro"/>
              <a:cs typeface="Source Sans Pro"/>
            </a:endParaRPr>
          </a:p>
          <a:p>
            <a:pPr marL="342900" indent="-342900">
              <a:buClr>
                <a:srgbClr val="43ACD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Source Sans Pro"/>
                <a:cs typeface="Source Sans Pro"/>
                <a:hlinkClick r:id="rId4"/>
              </a:rPr>
              <a:t>https://www.icann.org/en/system/files/files/final-report-06jun14-en.pdf</a:t>
            </a:r>
            <a:endParaRPr lang="en-US" sz="2000" dirty="0">
              <a:latin typeface="Source Sans Pro"/>
              <a:cs typeface="Source Sans Pro"/>
            </a:endParaRPr>
          </a:p>
          <a:p>
            <a:pPr marL="342900" indent="-342900">
              <a:buClr>
                <a:srgbClr val="43ACDA"/>
              </a:buClr>
              <a:buFont typeface="Arial" panose="020B0604020202020204" pitchFamily="34" charset="0"/>
              <a:buChar char="•"/>
            </a:pPr>
            <a:endParaRPr lang="en-US" sz="2000" dirty="0">
              <a:latin typeface="Source Sans Pro"/>
              <a:cs typeface="Source Sans Pro"/>
            </a:endParaRPr>
          </a:p>
          <a:p>
            <a:pPr marL="342900" indent="-342900">
              <a:buClr>
                <a:srgbClr val="43ACDA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Source Sans Pro"/>
                <a:cs typeface="Source Sans Pro"/>
              </a:rPr>
              <a:t>Your opinion?</a:t>
            </a:r>
          </a:p>
        </p:txBody>
      </p:sp>
    </p:spTree>
    <p:extLst>
      <p:ext uri="{BB962C8B-B14F-4D97-AF65-F5344CB8AC3E}">
        <p14:creationId xmlns:p14="http://schemas.microsoft.com/office/powerpoint/2010/main" val="3368150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37318" y="717660"/>
            <a:ext cx="6405402" cy="2249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 dirty="0">
              <a:solidFill>
                <a:prstClr val="white"/>
              </a:solidFill>
            </a:endParaRPr>
          </a:p>
        </p:txBody>
      </p:sp>
      <p:sp>
        <p:nvSpPr>
          <p:cNvPr id="7" name="Text Placeholder 32"/>
          <p:cNvSpPr txBox="1">
            <a:spLocks/>
          </p:cNvSpPr>
          <p:nvPr/>
        </p:nvSpPr>
        <p:spPr bwMode="auto">
          <a:xfrm>
            <a:off x="2855096" y="802888"/>
            <a:ext cx="4922333" cy="1711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5143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8572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2001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5430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0002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4574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29146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3718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chemeClr val="bg1"/>
                </a:solidFill>
                <a:latin typeface="Source Sans Pro"/>
                <a:cs typeface="Source Sans Pro"/>
              </a:rPr>
              <a:t>Email: </a:t>
            </a:r>
            <a:r>
              <a:rPr lang="en-US" sz="2800" b="1" i="1" dirty="0">
                <a:solidFill>
                  <a:schemeClr val="bg1"/>
                </a:solidFill>
                <a:latin typeface="Source Sans Pro"/>
                <a:cs typeface="Source Sans Pro"/>
              </a:rPr>
              <a:t>michael.yakushev@icann.org</a:t>
            </a:r>
            <a:r>
              <a:rPr lang="en-US" sz="2800" dirty="0">
                <a:solidFill>
                  <a:schemeClr val="bg1"/>
                </a:solidFill>
                <a:latin typeface="Source Sans Pro"/>
                <a:cs typeface="Source Sans Pro"/>
              </a:rPr>
              <a:t> ;</a:t>
            </a:r>
          </a:p>
          <a:p>
            <a:r>
              <a:rPr lang="en-US" sz="2800" i="1" dirty="0">
                <a:solidFill>
                  <a:schemeClr val="bg1"/>
                </a:solidFill>
                <a:latin typeface="Source Sans Pro"/>
                <a:cs typeface="Source Sans Pro"/>
              </a:rPr>
              <a:t>alexandra.kulikova@icann.org</a:t>
            </a:r>
          </a:p>
          <a:p>
            <a:endParaRPr lang="en-US" sz="2800" dirty="0">
              <a:solidFill>
                <a:schemeClr val="bg1"/>
              </a:solidFill>
              <a:latin typeface="Source Sans Pro"/>
              <a:cs typeface="Source Sans Pro"/>
            </a:endParaRPr>
          </a:p>
          <a:p>
            <a:r>
              <a:rPr lang="en-US" sz="2800" dirty="0">
                <a:solidFill>
                  <a:schemeClr val="bg1"/>
                </a:solidFill>
                <a:latin typeface="Source Sans Pro"/>
                <a:cs typeface="Source Sans Pro"/>
              </a:rPr>
              <a:t>Website: </a:t>
            </a:r>
            <a:r>
              <a:rPr lang="en-US" sz="2800" b="1" i="1" dirty="0">
                <a:solidFill>
                  <a:schemeClr val="bg1"/>
                </a:solidFill>
                <a:latin typeface="Source Sans Pro"/>
                <a:cs typeface="Source Sans Pro"/>
              </a:rPr>
              <a:t>icann.org</a:t>
            </a:r>
          </a:p>
        </p:txBody>
      </p:sp>
      <p:sp>
        <p:nvSpPr>
          <p:cNvPr id="8" name="Text Placeholder 33"/>
          <p:cNvSpPr txBox="1">
            <a:spLocks/>
          </p:cNvSpPr>
          <p:nvPr/>
        </p:nvSpPr>
        <p:spPr bwMode="auto">
          <a:xfrm>
            <a:off x="2959994" y="1099944"/>
            <a:ext cx="4808999" cy="39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5143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8572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2001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5430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0002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4574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29146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3718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endParaRPr lang="en-AU" sz="2800" b="1" dirty="0">
              <a:solidFill>
                <a:schemeClr val="bg1"/>
              </a:solidFill>
              <a:latin typeface="Source Sans Pro" charset="0"/>
              <a:ea typeface="Segoe UI" charset="0"/>
              <a:cs typeface="Segoe UI Semilight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" y="736024"/>
            <a:ext cx="2693114" cy="22492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solidFill>
                <a:prstClr val="white"/>
              </a:solidFill>
            </a:endParaRPr>
          </a:p>
        </p:txBody>
      </p:sp>
      <p:sp>
        <p:nvSpPr>
          <p:cNvPr id="22" name="Text Placeholder 32"/>
          <p:cNvSpPr txBox="1">
            <a:spLocks/>
          </p:cNvSpPr>
          <p:nvPr/>
        </p:nvSpPr>
        <p:spPr>
          <a:xfrm>
            <a:off x="5396046" y="3343899"/>
            <a:ext cx="2118807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20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gplus.to</a:t>
            </a:r>
            <a:r>
              <a:rPr lang="en-US" sz="20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</a:t>
            </a:r>
            <a:r>
              <a:rPr lang="en-US" sz="20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</a:t>
            </a:r>
            <a:endParaRPr lang="en-US" sz="20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3" name="Text Placeholder 32"/>
          <p:cNvSpPr txBox="1">
            <a:spLocks/>
          </p:cNvSpPr>
          <p:nvPr/>
        </p:nvSpPr>
        <p:spPr>
          <a:xfrm>
            <a:off x="5364494" y="4119353"/>
            <a:ext cx="2673232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20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weibo.com</a:t>
            </a:r>
            <a:r>
              <a:rPr lang="en-US" sz="20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</a:t>
            </a:r>
            <a:r>
              <a:rPr lang="en-US" sz="20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ICANNorg</a:t>
            </a:r>
            <a:endParaRPr lang="en-US" sz="20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4" name="Text Placeholder 32"/>
          <p:cNvSpPr txBox="1">
            <a:spLocks/>
          </p:cNvSpPr>
          <p:nvPr/>
        </p:nvSpPr>
        <p:spPr>
          <a:xfrm>
            <a:off x="5396046" y="4867000"/>
            <a:ext cx="2949307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20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flickr.com</a:t>
            </a:r>
            <a:r>
              <a:rPr lang="en-US" sz="20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/photos/</a:t>
            </a:r>
            <a:r>
              <a:rPr lang="en-US" sz="20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</a:t>
            </a:r>
            <a:endParaRPr lang="en-US" sz="20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5" name="Text Placeholder 32"/>
          <p:cNvSpPr txBox="1">
            <a:spLocks/>
          </p:cNvSpPr>
          <p:nvPr/>
        </p:nvSpPr>
        <p:spPr>
          <a:xfrm>
            <a:off x="5364494" y="5554438"/>
            <a:ext cx="3700626" cy="425654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20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slideshare.net</a:t>
            </a:r>
            <a:r>
              <a:rPr lang="en-US" sz="20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</a:t>
            </a:r>
            <a:r>
              <a:rPr lang="en-US" sz="20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icannpresentations</a:t>
            </a:r>
            <a:endParaRPr lang="en-US" sz="20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2" name="Text Placeholder 32"/>
          <p:cNvSpPr txBox="1">
            <a:spLocks/>
          </p:cNvSpPr>
          <p:nvPr/>
        </p:nvSpPr>
        <p:spPr>
          <a:xfrm>
            <a:off x="1105839" y="3351787"/>
            <a:ext cx="2342226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20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twitter.com/</a:t>
            </a:r>
            <a:r>
              <a:rPr lang="en-US" sz="20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</a:t>
            </a:r>
            <a:r>
              <a:rPr lang="ru-RU" sz="20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_</a:t>
            </a:r>
            <a:r>
              <a:rPr lang="en-US" sz="20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ru</a:t>
            </a:r>
            <a:endParaRPr lang="en-US" sz="20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3" name="Text Placeholder 32"/>
          <p:cNvSpPr txBox="1">
            <a:spLocks/>
          </p:cNvSpPr>
          <p:nvPr/>
        </p:nvSpPr>
        <p:spPr>
          <a:xfrm>
            <a:off x="1105838" y="4119353"/>
            <a:ext cx="3262961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20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facebook.com</a:t>
            </a:r>
            <a:r>
              <a:rPr lang="en-US" sz="20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</a:t>
            </a:r>
            <a:r>
              <a:rPr lang="en-US" sz="20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icannorg</a:t>
            </a:r>
            <a:endParaRPr lang="en-US" sz="20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4" name="Text Placeholder 32"/>
          <p:cNvSpPr txBox="1">
            <a:spLocks/>
          </p:cNvSpPr>
          <p:nvPr/>
        </p:nvSpPr>
        <p:spPr>
          <a:xfrm>
            <a:off x="1105838" y="4884341"/>
            <a:ext cx="3169242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20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linkedin.com</a:t>
            </a:r>
            <a:r>
              <a:rPr lang="en-US" sz="20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/company/</a:t>
            </a:r>
            <a:r>
              <a:rPr lang="en-US" sz="20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</a:t>
            </a:r>
            <a:endParaRPr lang="en-US" sz="20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5" name="Text Placeholder 32"/>
          <p:cNvSpPr txBox="1">
            <a:spLocks/>
          </p:cNvSpPr>
          <p:nvPr/>
        </p:nvSpPr>
        <p:spPr>
          <a:xfrm>
            <a:off x="1105839" y="5597403"/>
            <a:ext cx="3262960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20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youtube.com</a:t>
            </a:r>
            <a:r>
              <a:rPr lang="en-US" sz="2000" dirty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/user/</a:t>
            </a:r>
            <a:r>
              <a:rPr lang="en-US" sz="2000" dirty="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icannnews</a:t>
            </a:r>
            <a:endParaRPr lang="en-US" sz="2000" dirty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3600" b="1" dirty="0"/>
              <a:t>How to contact us</a:t>
            </a:r>
          </a:p>
        </p:txBody>
      </p:sp>
      <p:pic>
        <p:nvPicPr>
          <p:cNvPr id="40" name="Picture 39" descr="ICANN_Logo_W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2" y="921876"/>
            <a:ext cx="2366915" cy="1837061"/>
          </a:xfrm>
          <a:prstGeom prst="rect">
            <a:avLst/>
          </a:prstGeom>
        </p:spPr>
      </p:pic>
      <p:pic>
        <p:nvPicPr>
          <p:cNvPr id="41" name="Picture 40" descr="1420947842_social_style_3_flikr-128.png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383" y="4775809"/>
            <a:ext cx="537406" cy="537406"/>
          </a:xfrm>
          <a:prstGeom prst="rect">
            <a:avLst/>
          </a:prstGeom>
        </p:spPr>
      </p:pic>
      <p:pic>
        <p:nvPicPr>
          <p:cNvPr id="42" name="Picture 41" descr="1420948141_social_style_3_facebook-128.png">
            <a:hlinkClick r:id="rId6" action="ppaction://hlinkfile"/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744" y="4008507"/>
            <a:ext cx="545448" cy="545448"/>
          </a:xfrm>
          <a:prstGeom prst="rect">
            <a:avLst/>
          </a:prstGeom>
        </p:spPr>
      </p:pic>
      <p:pic>
        <p:nvPicPr>
          <p:cNvPr id="43" name="Picture 42" descr="1420948149_social_style_3_youtube-128.png">
            <a:hlinkClick r:id="rId8" action="ppaction://hlinkfile"/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5095" y="5526794"/>
            <a:ext cx="528999" cy="528999"/>
          </a:xfrm>
          <a:prstGeom prst="rect">
            <a:avLst/>
          </a:prstGeom>
        </p:spPr>
      </p:pic>
      <p:pic>
        <p:nvPicPr>
          <p:cNvPr id="45" name="Picture 44" descr="1420948164_social_style_3_in-128.png">
            <a:hlinkClick r:id="rId10" action="ppaction://hlinkfile"/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349" y="4783089"/>
            <a:ext cx="522847" cy="522847"/>
          </a:xfrm>
          <a:prstGeom prst="rect">
            <a:avLst/>
          </a:prstGeom>
        </p:spPr>
      </p:pic>
      <p:pic>
        <p:nvPicPr>
          <p:cNvPr id="46" name="Picture 45" descr="1420948433_social_style_3_twiter-128.png">
            <a:hlinkClick r:id="rId12" action="ppaction://hlinkfile"/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114" y="3242143"/>
            <a:ext cx="568165" cy="568165"/>
          </a:xfrm>
          <a:prstGeom prst="rect">
            <a:avLst/>
          </a:prstGeom>
        </p:spPr>
      </p:pic>
      <p:pic>
        <p:nvPicPr>
          <p:cNvPr id="47" name="Picture 46" descr="1420948423_social_style_3_googleplus-128.png">
            <a:hlinkClick r:id="rId14" action="ppaction://hlinkfile"/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383" y="3257522"/>
            <a:ext cx="537406" cy="537406"/>
          </a:xfrm>
          <a:prstGeom prst="rect">
            <a:avLst/>
          </a:prstGeom>
        </p:spPr>
      </p:pic>
      <p:pic>
        <p:nvPicPr>
          <p:cNvPr id="48" name="Picture 47" descr="1420948525_cssi_sina_weibo-128.png">
            <a:hlinkClick r:id="rId16" action="ppaction://hlinkfile"/>
          </p:cNvPr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9434" y="3992952"/>
            <a:ext cx="576561" cy="576558"/>
          </a:xfrm>
          <a:prstGeom prst="rect">
            <a:avLst/>
          </a:prstGeom>
        </p:spPr>
      </p:pic>
      <p:pic>
        <p:nvPicPr>
          <p:cNvPr id="2" name="Picture 1" descr="1421037698_slideshare-128.png">
            <a:hlinkClick r:id="rId18" action="ppaction://hlinkfile"/>
          </p:cNvPr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3259" y="5514925"/>
            <a:ext cx="552736" cy="5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23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32270</TotalTime>
  <Words>144</Words>
  <Application>Microsoft Office PowerPoint</Application>
  <PresentationFormat>On-screen Show (4:3)</PresentationFormat>
  <Paragraphs>49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ＭＳ Ｐゴシック</vt:lpstr>
      <vt:lpstr>Arial</vt:lpstr>
      <vt:lpstr>Calibri</vt:lpstr>
      <vt:lpstr>Segoe UI</vt:lpstr>
      <vt:lpstr>Segoe UI Semilight</vt:lpstr>
      <vt:lpstr>Source Sans Pro</vt:lpstr>
      <vt:lpstr>Source Sans Pro Light</vt:lpstr>
      <vt:lpstr>Office Theme</vt:lpstr>
      <vt:lpstr>PowerPoint Presentation</vt:lpstr>
      <vt:lpstr>WHOIS: Legal Issues (2016)</vt:lpstr>
      <vt:lpstr>PowerPoint Presentation</vt:lpstr>
      <vt:lpstr>How to 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</dc:creator>
  <cp:lastModifiedBy>Michael Yakushev</cp:lastModifiedBy>
  <cp:revision>438</cp:revision>
  <cp:lastPrinted>2015-04-23T18:15:08Z</cp:lastPrinted>
  <dcterms:created xsi:type="dcterms:W3CDTF">2015-01-07T16:11:05Z</dcterms:created>
  <dcterms:modified xsi:type="dcterms:W3CDTF">2016-12-02T13:09:37Z</dcterms:modified>
</cp:coreProperties>
</file>