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6" r:id="rId3"/>
    <p:sldId id="314" r:id="rId4"/>
    <p:sldId id="320" r:id="rId5"/>
    <p:sldId id="319" r:id="rId6"/>
    <p:sldId id="327" r:id="rId7"/>
    <p:sldId id="328" r:id="rId8"/>
    <p:sldId id="329" r:id="rId9"/>
    <p:sldId id="334" r:id="rId10"/>
    <p:sldId id="333" r:id="rId11"/>
    <p:sldId id="331" r:id="rId12"/>
    <p:sldId id="332" r:id="rId13"/>
    <p:sldId id="31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0FA"/>
    <a:srgbClr val="FF9999"/>
    <a:srgbClr val="FF5050"/>
    <a:srgbClr val="FFCCFF"/>
    <a:srgbClr val="FFFF99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8" autoAdjust="0"/>
    <p:restoredTop sz="86842" autoAdjust="0"/>
  </p:normalViewPr>
  <p:slideViewPr>
    <p:cSldViewPr>
      <p:cViewPr>
        <p:scale>
          <a:sx n="70" d="100"/>
          <a:sy n="70" d="100"/>
        </p:scale>
        <p:origin x="-2820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C915D9-2C35-4C32-8656-9657CD48D5E7}" type="datetimeFigureOut">
              <a:rPr lang="ru-RU"/>
              <a:pPr>
                <a:defRPr/>
              </a:pPr>
              <a:t>29.11.2016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9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3200" b="1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4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1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85" y="2704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55" y="2704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1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85" y="2990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55" y="2990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2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2F7D-E3D1-40CB-B636-7D3168943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7A2B-A242-477E-9F45-4B21D3D8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6AB3-868C-4134-849C-50E4CF86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217E-BBDB-4868-AE63-EB2EDC84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BEBA-35D4-4549-AEC1-1FCCF58B5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FACA-B9AF-4E79-8421-DFBAAE70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A49E-3120-4163-B2B8-24BEE2E4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2FCE-0748-4CD3-8ED4-EFC48F86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D56-02D9-4CEE-8680-C98EFDFBF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0933-6033-47FF-B0E6-01F180D8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A5E3-3696-43A3-AD47-C04604D2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4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gray">
            <a:xfrm>
              <a:off x="25" y="273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gray">
            <a:xfrm>
              <a:off x="32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gray">
            <a:xfrm>
              <a:off x="592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31"/>
            <p:cNvSpPr>
              <a:spLocks noChangeArrowheads="1"/>
            </p:cNvSpPr>
            <p:nvPr userDrawn="1"/>
          </p:nvSpPr>
          <p:spPr bwMode="gray">
            <a:xfrm>
              <a:off x="25" y="3044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Rectangle 32"/>
            <p:cNvSpPr>
              <a:spLocks noChangeArrowheads="1"/>
            </p:cNvSpPr>
            <p:nvPr userDrawn="1"/>
          </p:nvSpPr>
          <p:spPr bwMode="gray">
            <a:xfrm>
              <a:off x="320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33"/>
            <p:cNvSpPr>
              <a:spLocks noChangeArrowheads="1"/>
            </p:cNvSpPr>
            <p:nvPr userDrawn="1"/>
          </p:nvSpPr>
          <p:spPr bwMode="gray">
            <a:xfrm>
              <a:off x="592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34"/>
            <p:cNvSpPr>
              <a:spLocks noChangeArrowheads="1"/>
            </p:cNvSpPr>
            <p:nvPr userDrawn="1"/>
          </p:nvSpPr>
          <p:spPr bwMode="gray">
            <a:xfrm>
              <a:off x="86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35"/>
            <p:cNvSpPr>
              <a:spLocks noChangeArrowheads="1"/>
            </p:cNvSpPr>
            <p:nvPr userDrawn="1"/>
          </p:nvSpPr>
          <p:spPr bwMode="gray">
            <a:xfrm>
              <a:off x="320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36"/>
            <p:cNvSpPr>
              <a:spLocks noChangeArrowheads="1"/>
            </p:cNvSpPr>
            <p:nvPr userDrawn="1"/>
          </p:nvSpPr>
          <p:spPr bwMode="gray">
            <a:xfrm>
              <a:off x="25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37"/>
            <p:cNvSpPr>
              <a:spLocks noChangeArrowheads="1"/>
            </p:cNvSpPr>
            <p:nvPr userDrawn="1"/>
          </p:nvSpPr>
          <p:spPr bwMode="gray">
            <a:xfrm>
              <a:off x="25" y="3589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F4A2EDE-D57C-4BDE-8C62-5A30B400E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sinodun.com/wiki/display/TDNS/DNS-over-TLS+test+servers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https://getdnsapi.net/" TargetMode="External"/><Relationship Id="rId4" Type="http://schemas.openxmlformats.org/officeDocument/2006/relationships/hyperlink" Target="https://www.dns-oarc.net/oarc/services/dnsprivacy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nscryp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cinet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wg/dpr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draft-ietf-tls-dnssec-chain-extens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1186" y="4195667"/>
            <a:ext cx="7416800" cy="2447925"/>
          </a:xfrm>
        </p:spPr>
        <p:txBody>
          <a:bodyPr/>
          <a:lstStyle/>
          <a:p>
            <a:pPr eaLnBrk="1" hangingPunct="1"/>
            <a:r>
              <a:rPr lang="en-US" sz="3200" i="1" dirty="0">
                <a:solidFill>
                  <a:schemeClr val="bg1">
                    <a:lumMod val="85000"/>
                  </a:schemeClr>
                </a:solidFill>
                <a:latin typeface="Rockwell" charset="0"/>
                <a:ea typeface="Rockwell" charset="0"/>
                <a:cs typeface="Rockwell" charset="0"/>
              </a:rPr>
              <a:t>DNS Privacy: Problem and solutions</a:t>
            </a:r>
            <a:br>
              <a:rPr lang="en-US" sz="3200" i="1" dirty="0">
                <a:solidFill>
                  <a:schemeClr val="bg1">
                    <a:lumMod val="85000"/>
                  </a:schemeClr>
                </a:solidFill>
                <a:latin typeface="Rockwell" charset="0"/>
                <a:ea typeface="Rockwell" charset="0"/>
                <a:cs typeface="Rockwell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</a:br>
            <a:endParaRPr lang="en-US" sz="2400" dirty="0" smtClean="0">
              <a:solidFill>
                <a:schemeClr val="bg1"/>
              </a:solidFill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8692" y="5571904"/>
            <a:ext cx="7915275" cy="115230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600" i="1" dirty="0" smtClean="0">
                <a:solidFill>
                  <a:schemeClr val="bg1">
                    <a:lumMod val="85000"/>
                  </a:schemeClr>
                </a:solidFill>
                <a:latin typeface="Rockwell" charset="0"/>
                <a:ea typeface="Rockwell" charset="0"/>
                <a:cs typeface="Rockwell" charset="0"/>
              </a:rPr>
              <a:t>A presentation by Dmitry Belyavsky, TCI</a:t>
            </a:r>
          </a:p>
          <a:p>
            <a:pPr algn="l" eaLnBrk="1" hangingPunct="1">
              <a:lnSpc>
                <a:spcPct val="90000"/>
              </a:lnSpc>
            </a:pPr>
            <a:endParaRPr lang="en-US" sz="1600" i="1" dirty="0" smtClean="0">
              <a:solidFill>
                <a:schemeClr val="bg1">
                  <a:lumMod val="85000"/>
                </a:schemeClr>
              </a:solidFill>
              <a:latin typeface="Rockwell" charset="0"/>
              <a:ea typeface="Rockwell" charset="0"/>
              <a:cs typeface="Rockwell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Rockwell" charset="0"/>
                <a:ea typeface="Rockwell" charset="0"/>
                <a:cs typeface="Rockwell" charset="0"/>
              </a:rPr>
              <a:t>EE DNS Forum / UADOM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Rockwell" charset="0"/>
                <a:ea typeface="Rockwell" charset="0"/>
                <a:cs typeface="Rockwell" charset="0"/>
              </a:rPr>
              <a:t>Kyiv, December </a:t>
            </a:r>
            <a:r>
              <a:rPr lang="en-US" sz="1600" i="1" dirty="0" smtClean="0">
                <a:solidFill>
                  <a:schemeClr val="bg1">
                    <a:lumMod val="85000"/>
                  </a:schemeClr>
                </a:solidFill>
                <a:latin typeface="Rockwell" charset="0"/>
                <a:ea typeface="Rockwell" charset="0"/>
                <a:cs typeface="Rockwell" charset="0"/>
              </a:rPr>
              <a:t>1, 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Rockwell" charset="0"/>
                <a:ea typeface="Rockwell" charset="0"/>
                <a:cs typeface="Rockwell" charset="0"/>
              </a:rPr>
              <a:t>2016</a:t>
            </a:r>
            <a:endParaRPr lang="en-US" sz="1600" i="1" dirty="0" smtClean="0">
              <a:solidFill>
                <a:schemeClr val="bg1">
                  <a:lumMod val="85000"/>
                </a:schemeClr>
              </a:solidFill>
              <a:latin typeface="Rockwell" charset="0"/>
              <a:ea typeface="Rockwell" charset="0"/>
              <a:cs typeface="Rockwel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Privacy: How to test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Servers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: </a:t>
            </a:r>
            <a:r>
              <a:rPr lang="en-US" sz="2800" b="0" dirty="0" err="1" smtClean="0">
                <a:latin typeface="Book Antiqua" charset="0"/>
                <a:ea typeface="Book Antiqua" charset="0"/>
                <a:cs typeface="Book Antiqua" charset="0"/>
              </a:rPr>
              <a:t>Sinodun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, </a:t>
            </a:r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DNS-OARC</a:t>
            </a:r>
          </a:p>
          <a:p>
            <a:r>
              <a:rPr lang="en-US" b="0" dirty="0" smtClean="0">
                <a:latin typeface="Book Antiqua" charset="0"/>
                <a:ea typeface="Book Antiqua" charset="0"/>
                <a:cs typeface="Book Antiqua" charset="0"/>
                <a:hlinkClick r:id="rId3"/>
              </a:rPr>
              <a:t>https</a:t>
            </a:r>
            <a:r>
              <a:rPr lang="en-US" b="0" dirty="0">
                <a:latin typeface="Book Antiqua" charset="0"/>
                <a:ea typeface="Book Antiqua" charset="0"/>
                <a:cs typeface="Book Antiqua" charset="0"/>
                <a:hlinkClick r:id="rId3"/>
              </a:rPr>
              <a:t>://</a:t>
            </a:r>
            <a:r>
              <a:rPr lang="en-US" b="0" dirty="0" smtClean="0">
                <a:latin typeface="Book Antiqua" charset="0"/>
                <a:ea typeface="Book Antiqua" charset="0"/>
                <a:cs typeface="Book Antiqua" charset="0"/>
                <a:hlinkClick r:id="rId3"/>
              </a:rPr>
              <a:t>portal.sinodun.com/wiki/display/TDNS/DNS-over-TLS+test+servers</a:t>
            </a:r>
            <a:endParaRPr lang="en-US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b="0" dirty="0">
                <a:latin typeface="Book Antiqua" charset="0"/>
                <a:ea typeface="Book Antiqua" charset="0"/>
                <a:cs typeface="Book Antiqua" charset="0"/>
                <a:hlinkClick r:id="rId4"/>
              </a:rPr>
              <a:t>https://</a:t>
            </a:r>
            <a:r>
              <a:rPr lang="en-US" b="0" dirty="0" smtClean="0">
                <a:latin typeface="Book Antiqua" charset="0"/>
                <a:ea typeface="Book Antiqua" charset="0"/>
                <a:cs typeface="Book Antiqua" charset="0"/>
                <a:hlinkClick r:id="rId4"/>
              </a:rPr>
              <a:t>www.dns-oarc.net/oarc/services/dnsprivacy</a:t>
            </a:r>
            <a:endParaRPr lang="en-US" b="0" dirty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>
              <a:buNone/>
            </a:pP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Stub resolvers: </a:t>
            </a:r>
            <a:r>
              <a:rPr lang="en-US" sz="2800" b="0" dirty="0" err="1" smtClean="0">
                <a:latin typeface="Book Antiqua" charset="0"/>
                <a:ea typeface="Book Antiqua" charset="0"/>
                <a:cs typeface="Book Antiqua" charset="0"/>
              </a:rPr>
              <a:t>GetDNS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 Stubby</a:t>
            </a:r>
          </a:p>
          <a:p>
            <a:r>
              <a:rPr lang="en-US" sz="2800" b="0" dirty="0">
                <a:hlinkClick r:id="rId5"/>
              </a:rPr>
              <a:t>https://</a:t>
            </a:r>
            <a:r>
              <a:rPr lang="en-US" sz="2800" b="0" dirty="0" smtClean="0">
                <a:hlinkClick r:id="rId5"/>
              </a:rPr>
              <a:t>getdnsapi.net</a:t>
            </a:r>
            <a:endParaRPr lang="en-US" sz="2800" b="0" dirty="0" smtClean="0"/>
          </a:p>
          <a:p>
            <a:endParaRPr lang="en-US" sz="28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>
              <a:buNone/>
            </a:pPr>
            <a:endParaRPr lang="en-US" sz="2800" b="0" dirty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9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300" y="1"/>
            <a:ext cx="7391400" cy="898276"/>
          </a:xfrm>
        </p:spPr>
        <p:txBody>
          <a:bodyPr/>
          <a:lstStyle/>
          <a:p>
            <a:r>
              <a:rPr lang="en-US" sz="3200" dirty="0" smtClean="0">
                <a:latin typeface="Copperplate" charset="0"/>
                <a:ea typeface="Copperplate" charset="0"/>
                <a:cs typeface="Copperplate" charset="0"/>
              </a:rPr>
              <a:t>Related technologies: </a:t>
            </a:r>
            <a:r>
              <a:rPr lang="en-US" sz="3200" dirty="0" err="1" smtClean="0">
                <a:latin typeface="Copperplate" charset="0"/>
                <a:ea typeface="Copperplate" charset="0"/>
                <a:cs typeface="Copperplate" charset="0"/>
              </a:rPr>
              <a:t>DNSCrypt</a:t>
            </a:r>
            <a:endParaRPr lang="ru-RU" sz="3200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7702"/>
            <a:ext cx="8744383" cy="5760298"/>
          </a:xfrm>
        </p:spPr>
        <p:txBody>
          <a:bodyPr/>
          <a:lstStyle/>
          <a:p>
            <a:r>
              <a:rPr lang="en-US" sz="3300" b="0" dirty="0">
                <a:latin typeface="Book Antiqua" charset="0"/>
                <a:ea typeface="Book Antiqua" charset="0"/>
                <a:cs typeface="Book Antiqua" charset="0"/>
              </a:rPr>
              <a:t>No RFC, </a:t>
            </a:r>
            <a:r>
              <a:rPr lang="en-US" sz="3300" dirty="0">
                <a:latin typeface="Book Antiqua" charset="0"/>
                <a:ea typeface="Book Antiqua" charset="0"/>
                <a:cs typeface="Book Antiqua" charset="0"/>
                <a:hlinkClick r:id="rId2"/>
              </a:rPr>
              <a:t>https</a:t>
            </a:r>
            <a:r>
              <a:rPr lang="en-US" sz="3300" b="0" dirty="0">
                <a:latin typeface="Book Antiqua" charset="0"/>
                <a:ea typeface="Book Antiqua" charset="0"/>
                <a:cs typeface="Book Antiqua" charset="0"/>
                <a:hlinkClick r:id="rId2"/>
              </a:rPr>
              <a:t>://</a:t>
            </a:r>
            <a:r>
              <a:rPr lang="en-US" sz="3300" dirty="0">
                <a:latin typeface="Book Antiqua" charset="0"/>
                <a:ea typeface="Book Antiqua" charset="0"/>
                <a:cs typeface="Book Antiqua" charset="0"/>
                <a:hlinkClick r:id="rId2"/>
              </a:rPr>
              <a:t>dnscrypt.org</a:t>
            </a:r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  <a:hlinkClick r:id="rId2"/>
              </a:rPr>
              <a:t>/</a:t>
            </a:r>
            <a:endParaRPr lang="en-US" sz="33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>
              <a:buNone/>
            </a:pPr>
            <a:endParaRPr lang="en-US" sz="33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Protects communication between client and resolver</a:t>
            </a:r>
          </a:p>
          <a:p>
            <a:pPr marL="0" indent="0">
              <a:buNone/>
            </a:pPr>
            <a:endParaRPr lang="en-US" sz="33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443 port, both TCP/UDP</a:t>
            </a:r>
          </a:p>
          <a:p>
            <a:pPr marL="0" indent="0">
              <a:buNone/>
            </a:pPr>
            <a:endParaRPr lang="en-US" sz="33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Implemented in many routers and </a:t>
            </a:r>
            <a:r>
              <a:rPr lang="en-US" sz="3300" b="0" dirty="0" err="1" smtClean="0">
                <a:latin typeface="Book Antiqua" charset="0"/>
                <a:ea typeface="Book Antiqua" charset="0"/>
                <a:cs typeface="Book Antiqua" charset="0"/>
              </a:rPr>
              <a:t>Yandex.browser</a:t>
            </a:r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 (port </a:t>
            </a:r>
            <a:r>
              <a:rPr lang="ru-RU" sz="3300" b="0" dirty="0">
                <a:latin typeface="Book Antiqua" charset="0"/>
                <a:ea typeface="Book Antiqua" charset="0"/>
                <a:cs typeface="Book Antiqua" charset="0"/>
              </a:rPr>
              <a:t>15353</a:t>
            </a:r>
            <a:r>
              <a:rPr lang="en-US" sz="3300" b="0" dirty="0">
                <a:latin typeface="Book Antiqua" charset="0"/>
                <a:ea typeface="Book Antiqua" charset="0"/>
                <a:cs typeface="Book Antiqua" charset="0"/>
              </a:rPr>
              <a:t>)</a:t>
            </a:r>
          </a:p>
          <a:p>
            <a:endParaRPr lang="ru-RU" sz="3300" b="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651" y="0"/>
            <a:ext cx="7391400" cy="921309"/>
          </a:xfrm>
        </p:spPr>
        <p:txBody>
          <a:bodyPr/>
          <a:lstStyle/>
          <a:p>
            <a:r>
              <a:rPr lang="en-US" dirty="0" smtClean="0">
                <a:latin typeface="Copperplate" charset="0"/>
                <a:ea typeface="Copperplate" charset="0"/>
                <a:cs typeface="Copperplate" charset="0"/>
              </a:rPr>
              <a:t>DNS Privacy: conclusions</a:t>
            </a:r>
            <a:endParaRPr lang="ru-RU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 algn="ctr">
              <a:buNone/>
            </a:pPr>
            <a:endParaRPr lang="en-US" b="0" dirty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 algn="ctr">
              <a:buNone/>
            </a:pPr>
            <a:r>
              <a:rPr lang="en-US" b="0" smtClean="0">
                <a:latin typeface="Book Antiqua" charset="0"/>
                <a:ea typeface="Book Antiqua" charset="0"/>
                <a:cs typeface="Book Antiqua" charset="0"/>
              </a:rPr>
              <a:t>There </a:t>
            </a:r>
            <a:r>
              <a:rPr lang="en-US" b="0" dirty="0" smtClean="0">
                <a:latin typeface="Book Antiqua" charset="0"/>
                <a:ea typeface="Book Antiqua" charset="0"/>
                <a:cs typeface="Book Antiqua" charset="0"/>
              </a:rPr>
              <a:t>are all the </a:t>
            </a:r>
            <a:r>
              <a:rPr lang="en-US" b="0" smtClean="0">
                <a:latin typeface="Book Antiqua" charset="0"/>
                <a:ea typeface="Book Antiqua" charset="0"/>
                <a:cs typeface="Book Antiqua" charset="0"/>
              </a:rPr>
              <a:t>necessary standards</a:t>
            </a:r>
          </a:p>
          <a:p>
            <a:pPr marL="0" indent="0" algn="ctr">
              <a:buNone/>
            </a:pPr>
            <a:endParaRPr lang="en-US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 algn="ctr">
              <a:buNone/>
            </a:pPr>
            <a:r>
              <a:rPr lang="en-US" b="0" dirty="0" smtClean="0">
                <a:latin typeface="Book Antiqua" charset="0"/>
                <a:ea typeface="Book Antiqua" charset="0"/>
                <a:cs typeface="Book Antiqua" charset="0"/>
              </a:rPr>
              <a:t>It’s time to switch them on</a:t>
            </a:r>
            <a:endParaRPr lang="ru-RU" b="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6013" y="1"/>
            <a:ext cx="7391400" cy="925512"/>
          </a:xfrm>
        </p:spPr>
        <p:txBody>
          <a:bodyPr/>
          <a:lstStyle/>
          <a:p>
            <a:pPr algn="r" eaLnBrk="1" hangingPunct="1"/>
            <a:r>
              <a:rPr lang="en-US" sz="3100" smtClean="0">
                <a:latin typeface="Copperplate" charset="0"/>
                <a:ea typeface="Copperplate" charset="0"/>
                <a:cs typeface="Copperplate" charset="0"/>
              </a:rPr>
              <a:t>Q&amp;A</a:t>
            </a:r>
          </a:p>
        </p:txBody>
      </p:sp>
      <p:pic>
        <p:nvPicPr>
          <p:cNvPr id="12291" name="Picture 35" descr="C:\Users\Alla Farafonova\AppData\Local\Microsoft\Windows\Temporary Internet Files\Content.Outlook\A61T7OR2\logo_tci_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179388" y="1052513"/>
            <a:ext cx="8713787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/>
            <a:endParaRPr lang="ru-RU" sz="2000" b="1"/>
          </a:p>
          <a:p>
            <a:pPr lvl="1"/>
            <a:endParaRPr lang="ru-RU" sz="2000" b="1"/>
          </a:p>
        </p:txBody>
      </p:sp>
      <p:sp>
        <p:nvSpPr>
          <p:cNvPr id="12293" name="Подзаголовок 2"/>
          <p:cNvSpPr txBox="1">
            <a:spLocks/>
          </p:cNvSpPr>
          <p:nvPr/>
        </p:nvSpPr>
        <p:spPr bwMode="auto">
          <a:xfrm>
            <a:off x="179388" y="1628775"/>
            <a:ext cx="87852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2400" b="1" dirty="0">
                <a:latin typeface="Book Antiqua" charset="0"/>
                <a:ea typeface="Book Antiqua" charset="0"/>
                <a:cs typeface="Book Antiqua" charset="0"/>
              </a:rPr>
              <a:t>Questions? </a:t>
            </a: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2400" b="1" dirty="0">
                <a:latin typeface="Book Antiqua" charset="0"/>
                <a:ea typeface="Book Antiqua" charset="0"/>
                <a:cs typeface="Book Antiqua" charset="0"/>
              </a:rPr>
              <a:t>Drop ‘</a:t>
            </a:r>
            <a:r>
              <a:rPr lang="en-US" sz="2400" b="1" dirty="0" err="1">
                <a:latin typeface="Book Antiqua" charset="0"/>
                <a:ea typeface="Book Antiqua" charset="0"/>
                <a:cs typeface="Book Antiqua" charset="0"/>
              </a:rPr>
              <a:t>em</a:t>
            </a:r>
            <a:r>
              <a:rPr lang="en-US" sz="2400" b="1" dirty="0">
                <a:latin typeface="Book Antiqua" charset="0"/>
                <a:ea typeface="Book Antiqua" charset="0"/>
                <a:cs typeface="Book Antiqua" charset="0"/>
              </a:rPr>
              <a:t> at: </a:t>
            </a: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latin typeface="Book Antiqua" charset="0"/>
              <a:ea typeface="Book Antiqua" charset="0"/>
              <a:cs typeface="Book Antiqua" charset="0"/>
              <a:hlinkClick r:id="rId3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r>
              <a:rPr lang="en-US" sz="3400" b="1" dirty="0" err="1" smtClean="0">
                <a:latin typeface="Book Antiqua" charset="0"/>
                <a:ea typeface="Book Antiqua" charset="0"/>
                <a:cs typeface="Book Antiqua" charset="0"/>
                <a:hlinkClick r:id="rId3"/>
              </a:rPr>
              <a:t>beldmit@tcinet.ru</a:t>
            </a:r>
            <a:endParaRPr lang="en-US" sz="3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 algn="ctr">
              <a:buClr>
                <a:srgbClr val="006C64"/>
              </a:buClr>
              <a:buSzPct val="100000"/>
            </a:pPr>
            <a:endParaRPr lang="en-US" sz="2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>
              <a:buClr>
                <a:srgbClr val="006C64"/>
              </a:buClr>
              <a:buSzPct val="100000"/>
            </a:pPr>
            <a:endParaRPr lang="ru-RU" sz="2400" b="1" dirty="0">
              <a:latin typeface="Book Antiqua" charset="0"/>
              <a:ea typeface="Book Antiqua" charset="0"/>
              <a:cs typeface="Book Antiqua" charset="0"/>
            </a:endParaRPr>
          </a:p>
          <a:p>
            <a:pPr marL="88900" lvl="1"/>
            <a:endParaRPr lang="ru-RU" sz="2400" b="1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391400" cy="875244"/>
          </a:xfrm>
        </p:spPr>
        <p:txBody>
          <a:bodyPr/>
          <a:lstStyle/>
          <a:p>
            <a:r>
              <a:rPr lang="en-US" sz="3700" dirty="0" smtClean="0">
                <a:latin typeface="Copperplate" charset="0"/>
                <a:ea typeface="Copperplate" charset="0"/>
                <a:cs typeface="Copperplate" charset="0"/>
              </a:rPr>
              <a:t>Age of privacy</a:t>
            </a:r>
            <a:endParaRPr lang="ru-RU" sz="3700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114"/>
            <a:ext cx="8994288" cy="5221558"/>
          </a:xfrm>
        </p:spPr>
        <p:txBody>
          <a:bodyPr/>
          <a:lstStyle/>
          <a:p>
            <a:pPr algn="just"/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Internet has changed the world</a:t>
            </a:r>
          </a:p>
          <a:p>
            <a:pPr algn="just"/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What is privacy now?</a:t>
            </a:r>
          </a:p>
          <a:p>
            <a:pPr lvl="1" algn="just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Personal data</a:t>
            </a:r>
          </a:p>
          <a:p>
            <a:pPr lvl="1" algn="just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Metadata (Whom did you contact to?)</a:t>
            </a:r>
          </a:p>
          <a:p>
            <a:pPr lvl="1" algn="just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Cookies, web-counters…</a:t>
            </a:r>
          </a:p>
          <a:p>
            <a:pPr algn="just"/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Nation-wide 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eavesdroppers</a:t>
            </a:r>
          </a:p>
          <a:p>
            <a:pPr algn="just"/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Protecting privacy</a:t>
            </a:r>
          </a:p>
          <a:p>
            <a:pPr lvl="1" algn="just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Safe protocols:</a:t>
            </a:r>
          </a:p>
          <a:p>
            <a:pPr lvl="2" algn="just"/>
            <a:r>
              <a:rPr lang="en-US" sz="2000" dirty="0" smtClean="0">
                <a:latin typeface="Book Antiqua" charset="0"/>
                <a:ea typeface="Book Antiqua" charset="0"/>
                <a:cs typeface="Book Antiqua" charset="0"/>
              </a:rPr>
              <a:t>HTTPS, IMAPS, SFTP, SSH…</a:t>
            </a:r>
          </a:p>
          <a:p>
            <a:pPr lvl="2" algn="just"/>
            <a:r>
              <a:rPr lang="en-US" sz="2000" dirty="0" smtClean="0">
                <a:latin typeface="Book Antiqua" charset="0"/>
                <a:ea typeface="Book Antiqua" charset="0"/>
                <a:cs typeface="Book Antiqua" charset="0"/>
              </a:rPr>
              <a:t>All but DNS!</a:t>
            </a:r>
            <a:endParaRPr lang="ru-RU" sz="2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391400" cy="882649"/>
          </a:xfrm>
        </p:spPr>
        <p:txBody>
          <a:bodyPr/>
          <a:lstStyle/>
          <a:p>
            <a:r>
              <a:rPr lang="en-US" dirty="0" smtClean="0">
                <a:latin typeface="Copperplate" charset="0"/>
                <a:ea typeface="Copperplate" charset="0"/>
                <a:cs typeface="Copperplate" charset="0"/>
              </a:rPr>
              <a:t>Problem with DNS</a:t>
            </a:r>
            <a:endParaRPr lang="ru-RU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931"/>
            <a:ext cx="8229600" cy="5248275"/>
          </a:xfrm>
        </p:spPr>
        <p:txBody>
          <a:bodyPr/>
          <a:lstStyle/>
          <a:p>
            <a:r>
              <a:rPr lang="en-US" sz="3300" b="0" dirty="0">
                <a:latin typeface="Book Antiqua" charset="0"/>
                <a:ea typeface="Book Antiqua" charset="0"/>
                <a:cs typeface="Book Antiqua" charset="0"/>
              </a:rPr>
              <a:t>DNS – very old </a:t>
            </a:r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protocol</a:t>
            </a:r>
            <a:endParaRPr lang="ru-RU" sz="33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Is DNS Data sensitive?</a:t>
            </a:r>
            <a:endParaRPr lang="en-US" sz="3300" b="0" dirty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DNSSec does not protect data exchange from monitoring</a:t>
            </a:r>
          </a:p>
          <a:p>
            <a:endParaRPr lang="en-US" sz="3300" b="0" dirty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Send as little data as possible!</a:t>
            </a:r>
          </a:p>
          <a:p>
            <a:r>
              <a:rPr lang="en-US" sz="3300" b="0" dirty="0" smtClean="0">
                <a:latin typeface="Book Antiqua" charset="0"/>
                <a:ea typeface="Book Antiqua" charset="0"/>
                <a:cs typeface="Book Antiqua" charset="0"/>
              </a:rPr>
              <a:t>Encrypt it!</a:t>
            </a:r>
          </a:p>
          <a:p>
            <a:endParaRPr lang="en-US" sz="33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0" indent="0">
              <a:buNone/>
            </a:pPr>
            <a:endParaRPr lang="en-US" sz="3300" b="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339" y="0"/>
            <a:ext cx="7391400" cy="886761"/>
          </a:xfrm>
        </p:spPr>
        <p:txBody>
          <a:bodyPr/>
          <a:lstStyle/>
          <a:p>
            <a:r>
              <a:rPr lang="en-US" dirty="0" smtClean="0">
                <a:latin typeface="Copperplate" charset="0"/>
                <a:ea typeface="Copperplate" charset="0"/>
                <a:cs typeface="Copperplate" charset="0"/>
              </a:rPr>
              <a:t>Normal resolving process</a:t>
            </a:r>
            <a:endParaRPr lang="ru-RU" dirty="0">
              <a:latin typeface="Copperplate" charset="0"/>
              <a:ea typeface="Copperplate" charset="0"/>
              <a:cs typeface="Copperplate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1014114"/>
            <a:ext cx="6400800" cy="5080635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6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920" y="0"/>
            <a:ext cx="7446680" cy="886761"/>
          </a:xfrm>
        </p:spPr>
        <p:txBody>
          <a:bodyPr/>
          <a:lstStyle/>
          <a:p>
            <a:r>
              <a:rPr lang="en-US" dirty="0" smtClean="0">
                <a:latin typeface="Copperplate" charset="0"/>
                <a:ea typeface="Copperplate" charset="0"/>
                <a:cs typeface="Copperplate" charset="0"/>
              </a:rPr>
              <a:t>DNS Privacy: history</a:t>
            </a:r>
            <a:endParaRPr lang="ru-RU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2988"/>
            <a:ext cx="9144000" cy="5464500"/>
          </a:xfrm>
        </p:spPr>
        <p:txBody>
          <a:bodyPr/>
          <a:lstStyle/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Initiated by </a:t>
            </a:r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Stephane </a:t>
            </a:r>
            <a:r>
              <a:rPr lang="en-US" sz="2800" b="0" dirty="0" err="1" smtClean="0">
                <a:latin typeface="Book Antiqua" charset="0"/>
                <a:ea typeface="Book Antiqua" charset="0"/>
                <a:cs typeface="Book Antiqua" charset="0"/>
              </a:rPr>
              <a:t>Bortzmeyer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 (2013)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IETF working group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dprive</a:t>
            </a:r>
            <a:r>
              <a:rPr lang="en-US" sz="2400" dirty="0" smtClean="0">
                <a:solidFill>
                  <a:schemeClr val="tx2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sz="2400" dirty="0">
                <a:latin typeface="Book Antiqua" charset="0"/>
                <a:ea typeface="Book Antiqua" charset="0"/>
                <a:cs typeface="Book Antiqua" charset="0"/>
              </a:rPr>
              <a:t>(2014)</a:t>
            </a:r>
            <a:br>
              <a:rPr lang="en-US" sz="2400" dirty="0"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2400" b="1" dirty="0">
                <a:latin typeface="Book Antiqua" charset="0"/>
                <a:ea typeface="Book Antiqua" charset="0"/>
                <a:cs typeface="Book Antiqua" charset="0"/>
                <a:hlinkClick r:id="rId2"/>
              </a:rPr>
              <a:t>https</a:t>
            </a:r>
            <a:r>
              <a:rPr lang="en-US" sz="2400" dirty="0">
                <a:latin typeface="Book Antiqua" charset="0"/>
                <a:ea typeface="Book Antiqua" charset="0"/>
                <a:cs typeface="Book Antiqua" charset="0"/>
                <a:hlinkClick r:id="rId2"/>
              </a:rPr>
              <a:t>://</a:t>
            </a:r>
            <a:r>
              <a:rPr lang="en-US" sz="2400" b="1" dirty="0" smtClean="0">
                <a:latin typeface="Book Antiqua" charset="0"/>
                <a:ea typeface="Book Antiqua" charset="0"/>
                <a:cs typeface="Book Antiqua" charset="0"/>
                <a:hlinkClick r:id="rId2"/>
              </a:rPr>
              <a:t>datatracker.ietf.org/wg/dprive</a:t>
            </a:r>
            <a:endParaRPr lang="en-US" sz="2400" b="1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457200" lvl="1" indent="0">
              <a:buNone/>
            </a:pPr>
            <a:endParaRPr lang="en-US" sz="2400" dirty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Threat model: RFC 7626 (2015)</a:t>
            </a:r>
          </a:p>
          <a:p>
            <a:pPr marL="0" indent="0">
              <a:buNone/>
            </a:pPr>
            <a:endParaRPr lang="en-US" sz="28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QNAME </a:t>
            </a:r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minimization: RFC 7816 (2016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)</a:t>
            </a:r>
          </a:p>
          <a:p>
            <a:pPr marL="0" indent="0">
              <a:buNone/>
            </a:pPr>
            <a:endParaRPr lang="en-US" sz="2800" b="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EDNS(0) Padding 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Option: RFC 7830 (2016)</a:t>
            </a:r>
          </a:p>
          <a:p>
            <a:pPr marL="0" indent="0">
              <a:buNone/>
            </a:pPr>
            <a:endParaRPr lang="ru-RU" sz="2800" b="0" dirty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DNS over TLS: RFC 7858 (2016)</a:t>
            </a:r>
          </a:p>
          <a:p>
            <a:endParaRPr lang="en-US" sz="2800" b="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651" y="0"/>
            <a:ext cx="7391400" cy="921310"/>
          </a:xfrm>
        </p:spPr>
        <p:txBody>
          <a:bodyPr/>
          <a:lstStyle/>
          <a:p>
            <a:r>
              <a:rPr lang="en-US" dirty="0" smtClean="0">
                <a:latin typeface="Copperplate" charset="0"/>
                <a:ea typeface="Copperplate" charset="0"/>
                <a:cs typeface="Copperplate" charset="0"/>
              </a:rPr>
              <a:t>DNS Privacy: Threat model</a:t>
            </a:r>
            <a:endParaRPr lang="ru-RU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9505"/>
            <a:ext cx="9236129" cy="3918722"/>
          </a:xfrm>
        </p:spPr>
        <p:txBody>
          <a:bodyPr/>
          <a:lstStyle/>
          <a:p>
            <a:r>
              <a:rPr lang="en-US" b="0" dirty="0" smtClean="0">
                <a:latin typeface="Book Antiqua" charset="0"/>
                <a:ea typeface="Book Antiqua" charset="0"/>
                <a:cs typeface="Book Antiqua" charset="0"/>
              </a:rPr>
              <a:t>Described in RFC 7626</a:t>
            </a:r>
          </a:p>
          <a:p>
            <a:pPr lvl="1"/>
            <a:r>
              <a:rPr lang="en-US" dirty="0">
                <a:latin typeface="Book Antiqua" charset="0"/>
                <a:ea typeface="Book Antiqua" charset="0"/>
                <a:cs typeface="Book Antiqua" charset="0"/>
              </a:rPr>
              <a:t>DNS data is </a:t>
            </a:r>
            <a:r>
              <a:rPr lang="en-US" dirty="0" smtClean="0">
                <a:latin typeface="Book Antiqua" charset="0"/>
                <a:ea typeface="Book Antiqua" charset="0"/>
                <a:cs typeface="Book Antiqua" charset="0"/>
              </a:rPr>
              <a:t>public,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Book Antiqua" charset="0"/>
                <a:ea typeface="Book Antiqua" charset="0"/>
                <a:cs typeface="Book Antiqua" charset="0"/>
              </a:rPr>
              <a:t>Your</a:t>
            </a:r>
            <a:r>
              <a:rPr lang="en-US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dirty="0">
                <a:latin typeface="Book Antiqua" charset="0"/>
                <a:ea typeface="Book Antiqua" charset="0"/>
                <a:cs typeface="Book Antiqua" charset="0"/>
              </a:rPr>
              <a:t>DNS request is </a:t>
            </a:r>
            <a:r>
              <a:rPr lang="en-US" dirty="0">
                <a:solidFill>
                  <a:srgbClr val="C00000"/>
                </a:solidFill>
                <a:latin typeface="Book Antiqua" charset="0"/>
                <a:ea typeface="Book Antiqua" charset="0"/>
                <a:cs typeface="Book Antiqua" charset="0"/>
              </a:rPr>
              <a:t>NOT</a:t>
            </a:r>
            <a:r>
              <a:rPr lang="en-US" dirty="0">
                <a:solidFill>
                  <a:srgbClr val="FF000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Book Antiqua" charset="0"/>
                <a:ea typeface="Book Antiqua" charset="0"/>
                <a:cs typeface="Book Antiqua" charset="0"/>
              </a:rPr>
              <a:t>Public</a:t>
            </a:r>
          </a:p>
          <a:p>
            <a:pPr lvl="2"/>
            <a:r>
              <a:rPr lang="en-US" dirty="0" smtClean="0">
                <a:latin typeface="Book Antiqua" charset="0"/>
                <a:ea typeface="Book Antiqua" charset="0"/>
                <a:cs typeface="Book Antiqua" charset="0"/>
              </a:rPr>
              <a:t>QNAME</a:t>
            </a:r>
            <a:endParaRPr lang="en-US" dirty="0">
              <a:latin typeface="Book Antiqua" charset="0"/>
              <a:ea typeface="Book Antiqua" charset="0"/>
              <a:cs typeface="Book Antiqua" charset="0"/>
            </a:endParaRPr>
          </a:p>
          <a:p>
            <a:pPr lvl="2"/>
            <a:r>
              <a:rPr lang="en-US" dirty="0">
                <a:latin typeface="Book Antiqua" charset="0"/>
                <a:ea typeface="Book Antiqua" charset="0"/>
                <a:cs typeface="Book Antiqua" charset="0"/>
              </a:rPr>
              <a:t>Source </a:t>
            </a:r>
            <a:r>
              <a:rPr lang="en-US" dirty="0" smtClean="0">
                <a:latin typeface="Book Antiqua" charset="0"/>
                <a:ea typeface="Book Antiqua" charset="0"/>
                <a:cs typeface="Book Antiqua" charset="0"/>
              </a:rPr>
              <a:t>IP</a:t>
            </a:r>
          </a:p>
          <a:p>
            <a:pPr lvl="1"/>
            <a:r>
              <a:rPr lang="en-US" dirty="0" smtClean="0">
                <a:latin typeface="Book Antiqua" charset="0"/>
                <a:ea typeface="Book Antiqua" charset="0"/>
                <a:cs typeface="Book Antiqua" charset="0"/>
              </a:rPr>
              <a:t>DNS and data routing may differ</a:t>
            </a:r>
          </a:p>
          <a:p>
            <a:pPr lvl="1"/>
            <a:r>
              <a:rPr lang="en-US" dirty="0" smtClean="0">
                <a:latin typeface="Book Antiqua" charset="0"/>
                <a:ea typeface="Book Antiqua" charset="0"/>
                <a:cs typeface="Book Antiqua" charset="0"/>
              </a:rPr>
              <a:t>DNS requests are not encrypted</a:t>
            </a:r>
          </a:p>
          <a:p>
            <a:pPr lvl="1"/>
            <a:r>
              <a:rPr lang="en-US" dirty="0" smtClean="0">
                <a:latin typeface="Book Antiqua" charset="0"/>
                <a:ea typeface="Book Antiqua" charset="0"/>
                <a:cs typeface="Book Antiqua" charset="0"/>
              </a:rPr>
              <a:t>Up to 70% of users can be recognized by their queries.</a:t>
            </a:r>
            <a:endParaRPr lang="ru-RU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134" y="0"/>
            <a:ext cx="7391400" cy="92131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pperplate" charset="0"/>
                <a:ea typeface="Copperplate" charset="0"/>
                <a:cs typeface="Copperplate" charset="0"/>
              </a:rPr>
              <a:t>DNS Privacy: QNAME minimization</a:t>
            </a:r>
            <a:endParaRPr lang="ru-RU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6911"/>
            <a:ext cx="8183533" cy="4760373"/>
          </a:xfrm>
        </p:spPr>
        <p:txBody>
          <a:bodyPr/>
          <a:lstStyle/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Described in RFC 7816 (</a:t>
            </a:r>
            <a:r>
              <a:rPr lang="en-US" sz="2800" b="0" dirty="0" smtClean="0">
                <a:solidFill>
                  <a:srgbClr val="C00000"/>
                </a:solidFill>
                <a:latin typeface="Book Antiqua" charset="0"/>
                <a:ea typeface="Book Antiqua" charset="0"/>
                <a:cs typeface="Book Antiqua" charset="0"/>
              </a:rPr>
              <a:t>Experimental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If you want to access l5.l4.l3.example.com, </a:t>
            </a:r>
          </a:p>
          <a:p>
            <a:pPr lvl="1"/>
            <a:r>
              <a:rPr lang="en-US" sz="2400" dirty="0">
                <a:latin typeface="Book Antiqua" charset="0"/>
                <a:ea typeface="Book Antiqua" charset="0"/>
                <a:cs typeface="Book Antiqua" charset="0"/>
              </a:rPr>
              <a:t>	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root DNS servers can answer about .com</a:t>
            </a:r>
          </a:p>
          <a:p>
            <a:pPr lvl="2"/>
            <a:r>
              <a:rPr lang="en-US" sz="2000" dirty="0" smtClean="0">
                <a:latin typeface="Book Antiqua" charset="0"/>
                <a:ea typeface="Book Antiqua" charset="0"/>
                <a:cs typeface="Book Antiqua" charset="0"/>
              </a:rPr>
              <a:t>.com – about example.com</a:t>
            </a:r>
          </a:p>
          <a:p>
            <a:pPr lvl="3"/>
            <a:r>
              <a:rPr lang="en-US" sz="1800" dirty="0" smtClean="0">
                <a:latin typeface="Book Antiqua" charset="0"/>
                <a:ea typeface="Book Antiqua" charset="0"/>
                <a:cs typeface="Book Antiqua" charset="0"/>
              </a:rPr>
              <a:t>…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No extra privacy leaks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May </a:t>
            </a:r>
            <a:r>
              <a:rPr lang="en-US" sz="2400" dirty="0" smtClean="0">
                <a:solidFill>
                  <a:srgbClr val="C00000"/>
                </a:solidFill>
                <a:latin typeface="Book Antiqua" charset="0"/>
                <a:ea typeface="Book Antiqua" charset="0"/>
                <a:cs typeface="Book Antiqua" charset="0"/>
              </a:rPr>
              <a:t>increase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 or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reduce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 number of requests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Problems with some CDNs – to be fixed</a:t>
            </a:r>
          </a:p>
          <a:p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Supported in</a:t>
            </a:r>
          </a:p>
          <a:p>
            <a:pPr lvl="1"/>
            <a:r>
              <a:rPr lang="en-US" sz="2400" dirty="0">
                <a:latin typeface="Book Antiqua" charset="0"/>
                <a:ea typeface="Book Antiqua" charset="0"/>
                <a:cs typeface="Book Antiqua" charset="0"/>
              </a:rPr>
              <a:t>Knot Resolver 1.0+</a:t>
            </a:r>
          </a:p>
          <a:p>
            <a:pPr lvl="1"/>
            <a:r>
              <a:rPr lang="en-US" sz="2400" dirty="0">
                <a:latin typeface="Book Antiqua" charset="0"/>
                <a:ea typeface="Book Antiqua" charset="0"/>
                <a:cs typeface="Book Antiqua" charset="0"/>
              </a:rPr>
              <a:t>Unbound 1.5.7+</a:t>
            </a:r>
          </a:p>
          <a:p>
            <a:pPr lvl="1"/>
            <a:endParaRPr lang="ru-RU" sz="24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972" y="0"/>
            <a:ext cx="7391400" cy="996755"/>
          </a:xfrm>
        </p:spPr>
        <p:txBody>
          <a:bodyPr/>
          <a:lstStyle/>
          <a:p>
            <a:r>
              <a:rPr lang="en-US" sz="3500" dirty="0" smtClean="0">
                <a:latin typeface="Copperplate" charset="0"/>
                <a:ea typeface="Copperplate" charset="0"/>
                <a:cs typeface="Copperplate" charset="0"/>
              </a:rPr>
              <a:t>DNS Privacy: DNS over (D)TLS</a:t>
            </a:r>
            <a:endParaRPr lang="ru-RU" sz="3500" dirty="0">
              <a:latin typeface="Copperplate" charset="0"/>
              <a:ea typeface="Copperplate" charset="0"/>
              <a:cs typeface="Copperplate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21" y="1157984"/>
            <a:ext cx="8724901" cy="5248275"/>
          </a:xfrm>
        </p:spPr>
        <p:txBody>
          <a:bodyPr/>
          <a:lstStyle/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Described in RFC 7858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TCP: DNS over TLS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UDP: DNS over DTLS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Port 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853</a:t>
            </a:r>
          </a:p>
          <a:p>
            <a:pPr lvl="1"/>
            <a:endParaRPr lang="en-US" sz="240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Implemented in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Unbound 1.4.7+ - server</a:t>
            </a:r>
          </a:p>
          <a:p>
            <a:pPr lvl="1"/>
            <a:r>
              <a:rPr lang="en-US" sz="2400" dirty="0" err="1" smtClean="0">
                <a:latin typeface="Book Antiqua" charset="0"/>
                <a:ea typeface="Book Antiqua" charset="0"/>
                <a:cs typeface="Book Antiqua" charset="0"/>
              </a:rPr>
              <a:t>Getdns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 – client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Go library</a:t>
            </a:r>
          </a:p>
          <a:p>
            <a:pPr lvl="1"/>
            <a:endParaRPr lang="en-US" sz="240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endParaRPr lang="ru-RU" sz="2800" b="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Privacy + DNSSEC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Whom do we trust?</a:t>
            </a:r>
            <a:endParaRPr lang="en-US" sz="2800" b="0" dirty="0">
              <a:latin typeface="Book Antiqua" charset="0"/>
              <a:ea typeface="Book Antiqua" charset="0"/>
              <a:cs typeface="Book Antiqua" charset="0"/>
            </a:endParaRP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Trusted certs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Opportunistic security</a:t>
            </a:r>
          </a:p>
          <a:p>
            <a:pPr lvl="1"/>
            <a:endParaRPr lang="en-US" sz="2400" dirty="0">
              <a:latin typeface="Book Antiqua" charset="0"/>
              <a:ea typeface="Book Antiqua" charset="0"/>
              <a:cs typeface="Book Antiqua" charset="0"/>
            </a:endParaRPr>
          </a:p>
          <a:p>
            <a:r>
              <a:rPr lang="en-US" sz="2800" b="0" dirty="0">
                <a:latin typeface="Book Antiqua" charset="0"/>
                <a:ea typeface="Book Antiqua" charset="0"/>
                <a:cs typeface="Book Antiqua" charset="0"/>
              </a:rPr>
              <a:t>TLS Hello </a:t>
            </a:r>
            <a:r>
              <a:rPr lang="en-US" sz="2800" b="0" dirty="0" smtClean="0">
                <a:latin typeface="Book Antiqua" charset="0"/>
                <a:ea typeface="Book Antiqua" charset="0"/>
                <a:cs typeface="Book Antiqua" charset="0"/>
              </a:rPr>
              <a:t>extension</a:t>
            </a:r>
            <a:endParaRPr lang="en-US" sz="2800" b="0" dirty="0">
              <a:latin typeface="Book Antiqua" charset="0"/>
              <a:ea typeface="Book Antiqua" charset="0"/>
              <a:cs typeface="Book Antiqua" charset="0"/>
            </a:endParaRP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Request: DNSSEC </a:t>
            </a:r>
            <a:r>
              <a:rPr lang="en-US" sz="2400" dirty="0">
                <a:latin typeface="Book Antiqua" charset="0"/>
                <a:ea typeface="Book Antiqua" charset="0"/>
                <a:cs typeface="Book Antiqua" charset="0"/>
              </a:rPr>
              <a:t>Chain 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Ext</a:t>
            </a: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Response: Server </a:t>
            </a:r>
            <a:r>
              <a:rPr lang="en-US" sz="2400" smtClean="0">
                <a:latin typeface="Book Antiqua" charset="0"/>
                <a:ea typeface="Book Antiqua" charset="0"/>
                <a:cs typeface="Book Antiqua" charset="0"/>
              </a:rPr>
              <a:t>DANE records</a:t>
            </a:r>
            <a:endParaRPr lang="en-US" sz="240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lvl="1"/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</a:rPr>
              <a:t>Specification: 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  <a:hlinkClick r:id="rId2"/>
              </a:rPr>
              <a:t>https</a:t>
            </a:r>
            <a:r>
              <a:rPr lang="en-US" sz="2400" dirty="0">
                <a:latin typeface="Book Antiqua" charset="0"/>
                <a:ea typeface="Book Antiqua" charset="0"/>
                <a:cs typeface="Book Antiqua" charset="0"/>
                <a:hlinkClick r:id="rId2"/>
              </a:rPr>
              <a:t>://datatracker.ietf.org/doc/draft-ietf-tls-dnssec-chain-extension</a:t>
            </a:r>
            <a:r>
              <a:rPr lang="en-US" sz="2400" dirty="0" smtClean="0">
                <a:latin typeface="Book Antiqua" charset="0"/>
                <a:ea typeface="Book Antiqua" charset="0"/>
                <a:cs typeface="Book Antiqua" charset="0"/>
                <a:hlinkClick r:id="rId2"/>
              </a:rPr>
              <a:t>/</a:t>
            </a:r>
            <a:endParaRPr lang="en-US" sz="240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lvl="1"/>
            <a:endParaRPr lang="en-US" sz="2400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lvl="1"/>
            <a:endParaRPr lang="en-US" sz="2400" dirty="0">
              <a:latin typeface="Book Antiqua" charset="0"/>
              <a:ea typeface="Book Antiqua" charset="0"/>
              <a:cs typeface="Book Antiqua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 Logo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43222"/>
      </p:ext>
    </p:extLst>
  </p:cSld>
  <p:clrMapOvr>
    <a:masterClrMapping/>
  </p:clrMapOvr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ample 3">
    <a:dk1>
      <a:srgbClr val="000066"/>
    </a:dk1>
    <a:lt1>
      <a:srgbClr val="FFFFFF"/>
    </a:lt1>
    <a:dk2>
      <a:srgbClr val="50A834"/>
    </a:dk2>
    <a:lt2>
      <a:srgbClr val="B2B2B2"/>
    </a:lt2>
    <a:accent1>
      <a:srgbClr val="2045AE"/>
    </a:accent1>
    <a:accent2>
      <a:srgbClr val="FF9933"/>
    </a:accent2>
    <a:accent3>
      <a:srgbClr val="FFFFFF"/>
    </a:accent3>
    <a:accent4>
      <a:srgbClr val="000056"/>
    </a:accent4>
    <a:accent5>
      <a:srgbClr val="ABB0D3"/>
    </a:accent5>
    <a:accent6>
      <a:srgbClr val="E78A2D"/>
    </a:accent6>
    <a:hlink>
      <a:srgbClr val="3DC5C5"/>
    </a:hlink>
    <a:folHlink>
      <a:srgbClr val="6B41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10518</TotalTime>
  <Words>360</Words>
  <Application>Microsoft Office PowerPoint</Application>
  <PresentationFormat>Экран (4:3)</PresentationFormat>
  <Paragraphs>120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+++cdb2004c007l</vt:lpstr>
      <vt:lpstr>DNS Privacy: Problem and solutions   </vt:lpstr>
      <vt:lpstr>Age of privacy</vt:lpstr>
      <vt:lpstr>Problem with DNS</vt:lpstr>
      <vt:lpstr>Normal resolving process</vt:lpstr>
      <vt:lpstr>DNS Privacy: history</vt:lpstr>
      <vt:lpstr>DNS Privacy: Threat model</vt:lpstr>
      <vt:lpstr>DNS Privacy: QNAME minimization</vt:lpstr>
      <vt:lpstr>DNS Privacy: DNS over (D)TLS</vt:lpstr>
      <vt:lpstr>DNS Privacy + DNSSEC</vt:lpstr>
      <vt:lpstr>DNS Privacy: How to test</vt:lpstr>
      <vt:lpstr>Related technologies: DNSCrypt</vt:lpstr>
      <vt:lpstr>DNS Privacy: conclusions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Beldmit</cp:lastModifiedBy>
  <cp:revision>824</cp:revision>
  <dcterms:created xsi:type="dcterms:W3CDTF">2010-06-09T14:17:01Z</dcterms:created>
  <dcterms:modified xsi:type="dcterms:W3CDTF">2016-11-29T08:15:46Z</dcterms:modified>
</cp:coreProperties>
</file>