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73" r:id="rId3"/>
    <p:sldId id="271" r:id="rId4"/>
    <p:sldId id="272" r:id="rId5"/>
    <p:sldId id="274" r:id="rId6"/>
    <p:sldId id="278" r:id="rId7"/>
    <p:sldId id="277" r:id="rId8"/>
    <p:sldId id="280" r:id="rId9"/>
    <p:sldId id="275" r:id="rId10"/>
    <p:sldId id="282" r:id="rId11"/>
    <p:sldId id="283" r:id="rId12"/>
    <p:sldId id="287" r:id="rId13"/>
    <p:sldId id="290" r:id="rId14"/>
    <p:sldId id="289" r:id="rId15"/>
    <p:sldId id="291" r:id="rId16"/>
    <p:sldId id="281" r:id="rId17"/>
    <p:sldId id="266" r:id="rId18"/>
    <p:sldId id="276" r:id="rId19"/>
    <p:sldId id="265" r:id="rId20"/>
    <p:sldId id="260" r:id="rId21"/>
    <p:sldId id="288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5349" autoAdjust="0"/>
  </p:normalViewPr>
  <p:slideViewPr>
    <p:cSldViewPr snapToGrid="0">
      <p:cViewPr varScale="1">
        <p:scale>
          <a:sx n="45" d="100"/>
          <a:sy n="45" d="100"/>
        </p:scale>
        <p:origin x="-696" y="-120"/>
      </p:cViewPr>
      <p:guideLst>
        <p:guide orient="horz" pos="221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CF628-FAA5-4A54-B7BC-ACBB4E9F001F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4A2A3-7B45-45D1-AF23-8B8A561DF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2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654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49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baseline="0" dirty="0"/>
              <a:t> is a reason for IPv6, </a:t>
            </a:r>
            <a:r>
              <a:rPr lang="en-US" baseline="0" dirty="0" err="1"/>
              <a:t>i</a:t>
            </a:r>
            <a:r>
              <a:rPr lang="en-US" baseline="0" dirty="0"/>
              <a:t>,.e., IPv6lopan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8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Holy grail of true end-2-end</a:t>
            </a:r>
            <a:r>
              <a:rPr lang="en-US" baseline="0" dirty="0"/>
              <a:t> security.  Makes some nervous.  German ISPs have embraced DANE.</a:t>
            </a:r>
          </a:p>
          <a:p>
            <a:r>
              <a:rPr lang="en-US" dirty="0"/>
              <a:t>This is a recognized issue but businesses are too busy focusing forward.</a:t>
            </a:r>
          </a:p>
          <a:p>
            <a:r>
              <a:rPr lang="en-US" dirty="0"/>
              <a:t>This will be an issue and is therefore an opportunity for those</a:t>
            </a:r>
            <a:r>
              <a:rPr lang="en-US" baseline="0" dirty="0"/>
              <a:t> looking ahead with skills.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BTW: That </a:t>
            </a:r>
            <a:r>
              <a:rPr lang="en-US" baseline="0" dirty="0" err="1"/>
              <a:t>IoT</a:t>
            </a:r>
            <a:r>
              <a:rPr lang="en-US" baseline="0" dirty="0"/>
              <a:t> light bulb is connected to the same home network on which you do your banking transactions…hmmm.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4A2A3-7B45-45D1-AF23-8B8A561DF3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8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opportunity to build security into </a:t>
            </a:r>
            <a:r>
              <a:rPr lang="en-US" dirty="0" err="1"/>
              <a:t>IoT</a:t>
            </a:r>
            <a:r>
              <a:rPr lang="en-US" dirty="0"/>
              <a:t> devices from the start.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F5D95-2F70-4028-9E59-FC2A80B31E8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3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8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9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1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2"/>
            <a:ext cx="12264699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8497"/>
            <a:ext cx="12202855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9102309" y="6414965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12192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08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-67733"/>
            <a:ext cx="12412691" cy="6954090"/>
            <a:chOff x="0" y="-67733"/>
            <a:chExt cx="9309518" cy="6954090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46474"/>
              <a:ext cx="9309518" cy="63689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 userDrawn="1"/>
          </p:nvSpPr>
          <p:spPr>
            <a:xfrm>
              <a:off x="0" y="-67733"/>
              <a:ext cx="9309518" cy="351829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6602262"/>
              <a:ext cx="9309518" cy="284095"/>
            </a:xfrm>
            <a:prstGeom prst="rect">
              <a:avLst/>
            </a:prstGeom>
            <a:solidFill>
              <a:srgbClr val="06243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 userDrawn="1"/>
        </p:nvSpPr>
        <p:spPr>
          <a:xfrm>
            <a:off x="0" y="3733801"/>
            <a:ext cx="12412691" cy="2295211"/>
          </a:xfrm>
          <a:prstGeom prst="rect">
            <a:avLst/>
          </a:prstGeom>
          <a:solidFill>
            <a:srgbClr val="1768B1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3733801"/>
            <a:ext cx="2263719" cy="229521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ANN_Logo_W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88" y="4566371"/>
            <a:ext cx="1671221" cy="97283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 flipV="1">
            <a:off x="-1" y="3740150"/>
            <a:ext cx="12412692" cy="116253"/>
          </a:xfrm>
          <a:prstGeom prst="rect">
            <a:avLst/>
          </a:prstGeom>
          <a:solidFill>
            <a:srgbClr val="0C1F24">
              <a:alpha val="3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3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57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8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6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1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6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2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53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6E8F2-BDCE-4756-A3C0-86202F757E2D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3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6E8F2-BDCE-4756-A3C0-86202F757E2D}" type="datetimeFigureOut">
              <a:rPr lang="en-US" smtClean="0"/>
              <a:t>11/30/16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7A914-00EE-4ACC-9DD3-4542795AE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94195" y="62719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1219" y="4087525"/>
            <a:ext cx="9169847" cy="59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00"/>
              </a:lnSpc>
            </a:pPr>
            <a:r>
              <a:rPr lang="en-US" sz="3600" dirty="0">
                <a:solidFill>
                  <a:schemeClr val="bg1"/>
                </a:solidFill>
              </a:rPr>
              <a:t>Security, Internet of Things, DNS and ICANN</a:t>
            </a:r>
            <a:endParaRPr lang="en-US" sz="3500" dirty="0">
              <a:solidFill>
                <a:schemeClr val="bg1"/>
              </a:solidFill>
              <a:latin typeface="Source Sans Pro"/>
              <a:cs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68153" y="5263781"/>
            <a:ext cx="6214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Source Sans Pro"/>
                <a:cs typeface="Source Sans Pro"/>
              </a:rPr>
              <a:t>ICANN Security </a:t>
            </a:r>
            <a:r>
              <a:rPr lang="en-US" sz="20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Team   |Kiev </a:t>
            </a:r>
            <a:r>
              <a:rPr lang="en-US" sz="2000" dirty="0" smtClean="0">
                <a:solidFill>
                  <a:srgbClr val="FFFFFF"/>
                </a:solidFill>
                <a:latin typeface="Source Sans Pro"/>
                <a:ea typeface="Wingdings"/>
                <a:cs typeface="Source Sans Pro"/>
                <a:sym typeface="Wingdings"/>
              </a:rPr>
              <a:t>| November 29-30 2016</a:t>
            </a:r>
            <a:endParaRPr lang="en-US" sz="20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4966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Some threats have been realized…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987" y="747128"/>
            <a:ext cx="8915707" cy="50150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411" y="5713899"/>
            <a:ext cx="130942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http://blog.level3.com/security/</a:t>
            </a:r>
            <a:r>
              <a:rPr lang="en-US" sz="1600" dirty="0" err="1"/>
              <a:t>grinch</a:t>
            </a:r>
            <a:r>
              <a:rPr lang="en-US" sz="1600" dirty="0"/>
              <a:t>-stole-</a:t>
            </a:r>
            <a:r>
              <a:rPr lang="en-US" sz="1600" dirty="0" err="1"/>
              <a:t>iot</a:t>
            </a:r>
            <a:r>
              <a:rPr lang="en-US" sz="1600" dirty="0" smtClean="0"/>
              <a:t>/</a:t>
            </a:r>
            <a:br>
              <a:rPr lang="en-US" sz="1600" dirty="0" smtClean="0"/>
            </a:br>
            <a:r>
              <a:rPr lang="en-US" sz="1600" dirty="0"/>
              <a:t>https://</a:t>
            </a:r>
            <a:r>
              <a:rPr lang="en-US" sz="1600" dirty="0" err="1"/>
              <a:t>www.arbornetworks.com</a:t>
            </a:r>
            <a:r>
              <a:rPr lang="en-US" sz="1600" dirty="0"/>
              <a:t>/blog/</a:t>
            </a:r>
            <a:r>
              <a:rPr lang="en-US" sz="1600" dirty="0" err="1"/>
              <a:t>asert</a:t>
            </a:r>
            <a:r>
              <a:rPr lang="en-US" sz="1600" dirty="0"/>
              <a:t>/</a:t>
            </a:r>
            <a:r>
              <a:rPr lang="en-US" sz="1600" dirty="0" err="1"/>
              <a:t>mirai</a:t>
            </a:r>
            <a:r>
              <a:rPr lang="en-US" sz="1600" dirty="0"/>
              <a:t>-</a:t>
            </a:r>
            <a:r>
              <a:rPr lang="en-US" sz="1600" dirty="0" err="1"/>
              <a:t>iot</a:t>
            </a:r>
            <a:r>
              <a:rPr lang="en-US" sz="1600" dirty="0"/>
              <a:t>-botnet-description-</a:t>
            </a:r>
            <a:r>
              <a:rPr lang="en-US" sz="1600" dirty="0" err="1"/>
              <a:t>ddos</a:t>
            </a:r>
            <a:r>
              <a:rPr lang="en-US" sz="1600" dirty="0"/>
              <a:t>-attack-mitigation/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304" y="1843455"/>
            <a:ext cx="3635501" cy="3744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Source Sans Pro"/>
                <a:cs typeface="Source Sans Pro"/>
                <a:sym typeface="Wingdings"/>
              </a:rPr>
              <a:t>“</a:t>
            </a:r>
            <a:r>
              <a:rPr lang="en-US" dirty="0"/>
              <a:t>Vulnerable </a:t>
            </a:r>
            <a:r>
              <a:rPr lang="en-US" dirty="0" err="1"/>
              <a:t>IoT</a:t>
            </a:r>
            <a:r>
              <a:rPr lang="en-US" dirty="0"/>
              <a:t> devices are subsumed into the </a:t>
            </a:r>
            <a:r>
              <a:rPr lang="en-US" dirty="0" err="1"/>
              <a:t>Mirai</a:t>
            </a:r>
            <a:r>
              <a:rPr lang="en-US" dirty="0"/>
              <a:t> botnet </a:t>
            </a:r>
            <a:r>
              <a:rPr lang="en-US" dirty="0" smtClean="0"/>
              <a:t>by continuous</a:t>
            </a:r>
            <a:r>
              <a:rPr lang="en-US" dirty="0"/>
              <a:t>, automated scanning for and exploitation of well-known</a:t>
            </a:r>
            <a:r>
              <a:rPr lang="en-US" dirty="0" smtClean="0"/>
              <a:t>, hardcoded</a:t>
            </a:r>
            <a:r>
              <a:rPr lang="en-US" dirty="0"/>
              <a:t> administrative credentials present in the relevant </a:t>
            </a:r>
            <a:r>
              <a:rPr lang="en-US" dirty="0" err="1"/>
              <a:t>IoT</a:t>
            </a:r>
            <a:r>
              <a:rPr lang="en-US" dirty="0"/>
              <a:t> devices.  These vulnerable embedded systems are typically listening for inbound telnet access on TCP/23 and TCP/2323</a:t>
            </a:r>
            <a:r>
              <a:rPr lang="en-US" dirty="0" smtClean="0"/>
              <a:t>.”</a:t>
            </a:r>
            <a:br>
              <a:rPr lang="en-US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Roland Dobbins, Arbor Networks</a:t>
            </a:r>
            <a:endParaRPr lang="en-US" i="1" dirty="0" smtClean="0">
              <a:latin typeface="Source Sans Pro"/>
              <a:cs typeface="Source Sans Pro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526813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warning bells does </a:t>
            </a:r>
            <a:r>
              <a:rPr lang="en-US" sz="4000" dirty="0" err="1" smtClean="0"/>
              <a:t>Mirai</a:t>
            </a:r>
            <a:r>
              <a:rPr lang="en-US" sz="4000" dirty="0" smtClean="0"/>
              <a:t> ring for us all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311258" y="963176"/>
            <a:ext cx="11569483" cy="4417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err="1" smtClean="0"/>
              <a:t>Mirai</a:t>
            </a:r>
            <a:r>
              <a:rPr lang="en-US" sz="3200" dirty="0"/>
              <a:t> </a:t>
            </a:r>
            <a:r>
              <a:rPr lang="en-US" sz="3200" dirty="0" smtClean="0"/>
              <a:t>encapsulates many </a:t>
            </a:r>
            <a:r>
              <a:rPr lang="en-US" sz="3200" dirty="0" err="1" smtClean="0"/>
              <a:t>IoT</a:t>
            </a:r>
            <a:r>
              <a:rPr lang="en-US" sz="3200" dirty="0" smtClean="0"/>
              <a:t> security issues 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/>
              <a:t>A botnet is largely comprised of </a:t>
            </a:r>
            <a:r>
              <a:rPr lang="en-US" sz="3200" dirty="0" err="1"/>
              <a:t>IoT</a:t>
            </a:r>
            <a:r>
              <a:rPr lang="en-US" sz="3200" dirty="0"/>
              <a:t> </a:t>
            </a:r>
            <a:r>
              <a:rPr lang="en-US" sz="3200" dirty="0" smtClean="0"/>
              <a:t>devices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/>
              <a:t>The compromised devices use plain text channels that have long been regarded as unsecured and removed from use in current wave of products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/>
              <a:t>The default credentials for these services are known and shared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/>
              <a:t>The devices can be re-purposed for many kinds of attacks</a:t>
            </a:r>
            <a:endParaRPr lang="en-US" sz="3200" dirty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/>
              <a:t>An </a:t>
            </a:r>
            <a:r>
              <a:rPr lang="en-US" sz="3200" dirty="0" err="1" smtClean="0"/>
              <a:t>IoT</a:t>
            </a:r>
            <a:r>
              <a:rPr lang="en-US" sz="3200" dirty="0" smtClean="0"/>
              <a:t>-populated botnet takes DDOS as a service to another level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5395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Building </a:t>
            </a:r>
            <a:r>
              <a:rPr lang="en-US" sz="4000" dirty="0" err="1" smtClean="0"/>
              <a:t>IoT</a:t>
            </a:r>
            <a:r>
              <a:rPr lang="en-US" sz="4000" dirty="0" smtClean="0"/>
              <a:t> devices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98399" y="981397"/>
            <a:ext cx="11569483" cy="454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dirty="0" smtClean="0"/>
              <a:t>Re-purpose general purpose OSs or build a custom OS from scratch?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3200" dirty="0" smtClean="0"/>
              <a:t>Can you effectively and correctly prune services or binaries that attackers can exploit? </a:t>
            </a:r>
          </a:p>
          <a:p>
            <a:pPr>
              <a:lnSpc>
                <a:spcPct val="130000"/>
              </a:lnSpc>
            </a:pPr>
            <a:r>
              <a:rPr lang="en-US" sz="3200" i="1" dirty="0" smtClean="0"/>
              <a:t>Or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3200" dirty="0" smtClean="0"/>
              <a:t>Can you securely code a custom OS and improve the security baseline for </a:t>
            </a:r>
            <a:r>
              <a:rPr lang="en-US" sz="3200" dirty="0" err="1" smtClean="0"/>
              <a:t>IoT</a:t>
            </a:r>
            <a:r>
              <a:rPr lang="en-US" sz="3200" dirty="0" smtClean="0"/>
              <a:t> devices</a:t>
            </a:r>
          </a:p>
          <a:p>
            <a:pPr>
              <a:lnSpc>
                <a:spcPct val="130000"/>
              </a:lnSpc>
            </a:pPr>
            <a:r>
              <a:rPr lang="en-US" sz="3200" dirty="0" smtClean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2119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Historically, lowest cost solution wins</a:t>
            </a:r>
            <a:r>
              <a:rPr lang="en-US" dirty="0" smtClean="0"/>
              <a:t>… and security?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4822" y="962818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179" y="803024"/>
            <a:ext cx="8390521" cy="54414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916" y="5983599"/>
            <a:ext cx="946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blog.equinix.com</a:t>
            </a:r>
            <a:r>
              <a:rPr lang="en-US" sz="1600" dirty="0"/>
              <a:t>/blog/2015/10/16/security-challenges-in-the-iot-era-internet-things-coming-together/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1605" y="906645"/>
            <a:ext cx="2380458" cy="238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4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Building </a:t>
            </a:r>
            <a:r>
              <a:rPr lang="en-US" sz="4000" dirty="0" err="1" smtClean="0"/>
              <a:t>IoT</a:t>
            </a:r>
            <a:r>
              <a:rPr lang="en-US" sz="4000" dirty="0" smtClean="0"/>
              <a:t> devices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76370" y="1235842"/>
            <a:ext cx="9694087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dirty="0" smtClean="0"/>
              <a:t>Build or re-purpose hardware?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3200" dirty="0" smtClean="0"/>
              <a:t>Use chips </a:t>
            </a:r>
            <a:r>
              <a:rPr lang="en-US" sz="3200" dirty="0"/>
              <a:t>tailored to be just what is </a:t>
            </a:r>
            <a:r>
              <a:rPr lang="en-US" sz="3200" dirty="0" smtClean="0"/>
              <a:t>needed </a:t>
            </a:r>
          </a:p>
          <a:p>
            <a:pPr>
              <a:lnSpc>
                <a:spcPct val="140000"/>
              </a:lnSpc>
            </a:pPr>
            <a:r>
              <a:rPr lang="en-US" sz="3200" i="1" dirty="0" smtClean="0"/>
              <a:t>Or use</a:t>
            </a:r>
          </a:p>
          <a:p>
            <a:pPr marL="457200" indent="-457200">
              <a:lnSpc>
                <a:spcPct val="140000"/>
              </a:lnSpc>
              <a:buFont typeface="Arial"/>
              <a:buChar char="•"/>
            </a:pPr>
            <a:r>
              <a:rPr lang="en-US" sz="3200" dirty="0" smtClean="0"/>
              <a:t>Mass-produced, high-capacity chipsets </a:t>
            </a:r>
            <a:br>
              <a:rPr lang="en-US" sz="3200" dirty="0" smtClean="0"/>
            </a:br>
            <a:r>
              <a:rPr lang="en-US" sz="3200" dirty="0" smtClean="0"/>
              <a:t>(that provide more capable attack delivery systems)</a:t>
            </a:r>
          </a:p>
          <a:p>
            <a:pPr>
              <a:lnSpc>
                <a:spcPct val="140000"/>
              </a:lnSpc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24751">
            <a:off x="8989792" y="1051993"/>
            <a:ext cx="2931159" cy="212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6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Once you build them…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76370" y="1033485"/>
            <a:ext cx="11615630" cy="4959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/>
              <a:t>How </a:t>
            </a:r>
            <a:r>
              <a:rPr lang="en-US" sz="3200" dirty="0"/>
              <a:t>do you continue to secure </a:t>
            </a:r>
            <a:r>
              <a:rPr lang="en-US" sz="3200" dirty="0" smtClean="0"/>
              <a:t>them?</a:t>
            </a:r>
            <a:endParaRPr lang="en-US" sz="3200" dirty="0" smtClean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/>
              <a:t>History shows that commodity devices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/>
              <a:t>A</a:t>
            </a:r>
            <a:r>
              <a:rPr lang="en-US" sz="3200" dirty="0" smtClean="0"/>
              <a:t>re not routinely upgraded or patched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/>
              <a:t>Are not always managed according to best practices</a:t>
            </a:r>
          </a:p>
          <a:p>
            <a:pPr>
              <a:lnSpc>
                <a:spcPct val="110000"/>
              </a:lnSpc>
            </a:pPr>
            <a:r>
              <a:rPr lang="en-US" sz="3200" dirty="0" smtClean="0"/>
              <a:t>Commodity devices also are saddled with the “shelf life” problem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/>
              <a:t>Units may occupy shelves in stores for months or years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/>
              <a:t>Multiple versions of firmware or software may be in the field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/>
              <a:t>Vendors may not offer consumer </a:t>
            </a:r>
            <a:r>
              <a:rPr lang="en-US" sz="3200" dirty="0" err="1" smtClean="0"/>
              <a:t>managable</a:t>
            </a:r>
            <a:r>
              <a:rPr lang="en-US" sz="3200" dirty="0" smtClean="0"/>
              <a:t> upgrade methods 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 err="1" smtClean="0"/>
              <a:t>Mirai</a:t>
            </a:r>
            <a:r>
              <a:rPr lang="en-US" sz="3200" dirty="0" smtClean="0"/>
              <a:t> suggests that </a:t>
            </a:r>
            <a:r>
              <a:rPr lang="en-US" sz="3200" dirty="0" err="1" smtClean="0"/>
              <a:t>IoT</a:t>
            </a:r>
            <a:r>
              <a:rPr lang="en-US" sz="3200" dirty="0" smtClean="0"/>
              <a:t> devices will follow same path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91121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 smtClean="0"/>
              <a:t>Retail cost objectives conflict with security objectives</a:t>
            </a:r>
            <a:endParaRPr lang="en-US" sz="3800" dirty="0"/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63894" y="854362"/>
            <a:ext cx="11039429" cy="43513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dirty="0" smtClean="0">
                <a:latin typeface="Source Sans Pro"/>
                <a:cs typeface="Source Sans Pro"/>
                <a:sym typeface="Wingdings"/>
              </a:rPr>
              <a:t>Secure or confidential communication protocols may be incompatible with memory or CPU footprint. This affects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Cost of device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Development cost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Desired time to market window of manufacturers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r>
              <a:rPr lang="en-US" dirty="0" smtClean="0">
                <a:latin typeface="Source Sans Pro"/>
                <a:cs typeface="Source Sans Pro"/>
                <a:sym typeface="Wingdings"/>
              </a:rPr>
              <a:t>Persistently strong incentives to collect metadata or personal identifying information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Cost of implementing authorization (e.g., data permissions)</a:t>
            </a:r>
          </a:p>
          <a:p>
            <a:pPr lvl="1">
              <a:lnSpc>
                <a:spcPct val="110000"/>
              </a:lnSpc>
            </a:pP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Incentives to provide data to third parties for fee 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800" i="1" dirty="0" smtClean="0">
                <a:latin typeface="Source Sans Pro"/>
                <a:cs typeface="Source Sans Pro"/>
                <a:sym typeface="Wingdings"/>
              </a:rPr>
              <a:t>Is anyone considering data protection on devices?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62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IoT</a:t>
            </a:r>
            <a:r>
              <a:rPr lang="en-US" sz="4000" dirty="0" smtClean="0"/>
              <a:t> by the numbers</a:t>
            </a:r>
            <a:r>
              <a:rPr lang="en-US" sz="4000" dirty="0"/>
              <a:t>, </a:t>
            </a:r>
            <a:r>
              <a:rPr lang="en-US" sz="4000" dirty="0" smtClean="0"/>
              <a:t>identifiers</a:t>
            </a:r>
            <a:r>
              <a:rPr lang="en-US" sz="4000" dirty="0"/>
              <a:t>, p</a:t>
            </a:r>
            <a:r>
              <a:rPr lang="en-US" sz="4000" dirty="0" smtClean="0"/>
              <a:t>rotocols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2487" y="981116"/>
            <a:ext cx="10515600" cy="44862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Spectrum ..13.56MHz, 900MHz, 2.4/5GHz, 24GHz… (GOVTs/ITU)</a:t>
            </a:r>
          </a:p>
          <a:p>
            <a:r>
              <a:rPr lang="en-US" dirty="0"/>
              <a:t>Modulation, Media Access Control, e.g. </a:t>
            </a:r>
            <a:r>
              <a:rPr lang="en-US" dirty="0" err="1"/>
              <a:t>bluetooth</a:t>
            </a:r>
            <a:r>
              <a:rPr lang="en-US" dirty="0"/>
              <a:t>, </a:t>
            </a:r>
            <a:r>
              <a:rPr lang="en-US" dirty="0" err="1"/>
              <a:t>wifi</a:t>
            </a:r>
            <a:r>
              <a:rPr lang="en-US" dirty="0"/>
              <a:t>, </a:t>
            </a:r>
            <a:r>
              <a:rPr lang="en-US" dirty="0" err="1"/>
              <a:t>zigbee</a:t>
            </a:r>
            <a:r>
              <a:rPr lang="en-US" dirty="0"/>
              <a:t>,.. (IG/IEEE)</a:t>
            </a:r>
          </a:p>
          <a:p>
            <a:r>
              <a:rPr lang="en-US" dirty="0"/>
              <a:t>MAC addresses, e.g., </a:t>
            </a:r>
            <a:r>
              <a:rPr lang="en-US" dirty="0" smtClean="0"/>
              <a:t>00:20:68:12:BE:EF/ISDYNE </a:t>
            </a:r>
            <a:r>
              <a:rPr lang="en-US" dirty="0"/>
              <a:t>(IEEE)</a:t>
            </a:r>
          </a:p>
          <a:p>
            <a:r>
              <a:rPr lang="en-US" dirty="0"/>
              <a:t>Other numbers: ports: 80/HTTP, </a:t>
            </a:r>
            <a:r>
              <a:rPr lang="en-US" dirty="0" smtClean="0"/>
              <a:t>443/HTTPS, 161/SNMP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OID</a:t>
            </a:r>
            <a:r>
              <a:rPr lang="en-US" dirty="0"/>
              <a:t>/</a:t>
            </a:r>
            <a:r>
              <a:rPr lang="en-US" dirty="0">
                <a:solidFill>
                  <a:srgbClr val="FF0000"/>
                </a:solidFill>
              </a:rPr>
              <a:t>PEN</a:t>
            </a:r>
            <a:r>
              <a:rPr lang="en-US" dirty="0"/>
              <a:t>: 1.3.6.1.4.1.2011/Huawei  (IETF/</a:t>
            </a:r>
            <a:r>
              <a:rPr lang="en-US" dirty="0">
                <a:solidFill>
                  <a:srgbClr val="FF0000"/>
                </a:solidFill>
              </a:rPr>
              <a:t>ICANN</a:t>
            </a:r>
            <a:r>
              <a:rPr lang="en-US" dirty="0"/>
              <a:t>)</a:t>
            </a:r>
          </a:p>
          <a:p>
            <a:r>
              <a:rPr lang="en-US" dirty="0"/>
              <a:t>IPv4, IPv6: 199.7.83.42, 2001:500:9f::42  (RIR/</a:t>
            </a:r>
            <a:r>
              <a:rPr lang="en-US" dirty="0">
                <a:solidFill>
                  <a:srgbClr val="FF0000"/>
                </a:solidFill>
              </a:rPr>
              <a:t>ICANN</a:t>
            </a:r>
            <a:r>
              <a:rPr lang="en-US" dirty="0"/>
              <a:t>)</a:t>
            </a:r>
          </a:p>
          <a:p>
            <a:r>
              <a:rPr lang="en-US" dirty="0"/>
              <a:t>ASN: AS2706/Wharf TT… (RIR/</a:t>
            </a:r>
            <a:r>
              <a:rPr lang="en-US" dirty="0">
                <a:solidFill>
                  <a:srgbClr val="FF0000"/>
                </a:solidFill>
              </a:rPr>
              <a:t>ICANN</a:t>
            </a:r>
            <a:r>
              <a:rPr lang="en-US" dirty="0"/>
              <a:t>)</a:t>
            </a:r>
          </a:p>
          <a:p>
            <a:r>
              <a:rPr lang="en-US" dirty="0"/>
              <a:t>Domain Names: www.co.tt … (</a:t>
            </a:r>
            <a:r>
              <a:rPr lang="en-US" dirty="0">
                <a:solidFill>
                  <a:srgbClr val="FF0000"/>
                </a:solidFill>
              </a:rPr>
              <a:t>ICANN</a:t>
            </a:r>
            <a:r>
              <a:rPr lang="en-US" dirty="0"/>
              <a:t>)</a:t>
            </a:r>
          </a:p>
          <a:p>
            <a:r>
              <a:rPr lang="en-US" dirty="0"/>
              <a:t>HTTP, SMTP, SIP, XMPP, RTP, app specific…  (IETF/ITU/IG)</a:t>
            </a:r>
          </a:p>
          <a:p>
            <a:r>
              <a:rPr lang="en-US" dirty="0"/>
              <a:t>Security: SSL/TLS, RSA, ECC, AES, … (Academia/IG/IETF/GOVTs)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486215" flipV="1">
            <a:off x="8305195" y="2351048"/>
            <a:ext cx="3701582" cy="205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3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78"/>
            <a:ext cx="12192000" cy="1231296"/>
          </a:xfrm>
        </p:spPr>
        <p:txBody>
          <a:bodyPr>
            <a:normAutofit/>
          </a:bodyPr>
          <a:lstStyle/>
          <a:p>
            <a:r>
              <a:rPr lang="en-US" sz="3600" dirty="0"/>
              <a:t>Very large quantity of devices</a:t>
            </a:r>
            <a:br>
              <a:rPr lang="en-US" sz="3600" dirty="0"/>
            </a:br>
            <a:r>
              <a:rPr lang="en-US" sz="3600" dirty="0" smtClean="0"/>
              <a:t>Next orders of magnitude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39074" y="1417555"/>
            <a:ext cx="10216038" cy="435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latin typeface="Source Sans Pro"/>
                <a:cs typeface="Source Sans Pro"/>
              </a:rPr>
              <a:t>Tens of billions of smart devices by 2020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Gartner, McKinsey, Cisco, Ericsson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latin typeface="Source Sans Pro"/>
                <a:cs typeface="Source Sans Pro"/>
              </a:rPr>
              <a:t>Even if each sends small amounts of traffic</a:t>
            </a:r>
            <a:r>
              <a:rPr lang="is-IS" sz="2800" dirty="0" smtClean="0">
                <a:latin typeface="Source Sans Pro"/>
                <a:cs typeface="Source Sans Pro"/>
              </a:rPr>
              <a:t>...</a:t>
            </a:r>
          </a:p>
          <a:p>
            <a:pPr>
              <a:lnSpc>
                <a:spcPct val="110000"/>
              </a:lnSpc>
            </a:pPr>
            <a:r>
              <a:rPr lang="is-IS" sz="2800" dirty="0" smtClean="0">
                <a:latin typeface="Source Sans Pro"/>
                <a:cs typeface="Source Sans Pro"/>
              </a:rPr>
              <a:t>Addressing considerations: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is-IS" sz="2800" dirty="0" smtClean="0">
                <a:latin typeface="Source Sans Pro"/>
                <a:cs typeface="Source Sans Pro"/>
              </a:rPr>
              <a:t>NAT still? </a:t>
            </a:r>
            <a:r>
              <a:rPr lang="is-IS" sz="2800" dirty="0">
                <a:latin typeface="Source Sans Pro"/>
                <a:cs typeface="Source Sans Pro"/>
              </a:rPr>
              <a:t>Forcing function to IPv6</a:t>
            </a:r>
            <a:r>
              <a:rPr lang="is-IS" sz="2800" dirty="0" smtClean="0">
                <a:latin typeface="Source Sans Pro"/>
                <a:cs typeface="Source Sans Pro"/>
              </a:rPr>
              <a:t>?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is-IS" sz="2800" dirty="0">
                <a:latin typeface="Source Sans Pro"/>
                <a:cs typeface="Source Sans Pro"/>
              </a:rPr>
              <a:t>M</a:t>
            </a:r>
            <a:r>
              <a:rPr lang="is-IS" sz="2800" dirty="0" smtClean="0">
                <a:latin typeface="Source Sans Pro"/>
                <a:cs typeface="Source Sans Pro"/>
              </a:rPr>
              <a:t>ost device communications are local to a home LAN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is-IS" sz="2800" dirty="0" smtClean="0">
                <a:latin typeface="Source Sans Pro"/>
                <a:cs typeface="Source Sans Pro"/>
              </a:rPr>
              <a:t>Traffic to the outside goes through a controler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is-IS" sz="2800" dirty="0" smtClean="0">
                <a:latin typeface="Source Sans Pro"/>
                <a:cs typeface="Source Sans Pro"/>
              </a:rPr>
              <a:t>Still, very different scale of NAT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is-IS" sz="2800" dirty="0" smtClean="0">
                <a:latin typeface="Source Sans Pro"/>
                <a:cs typeface="Source Sans Pro"/>
              </a:rPr>
              <a:t>What about naming devices? Other identifiers?</a:t>
            </a:r>
          </a:p>
        </p:txBody>
      </p:sp>
    </p:spTree>
    <p:extLst>
      <p:ext uri="{BB962C8B-B14F-4D97-AF65-F5344CB8AC3E}">
        <p14:creationId xmlns:p14="http://schemas.microsoft.com/office/powerpoint/2010/main" val="1711042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DNSSEC and </a:t>
            </a:r>
            <a:r>
              <a:rPr lang="en-US" sz="4000" b="1" dirty="0" err="1" smtClean="0"/>
              <a:t>IoT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96476" y="1109548"/>
            <a:ext cx="11064556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Security is a well known missing piece for </a:t>
            </a:r>
            <a:r>
              <a:rPr lang="en-US" dirty="0" err="1"/>
              <a:t>IoT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Many </a:t>
            </a:r>
            <a:r>
              <a:rPr lang="en-US" dirty="0" err="1"/>
              <a:t>IoT</a:t>
            </a:r>
            <a:r>
              <a:rPr lang="en-US" dirty="0"/>
              <a:t> applications </a:t>
            </a:r>
            <a:r>
              <a:rPr lang="en-US" dirty="0" smtClean="0"/>
              <a:t>have physical world safety implications </a:t>
            </a:r>
          </a:p>
          <a:p>
            <a:pPr lvl="1"/>
            <a:r>
              <a:rPr lang="en-US" sz="2800" dirty="0" smtClean="0"/>
              <a:t>human harm, disruption of critical infrastructure service delivery</a:t>
            </a:r>
            <a:endParaRPr lang="en-US" sz="2800" dirty="0"/>
          </a:p>
          <a:p>
            <a:pPr marL="0" indent="0">
              <a:buNone/>
            </a:pPr>
            <a:r>
              <a:rPr lang="en-US" dirty="0" smtClean="0"/>
              <a:t>Can we use an existing infrastructure to enable a secure, global, cross-organizational, trans-national communication channel between devices?</a:t>
            </a:r>
          </a:p>
          <a:p>
            <a:pPr lvl="1"/>
            <a:r>
              <a:rPr lang="en-US" sz="2800" dirty="0" smtClean="0"/>
              <a:t>Specifically, can we use DNSSEC for key distribution necessary to </a:t>
            </a:r>
            <a:r>
              <a:rPr lang="en-US" sz="2800" dirty="0"/>
              <a:t>secure </a:t>
            </a:r>
            <a:r>
              <a:rPr lang="en-US" sz="2800" dirty="0" smtClean="0"/>
              <a:t>channels </a:t>
            </a:r>
            <a:r>
              <a:rPr lang="en-US" sz="2800" dirty="0"/>
              <a:t>and </a:t>
            </a:r>
            <a:r>
              <a:rPr lang="en-US" sz="2800" dirty="0" smtClean="0"/>
              <a:t>then securely bootstrap </a:t>
            </a:r>
            <a:r>
              <a:rPr lang="en-US" sz="2800" dirty="0"/>
              <a:t>application specific security </a:t>
            </a:r>
            <a:r>
              <a:rPr lang="en-US" sz="2800" dirty="0" smtClean="0"/>
              <a:t>mechanisms?</a:t>
            </a:r>
          </a:p>
          <a:p>
            <a:pPr marL="0" indent="0">
              <a:buNone/>
            </a:pPr>
            <a:r>
              <a:rPr lang="en-US" dirty="0" smtClean="0"/>
              <a:t>Can DNS </a:t>
            </a:r>
            <a:r>
              <a:rPr lang="en-US" dirty="0"/>
              <a:t>with DNSSEC </a:t>
            </a:r>
            <a:r>
              <a:rPr lang="en-US" dirty="0" smtClean="0"/>
              <a:t>solve </a:t>
            </a:r>
            <a:r>
              <a:rPr lang="en-US" dirty="0"/>
              <a:t>this </a:t>
            </a:r>
            <a:r>
              <a:rPr lang="en-US" dirty="0" smtClean="0"/>
              <a:t>problem? </a:t>
            </a:r>
            <a:endParaRPr lang="en-US" dirty="0"/>
          </a:p>
          <a:p>
            <a:pPr lvl="1"/>
            <a:r>
              <a:rPr lang="en-US" sz="2800" dirty="0" smtClean="0"/>
              <a:t>For example, can we use DANE</a:t>
            </a:r>
            <a:r>
              <a:rPr lang="en-US" sz="2800" dirty="0"/>
              <a:t> </a:t>
            </a:r>
            <a:r>
              <a:rPr lang="en-US" sz="2800" dirty="0" smtClean="0"/>
              <a:t>to </a:t>
            </a:r>
            <a:r>
              <a:rPr lang="en-US" sz="2800" dirty="0"/>
              <a:t>publish public keys in the </a:t>
            </a:r>
            <a:r>
              <a:rPr lang="en-US" sz="2800" dirty="0" smtClean="0"/>
              <a:t>DNS, so that end </a:t>
            </a:r>
            <a:r>
              <a:rPr lang="en-US" sz="2800" dirty="0"/>
              <a:t>user </a:t>
            </a:r>
            <a:r>
              <a:rPr lang="en-US" sz="2800" dirty="0" smtClean="0"/>
              <a:t>can validate keys using DNSSEC?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9939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926123" y="1688124"/>
            <a:ext cx="10515600" cy="41019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000" dirty="0" smtClean="0"/>
              <a:t>What is the Internet of Things?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 smtClean="0"/>
              <a:t>IOT device characteristics and challenges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 smtClean="0"/>
              <a:t>Threat landscape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4000" dirty="0" smtClean="0"/>
              <a:t>Is the past a prelude to the future?</a:t>
            </a:r>
          </a:p>
        </p:txBody>
      </p:sp>
    </p:spTree>
    <p:extLst>
      <p:ext uri="{BB962C8B-B14F-4D97-AF65-F5344CB8AC3E}">
        <p14:creationId xmlns:p14="http://schemas.microsoft.com/office/powerpoint/2010/main" val="233837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Box 77"/>
          <p:cNvSpPr txBox="1"/>
          <p:nvPr/>
        </p:nvSpPr>
        <p:spPr>
          <a:xfrm>
            <a:off x="1688602" y="4053857"/>
            <a:ext cx="8826998" cy="1477328"/>
          </a:xfrm>
          <a:prstGeom prst="rect">
            <a:avLst/>
          </a:prstGeom>
          <a:noFill/>
          <a:ln w="31750">
            <a:solidFill>
              <a:schemeClr val="dk1">
                <a:shade val="95000"/>
                <a:satMod val="10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+mn-lt"/>
              </a:rPr>
              <a:t>Can DNS provide a foundation for  scalable security </a:t>
            </a:r>
            <a:endParaRPr lang="en-US" sz="4000" b="1" dirty="0">
              <a:latin typeface="+mn-lt"/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5541169" y="1445919"/>
            <a:ext cx="76200" cy="762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38"/>
          <p:cNvSpPr txBox="1">
            <a:spLocks noChangeArrowheads="1"/>
          </p:cNvSpPr>
          <p:nvPr/>
        </p:nvSpPr>
        <p:spPr bwMode="auto">
          <a:xfrm>
            <a:off x="4492600" y="1629812"/>
            <a:ext cx="685800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com</a:t>
            </a: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161857" y="2367631"/>
            <a:ext cx="685800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 err="1"/>
              <a:t>za</a:t>
            </a:r>
            <a:endParaRPr lang="en-US" altLang="en-US" sz="1800" dirty="0"/>
          </a:p>
        </p:txBody>
      </p:sp>
      <p:sp>
        <p:nvSpPr>
          <p:cNvPr id="17" name="TextBox 40"/>
          <p:cNvSpPr txBox="1">
            <a:spLocks noChangeArrowheads="1"/>
          </p:cNvSpPr>
          <p:nvPr/>
        </p:nvSpPr>
        <p:spPr bwMode="auto">
          <a:xfrm>
            <a:off x="5236369" y="1128946"/>
            <a:ext cx="685800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root</a:t>
            </a:r>
          </a:p>
        </p:txBody>
      </p:sp>
      <p:cxnSp>
        <p:nvCxnSpPr>
          <p:cNvPr id="19" name="Straight Connector 18"/>
          <p:cNvCxnSpPr>
            <a:endCxn id="58" idx="0"/>
          </p:cNvCxnSpPr>
          <p:nvPr/>
        </p:nvCxnSpPr>
        <p:spPr bwMode="auto">
          <a:xfrm>
            <a:off x="3688555" y="3697305"/>
            <a:ext cx="170336" cy="523061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51"/>
          <p:cNvSpPr txBox="1">
            <a:spLocks noChangeArrowheads="1"/>
          </p:cNvSpPr>
          <p:nvPr/>
        </p:nvSpPr>
        <p:spPr bwMode="auto">
          <a:xfrm>
            <a:off x="6527898" y="2729882"/>
            <a:ext cx="850108" cy="3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co.za</a:t>
            </a:r>
          </a:p>
        </p:txBody>
      </p:sp>
      <p:sp>
        <p:nvSpPr>
          <p:cNvPr id="25" name="TextBox 51"/>
          <p:cNvSpPr txBox="1">
            <a:spLocks noChangeArrowheads="1"/>
          </p:cNvSpPr>
          <p:nvPr/>
        </p:nvSpPr>
        <p:spPr bwMode="auto">
          <a:xfrm>
            <a:off x="8504634" y="3420538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iotdevices.co.za</a:t>
            </a:r>
          </a:p>
        </p:txBody>
      </p:sp>
      <p:cxnSp>
        <p:nvCxnSpPr>
          <p:cNvPr id="33" name="Straight Connector 32"/>
          <p:cNvCxnSpPr/>
          <p:nvPr/>
        </p:nvCxnSpPr>
        <p:spPr bwMode="auto">
          <a:xfrm flipH="1">
            <a:off x="5522788" y="3730008"/>
            <a:ext cx="903911" cy="1098575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>
            <a:off x="6414790" y="3011324"/>
            <a:ext cx="1999356" cy="674752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 bwMode="auto">
          <a:xfrm>
            <a:off x="6096000" y="2602948"/>
            <a:ext cx="306884" cy="408377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 bwMode="auto">
          <a:xfrm>
            <a:off x="5550619" y="1436421"/>
            <a:ext cx="559446" cy="1193287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 bwMode="auto">
          <a:xfrm flipH="1">
            <a:off x="8109347" y="3719823"/>
            <a:ext cx="292893" cy="39124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flipH="1">
            <a:off x="3676652" y="3011325"/>
            <a:ext cx="2738139" cy="687459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>
            <a:off x="8445692" y="3723412"/>
            <a:ext cx="1125370" cy="89298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 bwMode="auto">
          <a:xfrm>
            <a:off x="6414791" y="3027462"/>
            <a:ext cx="11906" cy="71428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xtBox 51"/>
          <p:cNvSpPr txBox="1">
            <a:spLocks noChangeArrowheads="1"/>
          </p:cNvSpPr>
          <p:nvPr/>
        </p:nvSpPr>
        <p:spPr bwMode="auto">
          <a:xfrm>
            <a:off x="1555030" y="4688014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window.rickshome.security.co.za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774031" y="3556295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security.co.za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4731841" y="3517861"/>
            <a:ext cx="16948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electric.co.za</a:t>
            </a:r>
          </a:p>
        </p:txBody>
      </p:sp>
      <p:cxnSp>
        <p:nvCxnSpPr>
          <p:cNvPr id="56" name="Straight Connector 55"/>
          <p:cNvCxnSpPr>
            <a:endCxn id="50" idx="0"/>
          </p:cNvCxnSpPr>
          <p:nvPr/>
        </p:nvCxnSpPr>
        <p:spPr bwMode="auto">
          <a:xfrm flipH="1">
            <a:off x="3158431" y="3697305"/>
            <a:ext cx="518219" cy="990709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1"/>
          <p:cNvSpPr txBox="1">
            <a:spLocks noChangeArrowheads="1"/>
          </p:cNvSpPr>
          <p:nvPr/>
        </p:nvSpPr>
        <p:spPr bwMode="auto">
          <a:xfrm>
            <a:off x="2370534" y="4220366"/>
            <a:ext cx="2976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water.rickshome.security.co.za</a:t>
            </a:r>
          </a:p>
        </p:txBody>
      </p:sp>
      <p:cxnSp>
        <p:nvCxnSpPr>
          <p:cNvPr id="59" name="Straight Connector 58"/>
          <p:cNvCxnSpPr/>
          <p:nvPr/>
        </p:nvCxnSpPr>
        <p:spPr bwMode="auto">
          <a:xfrm flipH="1">
            <a:off x="3334047" y="3698784"/>
            <a:ext cx="330696" cy="1304193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 bwMode="auto">
          <a:xfrm>
            <a:off x="8395691" y="3710034"/>
            <a:ext cx="581477" cy="1331347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4" idx="3"/>
          </p:cNvCxnSpPr>
          <p:nvPr/>
        </p:nvCxnSpPr>
        <p:spPr bwMode="auto">
          <a:xfrm>
            <a:off x="6426698" y="3702527"/>
            <a:ext cx="635943" cy="648352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51"/>
          <p:cNvSpPr txBox="1">
            <a:spLocks noChangeArrowheads="1"/>
          </p:cNvSpPr>
          <p:nvPr/>
        </p:nvSpPr>
        <p:spPr bwMode="auto">
          <a:xfrm>
            <a:off x="1774031" y="5113949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door.rickshome.security.co.za</a:t>
            </a:r>
          </a:p>
        </p:txBody>
      </p:sp>
      <p:sp>
        <p:nvSpPr>
          <p:cNvPr id="91" name="TextBox 51"/>
          <p:cNvSpPr txBox="1">
            <a:spLocks noChangeArrowheads="1"/>
          </p:cNvSpPr>
          <p:nvPr/>
        </p:nvSpPr>
        <p:spPr bwMode="auto">
          <a:xfrm>
            <a:off x="3824359" y="4880212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meter.rickshome.electric.co.za</a:t>
            </a:r>
          </a:p>
        </p:txBody>
      </p:sp>
      <p:sp>
        <p:nvSpPr>
          <p:cNvPr id="92" name="TextBox 51"/>
          <p:cNvSpPr txBox="1">
            <a:spLocks noChangeArrowheads="1"/>
          </p:cNvSpPr>
          <p:nvPr/>
        </p:nvSpPr>
        <p:spPr bwMode="auto">
          <a:xfrm>
            <a:off x="5226101" y="4382104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aircond.rickshome.electric.co.za</a:t>
            </a:r>
          </a:p>
        </p:txBody>
      </p:sp>
      <p:cxnSp>
        <p:nvCxnSpPr>
          <p:cNvPr id="99" name="Straight Connector 98"/>
          <p:cNvCxnSpPr/>
          <p:nvPr/>
        </p:nvCxnSpPr>
        <p:spPr bwMode="auto">
          <a:xfrm flipH="1">
            <a:off x="5247049" y="1498618"/>
            <a:ext cx="292893" cy="39124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TextBox 51"/>
          <p:cNvSpPr txBox="1">
            <a:spLocks noChangeArrowheads="1"/>
          </p:cNvSpPr>
          <p:nvPr/>
        </p:nvSpPr>
        <p:spPr bwMode="auto">
          <a:xfrm>
            <a:off x="7062640" y="4151506"/>
            <a:ext cx="3206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car.rickshome.iotdevices.co.za</a:t>
            </a:r>
          </a:p>
        </p:txBody>
      </p:sp>
      <p:sp>
        <p:nvSpPr>
          <p:cNvPr id="101" name="TextBox 51"/>
          <p:cNvSpPr txBox="1">
            <a:spLocks noChangeArrowheads="1"/>
          </p:cNvSpPr>
          <p:nvPr/>
        </p:nvSpPr>
        <p:spPr bwMode="auto">
          <a:xfrm>
            <a:off x="6890145" y="5148376"/>
            <a:ext cx="36099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refrigerator.rickshome.iotdevices.co.za</a:t>
            </a:r>
          </a:p>
        </p:txBody>
      </p:sp>
      <p:sp>
        <p:nvSpPr>
          <p:cNvPr id="103" name="TextBox 51"/>
          <p:cNvSpPr txBox="1">
            <a:spLocks noChangeArrowheads="1"/>
          </p:cNvSpPr>
          <p:nvPr/>
        </p:nvSpPr>
        <p:spPr bwMode="auto">
          <a:xfrm>
            <a:off x="7024241" y="4659943"/>
            <a:ext cx="35425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thermostat.rickshome.iotdevices.co.za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3387254" y="2108624"/>
            <a:ext cx="1801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google.com</a:t>
            </a:r>
          </a:p>
        </p:txBody>
      </p:sp>
      <p:cxnSp>
        <p:nvCxnSpPr>
          <p:cNvPr id="107" name="Straight Connector 106"/>
          <p:cNvCxnSpPr/>
          <p:nvPr/>
        </p:nvCxnSpPr>
        <p:spPr bwMode="auto">
          <a:xfrm flipH="1">
            <a:off x="4933209" y="1913432"/>
            <a:ext cx="292893" cy="391240"/>
          </a:xfrm>
          <a:prstGeom prst="line">
            <a:avLst/>
          </a:prstGeom>
          <a:ln w="38100">
            <a:headEnd type="none"/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TextBox 51"/>
          <p:cNvSpPr txBox="1">
            <a:spLocks noChangeArrowheads="1"/>
          </p:cNvSpPr>
          <p:nvPr/>
        </p:nvSpPr>
        <p:spPr bwMode="auto">
          <a:xfrm>
            <a:off x="6946102" y="1077653"/>
            <a:ext cx="42045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DNS is already </a:t>
            </a:r>
            <a:r>
              <a:rPr lang="en-US" altLang="en-US" sz="2400" b="1" dirty="0" smtClean="0"/>
              <a:t>present</a:t>
            </a:r>
            <a:endParaRPr lang="en-US" altLang="en-US" sz="2400" b="1" dirty="0"/>
          </a:p>
        </p:txBody>
      </p:sp>
      <p:sp>
        <p:nvSpPr>
          <p:cNvPr id="109" name="TextBox 51"/>
          <p:cNvSpPr txBox="1">
            <a:spLocks noChangeArrowheads="1"/>
          </p:cNvSpPr>
          <p:nvPr/>
        </p:nvSpPr>
        <p:spPr bwMode="auto">
          <a:xfrm>
            <a:off x="6952952" y="1470223"/>
            <a:ext cx="34102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DNSSEC adds security</a:t>
            </a:r>
          </a:p>
        </p:txBody>
      </p:sp>
      <p:pic>
        <p:nvPicPr>
          <p:cNvPr id="111" name="Picture 5" descr="MCj0431599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5079" y="1623249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" name="Picture 5" descr="MCj0431599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7346" y="3992704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5" descr="MCj0431599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068" y="2313830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5" descr="MCj0431599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292" y="3009136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5" descr="MCj0431599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2070" y="3204639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" name="Picture 5" descr="MCj0431599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359" y="3000855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" name="Picture 5" descr="MCj0431599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7490" y="4106892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" name="Picture 5" descr="MCj0431599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8786" y="4145482"/>
            <a:ext cx="506796" cy="51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" name="TextBox 51"/>
          <p:cNvSpPr txBox="1">
            <a:spLocks noChangeArrowheads="1"/>
          </p:cNvSpPr>
          <p:nvPr/>
        </p:nvSpPr>
        <p:spPr bwMode="auto">
          <a:xfrm>
            <a:off x="8219690" y="1807617"/>
            <a:ext cx="24483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/>
              <a:t>and crosses organizational boundaries.</a:t>
            </a:r>
          </a:p>
        </p:txBody>
      </p:sp>
      <p:cxnSp>
        <p:nvCxnSpPr>
          <p:cNvPr id="120" name="Straight Connector 119"/>
          <p:cNvCxnSpPr>
            <a:stCxn id="54" idx="1"/>
          </p:cNvCxnSpPr>
          <p:nvPr/>
        </p:nvCxnSpPr>
        <p:spPr bwMode="auto">
          <a:xfrm flipH="1">
            <a:off x="3967835" y="3702527"/>
            <a:ext cx="764006" cy="27480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 bwMode="auto">
          <a:xfrm flipH="1">
            <a:off x="6905666" y="3750892"/>
            <a:ext cx="1313433" cy="845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 bwMode="auto">
          <a:xfrm flipH="1">
            <a:off x="4656363" y="4541278"/>
            <a:ext cx="647863" cy="217462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 bwMode="auto">
          <a:xfrm flipH="1">
            <a:off x="6879106" y="4914639"/>
            <a:ext cx="535362" cy="126375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 bwMode="auto">
          <a:xfrm flipH="1" flipV="1">
            <a:off x="6402884" y="5148009"/>
            <a:ext cx="540160" cy="117763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 bwMode="auto">
          <a:xfrm flipH="1" flipV="1">
            <a:off x="5293439" y="4339749"/>
            <a:ext cx="413855" cy="42355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91" idx="2"/>
          </p:cNvCxnSpPr>
          <p:nvPr/>
        </p:nvCxnSpPr>
        <p:spPr bwMode="auto">
          <a:xfrm flipH="1">
            <a:off x="4779897" y="5187988"/>
            <a:ext cx="647862" cy="134082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 bwMode="auto">
          <a:xfrm flipH="1" flipV="1">
            <a:off x="5052930" y="2422541"/>
            <a:ext cx="977721" cy="463792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 bwMode="auto">
          <a:xfrm flipH="1">
            <a:off x="4464645" y="2568660"/>
            <a:ext cx="400445" cy="587203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752600" y="5742513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Animated slide</a:t>
            </a:r>
          </a:p>
        </p:txBody>
      </p:sp>
    </p:spTree>
    <p:extLst>
      <p:ext uri="{BB962C8B-B14F-4D97-AF65-F5344CB8AC3E}">
        <p14:creationId xmlns:p14="http://schemas.microsoft.com/office/powerpoint/2010/main" val="3804813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1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Summary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581212" y="1291424"/>
            <a:ext cx="1140897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Internet </a:t>
            </a:r>
            <a:r>
              <a:rPr lang="en-US" sz="3200" dirty="0"/>
              <a:t>of </a:t>
            </a:r>
            <a:r>
              <a:rPr lang="en-US" sz="3200" dirty="0" smtClean="0"/>
              <a:t>Things holds great promise</a:t>
            </a:r>
          </a:p>
          <a:p>
            <a:endParaRPr lang="en-US" sz="3200" dirty="0" smtClean="0"/>
          </a:p>
          <a:p>
            <a:r>
              <a:rPr lang="en-US" sz="3200" dirty="0" smtClean="0"/>
              <a:t>If we allow history to repeat, 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</a:t>
            </a:r>
            <a:r>
              <a:rPr lang="en-US" sz="3200" dirty="0" smtClean="0">
                <a:latin typeface="Source Sans Pro"/>
                <a:cs typeface="Source Sans Pro"/>
                <a:sym typeface="Wingdings"/>
              </a:rPr>
              <a:t> </a:t>
            </a:r>
            <a:r>
              <a:rPr lang="en-US" sz="3200" dirty="0" smtClean="0"/>
              <a:t>it can also pose a great threat</a:t>
            </a:r>
            <a:endParaRPr lang="en-US" sz="3200" dirty="0"/>
          </a:p>
          <a:p>
            <a:endParaRPr lang="en-US" sz="3200" strike="sngStrike" dirty="0" smtClean="0"/>
          </a:p>
          <a:p>
            <a:r>
              <a:rPr lang="en-US" sz="3200" strike="sngStrike" dirty="0" smtClean="0"/>
              <a:t>Is</a:t>
            </a:r>
            <a:r>
              <a:rPr lang="en-US" sz="3200" dirty="0" smtClean="0"/>
              <a:t> Must the </a:t>
            </a:r>
            <a:r>
              <a:rPr lang="en-US" sz="3200" dirty="0"/>
              <a:t>past </a:t>
            </a:r>
            <a:r>
              <a:rPr lang="en-US" sz="3200" dirty="0" smtClean="0"/>
              <a:t>(be) a </a:t>
            </a:r>
            <a:r>
              <a:rPr lang="en-US" sz="3200" dirty="0"/>
              <a:t>prelude to the future</a:t>
            </a:r>
            <a:r>
              <a:rPr lang="en-US" sz="3200" dirty="0" smtClean="0"/>
              <a:t>?</a:t>
            </a:r>
          </a:p>
          <a:p>
            <a:r>
              <a:rPr lang="en-US" sz="3200" dirty="0"/>
              <a:t>	</a:t>
            </a:r>
            <a:r>
              <a:rPr lang="en-US" sz="3200" dirty="0" smtClean="0"/>
              <a:t>		</a:t>
            </a:r>
            <a:r>
              <a:rPr lang="en-US" sz="3200" dirty="0" smtClean="0">
                <a:latin typeface="Source Sans Pro"/>
                <a:cs typeface="Source Sans Pro"/>
                <a:sym typeface="Wingdings"/>
              </a:rPr>
              <a:t> </a:t>
            </a:r>
            <a:r>
              <a:rPr lang="en-US" sz="3200" dirty="0" smtClean="0"/>
              <a:t>if not, who can influence the market and how?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60077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rgbClr val="FFFFFF"/>
                </a:solidFill>
              </a:rPr>
              <a:t>Questions?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524000" y="2743200"/>
            <a:ext cx="10668000" cy="3429000"/>
          </a:xfrm>
          <a:solidFill>
            <a:schemeClr val="bg2"/>
          </a:solidFill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dirty="0" smtClean="0"/>
              <a:t>Contacts:</a:t>
            </a:r>
            <a:br>
              <a:rPr lang="en-US" dirty="0" smtClean="0"/>
            </a:br>
            <a:r>
              <a:rPr lang="en-US" dirty="0" smtClean="0"/>
              <a:t>email: </a:t>
            </a:r>
            <a:r>
              <a:rPr lang="en-US" dirty="0" err="1" smtClean="0"/>
              <a:t>dave.piscitello@icann.org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twitter: @</a:t>
            </a:r>
            <a:r>
              <a:rPr lang="en-US" dirty="0" err="1" smtClean="0"/>
              <a:t>securityskeptic</a:t>
            </a:r>
            <a:endParaRPr lang="en-US" dirty="0" smtClean="0"/>
          </a:p>
          <a:p>
            <a:pPr algn="l">
              <a:lnSpc>
                <a:spcPct val="90000"/>
              </a:lnSpc>
            </a:pPr>
            <a:r>
              <a:rPr lang="en-US" dirty="0"/>
              <a:t>w</a:t>
            </a:r>
            <a:r>
              <a:rPr lang="en-US" dirty="0" smtClean="0"/>
              <a:t>eb: </a:t>
            </a:r>
            <a:r>
              <a:rPr lang="en-US" dirty="0" err="1" smtClean="0"/>
              <a:t>securityskeptic.com</a:t>
            </a:r>
            <a:endParaRPr lang="en-US" dirty="0" smtClean="0"/>
          </a:p>
          <a:p>
            <a:pPr algn="l">
              <a:lnSpc>
                <a:spcPct val="90000"/>
              </a:lnSpc>
            </a:pPr>
            <a:r>
              <a:rPr lang="en-US" dirty="0"/>
              <a:t>c</a:t>
            </a:r>
            <a:r>
              <a:rPr lang="en-US" dirty="0" smtClean="0"/>
              <a:t>ompany: </a:t>
            </a:r>
            <a:r>
              <a:rPr lang="en-US" dirty="0" err="1" smtClean="0"/>
              <a:t>icann.org</a:t>
            </a:r>
            <a:endParaRPr lang="en-US" dirty="0" smtClean="0"/>
          </a:p>
          <a:p>
            <a:pPr algn="l">
              <a:lnSpc>
                <a:spcPct val="90000"/>
              </a:lnSpc>
            </a:pPr>
            <a:r>
              <a:rPr lang="en-US" dirty="0" smtClean="0"/>
              <a:t>ICANN </a:t>
            </a:r>
            <a:r>
              <a:rPr lang="en-US" dirty="0"/>
              <a:t>Security </a:t>
            </a:r>
            <a:r>
              <a:rPr lang="en-US" dirty="0" smtClean="0"/>
              <a:t>Team: </a:t>
            </a:r>
            <a:br>
              <a:rPr lang="en-US" dirty="0" smtClean="0"/>
            </a:br>
            <a:r>
              <a:rPr lang="en-US" sz="2800" dirty="0" err="1" smtClean="0"/>
              <a:t>icann.org</a:t>
            </a:r>
            <a:r>
              <a:rPr lang="en-US" sz="2800" dirty="0"/>
              <a:t>/resources/</a:t>
            </a:r>
            <a:r>
              <a:rPr lang="en-US" sz="2800" dirty="0" smtClean="0"/>
              <a:t>pages/security</a:t>
            </a:r>
            <a:r>
              <a:rPr lang="en-US" sz="2800" dirty="0"/>
              <a:t>-2012-02-25-en</a:t>
            </a:r>
          </a:p>
        </p:txBody>
      </p:sp>
      <p:sp>
        <p:nvSpPr>
          <p:cNvPr id="7" name="Rectangle 6"/>
          <p:cNvSpPr/>
          <p:nvPr/>
        </p:nvSpPr>
        <p:spPr>
          <a:xfrm>
            <a:off x="406400" y="2743200"/>
            <a:ext cx="1117600" cy="3429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9BDF67DF-6937-A348-92E5-CE6BB4A08905}" type="datetime1">
              <a:rPr lang="en-US" sz="1200" smtClean="0">
                <a:solidFill>
                  <a:srgbClr val="A6A6A6"/>
                </a:solidFill>
              </a:rPr>
              <a:pPr marL="0" indent="0">
                <a:buNone/>
              </a:pPr>
              <a:t>11/30/16</a:t>
            </a:fld>
            <a:endParaRPr lang="en-US" sz="1200" dirty="0">
              <a:solidFill>
                <a:srgbClr val="A6A6A6"/>
              </a:solidFill>
            </a:endParaRPr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C5EDC28-5492-0E4F-9D0E-07F2B64307E0}" type="slidenum">
              <a:rPr lang="en-US" sz="1200" smtClean="0">
                <a:solidFill>
                  <a:srgbClr val="A6A6A6"/>
                </a:solidFill>
              </a:rPr>
              <a:pPr algn="r"/>
              <a:t>22</a:t>
            </a:fld>
            <a:endParaRPr lang="en-US" sz="1200" dirty="0">
              <a:solidFill>
                <a:srgbClr val="A6A6A6"/>
              </a:solidFill>
            </a:endParaRPr>
          </a:p>
        </p:txBody>
      </p:sp>
      <p:pic>
        <p:nvPicPr>
          <p:cNvPr id="2" name="Picture 1" descr="skept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3713">
            <a:off x="7984182" y="1224026"/>
            <a:ext cx="2286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0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the Internet of Things?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755873" y="1362210"/>
            <a:ext cx="10673239" cy="421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 smtClean="0">
                <a:latin typeface="Source Sans Pro"/>
                <a:cs typeface="Source Sans Pro"/>
              </a:rPr>
              <a:t>IoT</a:t>
            </a:r>
            <a:r>
              <a:rPr lang="en-US" sz="3200" dirty="0" smtClean="0">
                <a:latin typeface="Source Sans Pro"/>
                <a:cs typeface="Source Sans Pro"/>
              </a:rPr>
              <a:t> (Internet of Things) is about connecting </a:t>
            </a:r>
            <a:r>
              <a:rPr lang="en-US" sz="3200" dirty="0" smtClean="0">
                <a:latin typeface="Source Sans Pro"/>
                <a:cs typeface="Source Sans Pro"/>
              </a:rPr>
              <a:t/>
            </a:r>
            <a:br>
              <a:rPr lang="en-US" sz="3200" dirty="0" smtClean="0">
                <a:latin typeface="Source Sans Pro"/>
                <a:cs typeface="Source Sans Pro"/>
              </a:rPr>
            </a:br>
            <a:r>
              <a:rPr lang="en-US" sz="3200" dirty="0" smtClean="0">
                <a:solidFill>
                  <a:schemeClr val="accent5"/>
                </a:solidFill>
                <a:latin typeface="Source Sans Pro"/>
                <a:cs typeface="Source Sans Pro"/>
              </a:rPr>
              <a:t>the</a:t>
            </a:r>
            <a:r>
              <a:rPr lang="en-US" sz="3200" dirty="0" smtClean="0">
                <a:latin typeface="Source Sans Pro"/>
                <a:cs typeface="Source Sans Pro"/>
              </a:rPr>
              <a:t> </a:t>
            </a:r>
            <a:r>
              <a:rPr lang="en-US" sz="3200" dirty="0" smtClean="0">
                <a:solidFill>
                  <a:schemeClr val="accent5"/>
                </a:solidFill>
                <a:latin typeface="Source Sans Pro"/>
                <a:cs typeface="Source Sans Pro"/>
              </a:rPr>
              <a:t>next wave of devices </a:t>
            </a:r>
            <a:r>
              <a:rPr lang="en-US" sz="3200" dirty="0" smtClean="0">
                <a:latin typeface="Source Sans Pro"/>
                <a:cs typeface="Source Sans Pro"/>
              </a:rPr>
              <a:t>to the Internet.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3200" dirty="0">
                <a:latin typeface="Source Sans Pro"/>
                <a:cs typeface="Source Sans Pro"/>
              </a:rPr>
              <a:t>A</a:t>
            </a:r>
            <a:r>
              <a:rPr lang="en-US" sz="3200" dirty="0" smtClean="0"/>
              <a:t> universe of </a:t>
            </a:r>
            <a:r>
              <a:rPr lang="en-US" sz="3200" dirty="0"/>
              <a:t>devices that may be present in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accent5"/>
                </a:solidFill>
              </a:rPr>
              <a:t>all </a:t>
            </a:r>
            <a:r>
              <a:rPr lang="en-US" sz="3200" dirty="0">
                <a:solidFill>
                  <a:schemeClr val="accent5"/>
                </a:solidFill>
              </a:rPr>
              <a:t>aspects of </a:t>
            </a:r>
            <a:r>
              <a:rPr lang="en-US" sz="3200" dirty="0" smtClean="0">
                <a:solidFill>
                  <a:schemeClr val="accent5"/>
                </a:solidFill>
              </a:rPr>
              <a:t>lifestyle</a:t>
            </a:r>
            <a:r>
              <a:rPr lang="en-US" sz="3200" dirty="0">
                <a:solidFill>
                  <a:schemeClr val="accent5"/>
                </a:solidFill>
              </a:rPr>
              <a:t>, health, or </a:t>
            </a:r>
            <a:r>
              <a:rPr lang="en-US" sz="3200" dirty="0" smtClean="0">
                <a:solidFill>
                  <a:schemeClr val="accent5"/>
                </a:solidFill>
              </a:rPr>
              <a:t>society</a:t>
            </a:r>
          </a:p>
          <a:p>
            <a:pPr marL="800100" lvl="1" indent="-342900">
              <a:lnSpc>
                <a:spcPct val="120000"/>
              </a:lnSpc>
              <a:buFont typeface="Arial"/>
              <a:buChar char="•"/>
            </a:pPr>
            <a:r>
              <a:rPr lang="en-US" sz="3200" dirty="0" smtClean="0"/>
              <a:t>These devices are locally and globally connected via Internet services</a:t>
            </a:r>
            <a:endParaRPr lang="en-US" sz="3200" dirty="0" smtClean="0">
              <a:latin typeface="Source Sans Pro"/>
              <a:cs typeface="Source Sans Pro"/>
            </a:endParaRPr>
          </a:p>
          <a:p>
            <a:pPr>
              <a:lnSpc>
                <a:spcPct val="120000"/>
              </a:lnSpc>
            </a:pPr>
            <a:endParaRPr lang="en-US" sz="3200" dirty="0" smtClean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82880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IoT</a:t>
            </a:r>
            <a:r>
              <a:rPr lang="en-US" sz="4000" dirty="0" smtClean="0"/>
              <a:t> on a Bar Napkin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17" y="803892"/>
            <a:ext cx="11184701" cy="536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7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Characteristics of </a:t>
            </a:r>
            <a:r>
              <a:rPr lang="en-US" sz="4000" dirty="0" err="1" smtClean="0"/>
              <a:t>IoT</a:t>
            </a:r>
            <a:r>
              <a:rPr lang="en-US" sz="4000" dirty="0" smtClean="0"/>
              <a:t> Devices</a:t>
            </a:r>
            <a:endParaRPr lang="en-US" sz="4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1143136"/>
            <a:ext cx="10515600" cy="49334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200" dirty="0" smtClean="0">
                <a:latin typeface="Source Sans Pro"/>
                <a:cs typeface="Source Sans Pro"/>
              </a:rPr>
              <a:t>Very large to unimaginable number of devices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Source Sans Pro"/>
                <a:cs typeface="Source Sans Pro"/>
              </a:rPr>
              <a:t>“Things” encompasses virtually any thing that might be </a:t>
            </a:r>
            <a:r>
              <a:rPr lang="en-US" dirty="0" smtClean="0">
                <a:latin typeface="Source Sans Pro"/>
                <a:cs typeface="Source Sans Pro"/>
              </a:rPr>
              <a:t/>
            </a:r>
            <a:br>
              <a:rPr lang="en-US" dirty="0" smtClean="0">
                <a:latin typeface="Source Sans Pro"/>
                <a:cs typeface="Source Sans Pro"/>
              </a:rPr>
            </a:br>
            <a:r>
              <a:rPr lang="en-US" dirty="0" smtClean="0">
                <a:latin typeface="Source Sans Pro"/>
                <a:cs typeface="Source Sans Pro"/>
              </a:rPr>
              <a:t>automated </a:t>
            </a:r>
            <a:r>
              <a:rPr lang="en-US" dirty="0" smtClean="0">
                <a:latin typeface="Source Sans Pro"/>
                <a:cs typeface="Source Sans Pro"/>
              </a:rPr>
              <a:t>or expected to collect or report information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 smtClean="0">
                <a:latin typeface="Source Sans Pro"/>
                <a:cs typeface="Source Sans Pro"/>
              </a:rPr>
              <a:t>Devices are small or embedded in things or beings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US" dirty="0" smtClean="0">
                <a:latin typeface="Source Sans Pro"/>
                <a:cs typeface="Source Sans Pro"/>
              </a:rPr>
              <a:t>Initial wave have limited processor, memory, or power constraints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 smtClean="0">
                <a:latin typeface="Source Sans Pro"/>
                <a:cs typeface="Source Sans Pro"/>
              </a:rPr>
              <a:t>Machine to machine communication is typically more common than human to machine communication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200" dirty="0" smtClean="0">
                <a:latin typeface="Source Sans Pro"/>
                <a:cs typeface="Source Sans Pro"/>
              </a:rPr>
              <a:t>Like all preceding waves, security and privacy are at odds with the desired pace to commoditize 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endParaRPr lang="en-US" sz="3200" dirty="0" smtClean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6868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78"/>
            <a:ext cx="12192000" cy="127747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Machine to Machine communications:</a:t>
            </a:r>
            <a:br>
              <a:rPr lang="en-US" sz="3600" dirty="0" smtClean="0"/>
            </a:br>
            <a:r>
              <a:rPr lang="en-US" sz="3600" dirty="0"/>
              <a:t>The loss of the </a:t>
            </a:r>
            <a:r>
              <a:rPr lang="en-US" sz="3600" dirty="0" smtClean="0"/>
              <a:t>“human factor”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15757" y="1420092"/>
            <a:ext cx="9885564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ource Sans Pro"/>
                <a:cs typeface="Source Sans Pro"/>
              </a:rPr>
              <a:t>IOT will change communication patterns:</a:t>
            </a:r>
          </a:p>
          <a:p>
            <a:endParaRPr lang="en-US" sz="2800" dirty="0" smtClean="0">
              <a:latin typeface="Source Sans Pro"/>
              <a:cs typeface="Source Sans Pro"/>
            </a:endParaRPr>
          </a:p>
          <a:p>
            <a:r>
              <a:rPr lang="en-US" sz="2800" dirty="0">
                <a:latin typeface="Source Sans Pro"/>
                <a:cs typeface="Source Sans Pro"/>
              </a:rPr>
              <a:t>	</a:t>
            </a:r>
            <a:r>
              <a:rPr lang="en-US" sz="2800" dirty="0" smtClean="0">
                <a:latin typeface="Source Sans Pro"/>
                <a:cs typeface="Source Sans Pro"/>
              </a:rPr>
              <a:t>- Not limited to “eye-ball” bandwidth</a:t>
            </a:r>
          </a:p>
          <a:p>
            <a:r>
              <a:rPr lang="en-US" sz="2800" dirty="0" smtClean="0">
                <a:latin typeface="Source Sans Pro"/>
                <a:cs typeface="Source Sans Pro"/>
              </a:rPr>
              <a:t/>
            </a:r>
            <a:br>
              <a:rPr lang="en-US" sz="2800" dirty="0" smtClean="0">
                <a:latin typeface="Source Sans Pro"/>
                <a:cs typeface="Source Sans Pro"/>
              </a:rPr>
            </a:br>
            <a:r>
              <a:rPr lang="en-US" sz="2800" dirty="0" smtClean="0">
                <a:latin typeface="Source Sans Pro"/>
                <a:cs typeface="Source Sans Pro"/>
              </a:rPr>
              <a:t>			</a:t>
            </a: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 Potentially infinite aggregated bandwidth</a:t>
            </a:r>
          </a:p>
          <a:p>
            <a:endParaRPr lang="en-US" sz="2800" dirty="0">
              <a:latin typeface="Source Sans Pro"/>
              <a:cs typeface="Source Sans Pro"/>
              <a:sym typeface="Wingdings"/>
            </a:endParaRPr>
          </a:p>
          <a:p>
            <a:r>
              <a:rPr lang="en-US" sz="2800" dirty="0" smtClean="0">
                <a:latin typeface="Source Sans Pro"/>
                <a:cs typeface="Source Sans Pro"/>
              </a:rPr>
              <a:t>	- Not limited to human work/home/sleep patterns</a:t>
            </a:r>
          </a:p>
          <a:p>
            <a:endParaRPr lang="en-US" sz="2800" dirty="0" smtClean="0">
              <a:latin typeface="Source Sans Pro"/>
              <a:cs typeface="Source Sans Pro"/>
            </a:endParaRPr>
          </a:p>
          <a:p>
            <a:r>
              <a:rPr lang="en-US" sz="2800" dirty="0">
                <a:latin typeface="Source Sans Pro"/>
                <a:cs typeface="Source Sans Pro"/>
              </a:rPr>
              <a:t>	</a:t>
            </a:r>
            <a:r>
              <a:rPr lang="en-US" sz="2800" dirty="0" smtClean="0">
                <a:latin typeface="Source Sans Pro"/>
                <a:cs typeface="Source Sans Pro"/>
              </a:rPr>
              <a:t>		</a:t>
            </a: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 Changes to daily/weekly traffic patterns</a:t>
            </a:r>
          </a:p>
          <a:p>
            <a:endParaRPr lang="en-US" sz="2800" dirty="0">
              <a:latin typeface="Source Sans Pro"/>
              <a:cs typeface="Source Sans Pro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05910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478"/>
            <a:ext cx="12192000" cy="71776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Retail </a:t>
            </a:r>
            <a:r>
              <a:rPr lang="en-US" sz="4000" dirty="0"/>
              <a:t>cost is a key </a:t>
            </a:r>
            <a:r>
              <a:rPr lang="en-US" sz="4000" dirty="0" smtClean="0"/>
              <a:t>driver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63873" y="949347"/>
            <a:ext cx="10664254" cy="4959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3200" dirty="0" smtClean="0">
                <a:latin typeface="Source Sans Pro"/>
                <a:cs typeface="Source Sans Pro"/>
              </a:rPr>
              <a:t>Impacts?</a:t>
            </a:r>
            <a:endParaRPr lang="en-US" sz="3200" dirty="0">
              <a:latin typeface="Source Sans Pro"/>
              <a:cs typeface="Source Sans Pro"/>
            </a:endParaRP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>
                <a:latin typeface="Source Sans Pro"/>
                <a:cs typeface="Source Sans Pro"/>
              </a:rPr>
              <a:t>Will we see n</a:t>
            </a:r>
            <a:r>
              <a:rPr lang="en-US" sz="3200" dirty="0" smtClean="0">
                <a:latin typeface="Source Sans Pro"/>
                <a:cs typeface="Source Sans Pro"/>
                <a:sym typeface="Wingdings"/>
              </a:rPr>
              <a:t>ew “streamlined” protocols?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>
                <a:latin typeface="Source Sans Pro"/>
                <a:cs typeface="Source Sans Pro"/>
                <a:sym typeface="Wingdings"/>
              </a:rPr>
              <a:t>Custom operating systems? </a:t>
            </a:r>
          </a:p>
          <a:p>
            <a:pPr>
              <a:lnSpc>
                <a:spcPct val="110000"/>
              </a:lnSpc>
            </a:pPr>
            <a:r>
              <a:rPr lang="en-US" sz="3200" dirty="0" smtClean="0">
                <a:latin typeface="Source Sans Pro"/>
                <a:cs typeface="Source Sans Pro"/>
                <a:sym typeface="Wingdings"/>
              </a:rPr>
              <a:t>We have been here before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>
                <a:latin typeface="Source Sans Pro"/>
                <a:cs typeface="Source Sans Pro"/>
                <a:sym typeface="Wingdings"/>
              </a:rPr>
              <a:t>Remember WAP versus HTML markup in early mobile devices?</a:t>
            </a:r>
            <a:endParaRPr lang="en-US" sz="3200" dirty="0">
              <a:latin typeface="Source Sans Pro"/>
              <a:cs typeface="Source Sans Pro"/>
              <a:sym typeface="Wingdings"/>
            </a:endParaRPr>
          </a:p>
          <a:p>
            <a:pPr>
              <a:lnSpc>
                <a:spcPct val="110000"/>
              </a:lnSpc>
            </a:pPr>
            <a:r>
              <a:rPr lang="en-US" sz="3200" dirty="0" smtClean="0">
                <a:latin typeface="Source Sans Pro"/>
                <a:cs typeface="Source Sans Pro"/>
                <a:sym typeface="Wingdings"/>
              </a:rPr>
              <a:t>Race conditions: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3200" dirty="0" smtClean="0">
                <a:latin typeface="Source Sans Pro"/>
                <a:cs typeface="Source Sans Pro"/>
                <a:sym typeface="Wingdings"/>
              </a:rPr>
              <a:t>Pace of development or adoption of new protocols versus pace of device hardware improvements</a:t>
            </a:r>
            <a:endParaRPr lang="en-US" sz="3200" dirty="0">
              <a:latin typeface="Source Sans Pro"/>
              <a:cs typeface="Source Sans Pro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763623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Threat landscape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516154" y="872199"/>
            <a:ext cx="10838560" cy="5298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latin typeface="Source Sans Pro"/>
                <a:cs typeface="Source Sans Pro"/>
              </a:rPr>
              <a:t>Devices may increasingly control traditionally human-directed activities at much larger scales than ever before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Autonomous vehicles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Aviation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Package or other forms of delivery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Residential or business environmental control systems</a:t>
            </a:r>
          </a:p>
          <a:p>
            <a:pPr>
              <a:lnSpc>
                <a:spcPct val="110000"/>
              </a:lnSpc>
            </a:pPr>
            <a:r>
              <a:rPr lang="en-US" sz="2800" dirty="0" smtClean="0">
                <a:latin typeface="Source Sans Pro"/>
                <a:cs typeface="Source Sans Pro"/>
              </a:rPr>
              <a:t>Devices may increasingly become “part of us”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They may assist with human bio-functions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Source Sans Pro"/>
                <a:cs typeface="Source Sans Pro"/>
              </a:rPr>
              <a:t>They may store significant or critical health data </a:t>
            </a:r>
            <a:endParaRPr lang="en-US" sz="2800" dirty="0" smtClean="0">
              <a:latin typeface="Source Sans Pro"/>
              <a:cs typeface="Source Sans Pro"/>
              <a:sym typeface="Wingdings"/>
            </a:endParaRPr>
          </a:p>
          <a:p>
            <a:pPr>
              <a:lnSpc>
                <a:spcPct val="110000"/>
              </a:lnSpc>
            </a:pP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There may be no human to detect or respond to malfunction</a:t>
            </a:r>
          </a:p>
          <a:p>
            <a:pPr marL="914400" lvl="1" indent="-4572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Things could break and go undetected until a security event</a:t>
            </a:r>
          </a:p>
        </p:txBody>
      </p:sp>
    </p:spTree>
    <p:extLst>
      <p:ext uri="{BB962C8B-B14F-4D97-AF65-F5344CB8AC3E}">
        <p14:creationId xmlns:p14="http://schemas.microsoft.com/office/powerpoint/2010/main" val="3252512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532"/>
            <a:ext cx="12192000" cy="75334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Past is Prelude…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78972" y="1678380"/>
            <a:ext cx="10689156" cy="482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History shows that we introduce </a:t>
            </a:r>
            <a:br>
              <a:rPr lang="en-US" sz="2800" dirty="0" smtClean="0">
                <a:latin typeface="Source Sans Pro"/>
                <a:cs typeface="Source Sans Pro"/>
                <a:sym typeface="Wingdings"/>
              </a:rPr>
            </a:b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new attack vectors with new waves: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New/custom OSs, streamlined protocols, apps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Modifications to streamlin</a:t>
            </a:r>
            <a:r>
              <a:rPr lang="en-US" sz="2800" dirty="0">
                <a:latin typeface="Source Sans Pro"/>
                <a:cs typeface="Source Sans Pro"/>
                <a:sym typeface="Wingdings"/>
              </a:rPr>
              <a:t>e</a:t>
            </a: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 general purpose operating systems</a:t>
            </a:r>
          </a:p>
          <a:p>
            <a:pPr marL="1257300" lvl="2" indent="-3429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New generation of developers that are unfamiliar with historical vulnerabilities </a:t>
            </a:r>
          </a:p>
          <a:p>
            <a:pPr marL="800100" lvl="1" indent="-3429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latin typeface="Source Sans Pro"/>
                <a:cs typeface="Source Sans Pro"/>
                <a:sym typeface="Wingdings"/>
              </a:rPr>
              <a:t>Inherited problems of lax configuration defaults</a:t>
            </a:r>
          </a:p>
          <a:p>
            <a:pPr>
              <a:lnSpc>
                <a:spcPct val="110000"/>
              </a:lnSpc>
            </a:pPr>
            <a:endParaRPr lang="en-US" sz="2800" dirty="0"/>
          </a:p>
          <a:p>
            <a:pPr>
              <a:lnSpc>
                <a:spcPct val="110000"/>
              </a:lnSpc>
            </a:pPr>
            <a:endParaRPr lang="en-US" sz="2800" dirty="0" smtClean="0">
              <a:latin typeface="Source Sans Pro"/>
              <a:cs typeface="Source Sans Pro"/>
              <a:sym typeface="Wingding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41329">
            <a:off x="6420087" y="1307129"/>
            <a:ext cx="5207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57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9503</TotalTime>
  <Words>1061</Words>
  <Application>Microsoft Macintosh PowerPoint</Application>
  <PresentationFormat>Custom</PresentationFormat>
  <Paragraphs>173</Paragraphs>
  <Slides>22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Agenda</vt:lpstr>
      <vt:lpstr>What is the Internet of Things?</vt:lpstr>
      <vt:lpstr>IoT on a Bar Napkin</vt:lpstr>
      <vt:lpstr>Characteristics of IoT Devices</vt:lpstr>
      <vt:lpstr>Machine to Machine communications: The loss of the “human factor”</vt:lpstr>
      <vt:lpstr>Retail cost is a key driver</vt:lpstr>
      <vt:lpstr>Threat landscape</vt:lpstr>
      <vt:lpstr>Past is Prelude…</vt:lpstr>
      <vt:lpstr>Some threats have been realized…</vt:lpstr>
      <vt:lpstr>What warning bells does Mirai ring for us all</vt:lpstr>
      <vt:lpstr>Building IoT devices </vt:lpstr>
      <vt:lpstr>Historically, lowest cost solution wins… and security?</vt:lpstr>
      <vt:lpstr>Building IoT devices </vt:lpstr>
      <vt:lpstr>Once you build them…</vt:lpstr>
      <vt:lpstr>Retail cost objectives conflict with security objectives</vt:lpstr>
      <vt:lpstr>IoT by the numbers, identifiers, protocols</vt:lpstr>
      <vt:lpstr>Very large quantity of devices Next orders of magnitude</vt:lpstr>
      <vt:lpstr>DNSSEC and IoT</vt:lpstr>
      <vt:lpstr>Can DNS provide a foundation for  scalable security </vt:lpstr>
      <vt:lpstr>Summary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Security, Internet of Things, DNS and ICANN</dc:title>
  <dc:creator>richard.lamb@icann.org</dc:creator>
  <cp:lastModifiedBy>Dave Piscitello</cp:lastModifiedBy>
  <cp:revision>83</cp:revision>
  <dcterms:created xsi:type="dcterms:W3CDTF">2016-09-17T00:53:54Z</dcterms:created>
  <dcterms:modified xsi:type="dcterms:W3CDTF">2016-11-30T16:28:40Z</dcterms:modified>
</cp:coreProperties>
</file>