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5143500" type="screen16x9"/>
  <p:notesSz cx="6858000" cy="9144000"/>
  <p:embeddedFontLst>
    <p:embeddedFont>
      <p:font typeface="Exo 2" panose="020B0604020202020204" charset="-52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63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21838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0945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3060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7787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8255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5352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6332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6693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4271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help.tci.net.ua/docs/EPP_Manual_Appendix1_5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557900" y="1392000"/>
            <a:ext cx="3807300" cy="2496900"/>
          </a:xfrm>
          <a:prstGeom prst="rect">
            <a:avLst/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x="1020525" y="1544400"/>
            <a:ext cx="3598500" cy="55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00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ЕРР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1115280" y="2900378"/>
            <a:ext cx="4776000" cy="55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ПРОТОКОЛ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4816885" y="1843775"/>
            <a:ext cx="3503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Особенности использования </a:t>
            </a:r>
            <a:r>
              <a:rPr lang="en" sz="1800" b="1">
                <a:solidFill>
                  <a:srgbClr val="FFFF00"/>
                </a:solidFill>
                <a:latin typeface="Exo 2"/>
                <a:ea typeface="Exo 2"/>
                <a:cs typeface="Exo 2"/>
                <a:sym typeface="Exo 2"/>
              </a:rPr>
              <a:t>ЕРР-протокола</a:t>
            </a: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 в реестре в качестве средства для достижения стабильной работы регистраторами</a:t>
            </a:r>
          </a:p>
          <a:p>
            <a:pPr lv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58" name="Shape 58"/>
          <p:cNvSpPr/>
          <p:nvPr/>
        </p:nvSpPr>
        <p:spPr>
          <a:xfrm rot="10800000">
            <a:off x="557875" y="3888875"/>
            <a:ext cx="489900" cy="4899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/>
          <p:nvPr/>
        </p:nvSpPr>
        <p:spPr>
          <a:xfrm>
            <a:off x="480325" y="4502600"/>
            <a:ext cx="3918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Technical Center Internet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7583254" y="4475375"/>
            <a:ext cx="1533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00"/>
                </a:solidFill>
                <a:latin typeface="Exo 2"/>
                <a:ea typeface="Exo 2"/>
                <a:cs typeface="Exo 2"/>
                <a:sym typeface="Exo 2"/>
              </a:rPr>
              <a:t>обирай.укр</a:t>
            </a:r>
          </a:p>
        </p:txBody>
      </p:sp>
      <p:pic>
        <p:nvPicPr>
          <p:cNvPr id="61" name="Shape 61" descr="TCI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00" y="381000"/>
            <a:ext cx="1182900" cy="88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480325" y="4502600"/>
            <a:ext cx="3918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Technical Center Internet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7583254" y="4475375"/>
            <a:ext cx="1533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00"/>
                </a:solidFill>
                <a:latin typeface="Exo 2"/>
                <a:ea typeface="Exo 2"/>
                <a:cs typeface="Exo 2"/>
                <a:sym typeface="Exo 2"/>
              </a:rPr>
              <a:t>обирай.укр</a:t>
            </a:r>
          </a:p>
        </p:txBody>
      </p:sp>
      <p:pic>
        <p:nvPicPr>
          <p:cNvPr id="68" name="Shape 68" descr="TCI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00" y="228600"/>
            <a:ext cx="755200" cy="56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" name="Shape 70"/>
          <p:cNvCxnSpPr/>
          <p:nvPr/>
        </p:nvCxnSpPr>
        <p:spPr>
          <a:xfrm>
            <a:off x="435425" y="4286250"/>
            <a:ext cx="8307300" cy="0"/>
          </a:xfrm>
          <a:prstGeom prst="straightConnector1">
            <a:avLst/>
          </a:prstGeom>
          <a:noFill/>
          <a:ln w="9525" cap="flat" cmpd="sng">
            <a:solidFill>
              <a:srgbClr val="FFBA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" name="Shape 82"/>
          <p:cNvSpPr txBox="1"/>
          <p:nvPr/>
        </p:nvSpPr>
        <p:spPr>
          <a:xfrm>
            <a:off x="1436724" y="1826299"/>
            <a:ext cx="7422238" cy="2217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ru-RU" sz="1800" b="1">
                <a:solidFill>
                  <a:srgbClr val="FFFFFF"/>
                </a:solidFill>
                <a:latin typeface="Exo 2"/>
                <a:ea typeface="Exo 2"/>
                <a:cs typeface="Exo 2"/>
              </a:rPr>
              <a:t>Гибкий инструментарий для различных предметных задач</a:t>
            </a:r>
            <a:endParaRPr lang="en" sz="1800" b="1">
              <a:solidFill>
                <a:srgbClr val="FFFFFF"/>
              </a:solidFill>
              <a:latin typeface="Exo 2"/>
              <a:ea typeface="Exo 2"/>
              <a:cs typeface="Exo 2"/>
            </a:endParaRPr>
          </a:p>
          <a:p>
            <a:pPr lv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/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Неограниченность предметных областей: </a:t>
            </a:r>
            <a:r>
              <a:rPr lang="ru-RU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Интернет-индустрия, электронные коммуникации, конвергентная среда, IMS</a:t>
            </a:r>
          </a:p>
          <a:p>
            <a:pPr lv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/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Возможность использования </a:t>
            </a:r>
            <a:r>
              <a:rPr lang="ru-RU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любых сетевых </a:t>
            </a: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протоколов</a:t>
            </a:r>
          </a:p>
          <a:p>
            <a:pPr lvl="0"/>
            <a:endParaRPr lang="ru-RU"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/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Полное логирование всех процессов и действий в системе</a:t>
            </a:r>
            <a:endParaRPr lang="ru-RU"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9" name="Shape 84"/>
          <p:cNvSpPr/>
          <p:nvPr/>
        </p:nvSpPr>
        <p:spPr>
          <a:xfrm rot="8100000">
            <a:off x="1021228" y="1906343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85"/>
          <p:cNvSpPr/>
          <p:nvPr/>
        </p:nvSpPr>
        <p:spPr>
          <a:xfrm rot="8100000">
            <a:off x="1009268" y="2492097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86"/>
          <p:cNvSpPr/>
          <p:nvPr/>
        </p:nvSpPr>
        <p:spPr>
          <a:xfrm rot="8100000">
            <a:off x="1021228" y="3287197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79"/>
          <p:cNvSpPr/>
          <p:nvPr/>
        </p:nvSpPr>
        <p:spPr>
          <a:xfrm>
            <a:off x="571500" y="832736"/>
            <a:ext cx="8001000" cy="751200"/>
          </a:xfrm>
          <a:prstGeom prst="rect">
            <a:avLst/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80"/>
          <p:cNvSpPr/>
          <p:nvPr/>
        </p:nvSpPr>
        <p:spPr>
          <a:xfrm rot="10800000">
            <a:off x="571500" y="1583932"/>
            <a:ext cx="319800" cy="3198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81"/>
          <p:cNvSpPr txBox="1"/>
          <p:nvPr/>
        </p:nvSpPr>
        <p:spPr>
          <a:xfrm>
            <a:off x="571500" y="896236"/>
            <a:ext cx="80010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chemeClr val="dk1"/>
              </a:buClr>
              <a:buSzPct val="36666"/>
            </a:pPr>
            <a:r>
              <a:rPr lang="ru-RU" sz="2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Что такое </a:t>
            </a:r>
            <a:r>
              <a:rPr lang="en-US"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rPr>
              <a:t>Extensible Provisioning Protocol </a:t>
            </a:r>
            <a:r>
              <a:rPr lang="ru-RU" sz="2800" b="1" smtClean="0">
                <a:solidFill>
                  <a:schemeClr val="bg1"/>
                </a:solidFill>
                <a:latin typeface="Exo 2"/>
                <a:ea typeface="Exo 2"/>
                <a:cs typeface="Exo 2"/>
                <a:sym typeface="Exo 2"/>
              </a:rPr>
              <a:t>?</a:t>
            </a:r>
            <a:endParaRPr lang="en" sz="2800" b="1">
              <a:solidFill>
                <a:schemeClr val="bg1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16" name="Shape 86"/>
          <p:cNvSpPr/>
          <p:nvPr/>
        </p:nvSpPr>
        <p:spPr>
          <a:xfrm rot="8100000">
            <a:off x="1033339" y="3813786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/>
        </p:nvSpPr>
        <p:spPr>
          <a:xfrm>
            <a:off x="480325" y="4502600"/>
            <a:ext cx="3918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Technical Center Internet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7583254" y="4475375"/>
            <a:ext cx="1533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00"/>
                </a:solidFill>
                <a:latin typeface="Exo 2"/>
                <a:ea typeface="Exo 2"/>
                <a:cs typeface="Exo 2"/>
                <a:sym typeface="Exo 2"/>
              </a:rPr>
              <a:t>обирай.укр</a:t>
            </a:r>
          </a:p>
        </p:txBody>
      </p:sp>
      <p:pic>
        <p:nvPicPr>
          <p:cNvPr id="78" name="Shape 78" descr="TCI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00" y="228600"/>
            <a:ext cx="755200" cy="5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/>
          <p:nvPr/>
        </p:nvSpPr>
        <p:spPr>
          <a:xfrm>
            <a:off x="557900" y="934800"/>
            <a:ext cx="8001000" cy="751200"/>
          </a:xfrm>
          <a:prstGeom prst="rect">
            <a:avLst/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 rot="10800000">
            <a:off x="557900" y="1685996"/>
            <a:ext cx="319800" cy="3198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772876" y="998300"/>
            <a:ext cx="7629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Возможности</a:t>
            </a:r>
            <a:r>
              <a:rPr lang="en" sz="30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rPr>
              <a:t> EPP в .УКР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1428750" y="2030662"/>
            <a:ext cx="6565500" cy="2010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С</a:t>
            </a: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тандартизация и с</a:t>
            </a:r>
            <a:r>
              <a:rPr lang="en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оответствие </a:t>
            </a: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RFC 5730-5734</a:t>
            </a:r>
          </a:p>
          <a:p>
            <a:pPr lv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Возможность полноценно управлять объектами </a:t>
            </a:r>
          </a:p>
          <a:p>
            <a:pPr lv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Производительность и </a:t>
            </a:r>
            <a:r>
              <a:rPr lang="en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мультизадачность</a:t>
            </a:r>
            <a:endParaRPr lang="ru-RU" sz="1800" b="1" smtClean="0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>
              <a:spcBef>
                <a:spcPts val="0"/>
              </a:spcBef>
              <a:buNone/>
            </a:pPr>
            <a:endParaRPr lang="ru-RU"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>
              <a:spcBef>
                <a:spcPts val="0"/>
              </a:spcBef>
              <a:buNone/>
            </a:pP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Платформа для будущих разработок</a:t>
            </a:r>
            <a:endParaRPr lang="en"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cxnSp>
        <p:nvCxnSpPr>
          <p:cNvPr id="83" name="Shape 83"/>
          <p:cNvCxnSpPr/>
          <p:nvPr/>
        </p:nvCxnSpPr>
        <p:spPr>
          <a:xfrm>
            <a:off x="435425" y="4286250"/>
            <a:ext cx="8307300" cy="0"/>
          </a:xfrm>
          <a:prstGeom prst="straightConnector1">
            <a:avLst/>
          </a:prstGeom>
          <a:noFill/>
          <a:ln w="9525" cap="flat" cmpd="sng">
            <a:solidFill>
              <a:srgbClr val="FFBA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84" name="Shape 84"/>
          <p:cNvSpPr/>
          <p:nvPr/>
        </p:nvSpPr>
        <p:spPr>
          <a:xfrm rot="8100000">
            <a:off x="997626" y="2119197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 rot="8100000">
            <a:off x="997626" y="2661184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 rot="8100000">
            <a:off x="1004430" y="3208191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86"/>
          <p:cNvSpPr/>
          <p:nvPr/>
        </p:nvSpPr>
        <p:spPr>
          <a:xfrm rot="8100000">
            <a:off x="1004431" y="3750178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480325" y="4502600"/>
            <a:ext cx="3918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Technical Center Internet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7583254" y="4475375"/>
            <a:ext cx="1533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00"/>
                </a:solidFill>
                <a:latin typeface="Exo 2"/>
                <a:ea typeface="Exo 2"/>
                <a:cs typeface="Exo 2"/>
                <a:sym typeface="Exo 2"/>
              </a:rPr>
              <a:t>обирай.укр</a:t>
            </a:r>
          </a:p>
        </p:txBody>
      </p:sp>
      <p:pic>
        <p:nvPicPr>
          <p:cNvPr id="93" name="Shape 93" descr="TCI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00" y="228600"/>
            <a:ext cx="755200" cy="5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/>
          <p:nvPr/>
        </p:nvSpPr>
        <p:spPr>
          <a:xfrm>
            <a:off x="557900" y="934800"/>
            <a:ext cx="8001000" cy="751200"/>
          </a:xfrm>
          <a:prstGeom prst="rect">
            <a:avLst/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/>
          <p:nvPr/>
        </p:nvSpPr>
        <p:spPr>
          <a:xfrm rot="10800000">
            <a:off x="557900" y="1685996"/>
            <a:ext cx="319800" cy="3198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772871" y="998292"/>
            <a:ext cx="53883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Почему выбран </a:t>
            </a:r>
            <a:r>
              <a:rPr lang="en" sz="3000" b="1">
                <a:latin typeface="Exo 2"/>
                <a:ea typeface="Exo 2"/>
                <a:cs typeface="Exo 2"/>
                <a:sym typeface="Exo 2"/>
              </a:rPr>
              <a:t>EPP в .УКР</a:t>
            </a:r>
          </a:p>
          <a:p>
            <a:pPr lvl="0">
              <a:spcBef>
                <a:spcPts val="0"/>
              </a:spcBef>
              <a:buNone/>
            </a:pPr>
            <a:endParaRPr sz="30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751483" y="1902927"/>
            <a:ext cx="7313975" cy="18704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Выбор Администратора</a:t>
            </a:r>
          </a:p>
          <a:p>
            <a:pPr lvl="0" rt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Привычная среда </a:t>
            </a:r>
            <a:r>
              <a:rPr lang="en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взаимодействия</a:t>
            </a: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 </a:t>
            </a:r>
            <a:r>
              <a:rPr lang="en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для регистраторов</a:t>
            </a:r>
            <a:endParaRPr lang="ru-RU" sz="1800" b="1" smtClean="0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endParaRPr lang="ru-RU"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Требования современных технологических реалий</a:t>
            </a:r>
          </a:p>
          <a:p>
            <a:pPr lvl="0" rtl="0">
              <a:spcBef>
                <a:spcPts val="0"/>
              </a:spcBef>
              <a:buNone/>
            </a:pPr>
            <a:endParaRPr lang="ru-RU"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Изучение </a:t>
            </a:r>
            <a:r>
              <a:rPr lang="en-US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best practices</a:t>
            </a:r>
            <a:endParaRPr lang="ru-RU" sz="1800" b="1" smtClean="0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endParaRPr lang="ru-RU"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98" name="Shape 98"/>
          <p:cNvSpPr/>
          <p:nvPr/>
        </p:nvSpPr>
        <p:spPr>
          <a:xfrm rot="8100000">
            <a:off x="1138822" y="1991462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 rot="8100000">
            <a:off x="1138822" y="2533449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00" name="Shape 100"/>
          <p:cNvCxnSpPr/>
          <p:nvPr/>
        </p:nvCxnSpPr>
        <p:spPr>
          <a:xfrm>
            <a:off x="435425" y="4286250"/>
            <a:ext cx="8307300" cy="0"/>
          </a:xfrm>
          <a:prstGeom prst="straightConnector1">
            <a:avLst/>
          </a:prstGeom>
          <a:noFill/>
          <a:ln w="9525" cap="flat" cmpd="sng">
            <a:solidFill>
              <a:srgbClr val="FFBA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hape 99"/>
          <p:cNvSpPr/>
          <p:nvPr/>
        </p:nvSpPr>
        <p:spPr>
          <a:xfrm rot="8100000">
            <a:off x="1149731" y="3075436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99"/>
          <p:cNvSpPr/>
          <p:nvPr/>
        </p:nvSpPr>
        <p:spPr>
          <a:xfrm rot="8100000">
            <a:off x="1149732" y="3580215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480325" y="4544782"/>
            <a:ext cx="3918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Technical Center Internet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7583254" y="4517557"/>
            <a:ext cx="1533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00"/>
                </a:solidFill>
                <a:latin typeface="Exo 2"/>
                <a:ea typeface="Exo 2"/>
                <a:cs typeface="Exo 2"/>
                <a:sym typeface="Exo 2"/>
              </a:rPr>
              <a:t>обирай.укр</a:t>
            </a:r>
          </a:p>
        </p:txBody>
      </p:sp>
      <p:pic>
        <p:nvPicPr>
          <p:cNvPr id="107" name="Shape 107" descr="TCI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00" y="228600"/>
            <a:ext cx="755200" cy="5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/>
          <p:nvPr/>
        </p:nvSpPr>
        <p:spPr>
          <a:xfrm>
            <a:off x="557900" y="934800"/>
            <a:ext cx="8001000" cy="751200"/>
          </a:xfrm>
          <a:prstGeom prst="rect">
            <a:avLst/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 rot="10800000">
            <a:off x="557900" y="1685996"/>
            <a:ext cx="319800" cy="3198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/>
          <p:nvPr/>
        </p:nvSpPr>
        <p:spPr>
          <a:xfrm>
            <a:off x="772876" y="998300"/>
            <a:ext cx="7629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Особенности реализации</a:t>
            </a:r>
            <a:r>
              <a:rPr lang="en" sz="30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rPr>
              <a:t> EPP в .УКР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1428749" y="1862588"/>
            <a:ext cx="7385797" cy="20908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Гибкая система регистраций в приоритетный </a:t>
            </a:r>
            <a:r>
              <a:rPr lang="en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период c </a:t>
            </a: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учётом</a:t>
            </a:r>
            <a:r>
              <a:rPr lang="en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 16 </a:t>
            </a: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категорий объектов и соответствующих пользователей</a:t>
            </a:r>
            <a:endParaRPr lang="en"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Система расширений команд - </a:t>
            </a:r>
            <a:r>
              <a:rPr lang="en" sz="1800" b="1">
                <a:solidFill>
                  <a:srgbClr val="FFFF00"/>
                </a:solidFill>
                <a:latin typeface="Exo 2"/>
                <a:ea typeface="Exo 2"/>
                <a:cs typeface="Exo 2"/>
                <a:sym typeface="Exo 2"/>
              </a:rPr>
              <a:t>&lt;extensions&gt;</a:t>
            </a:r>
          </a:p>
          <a:p>
            <a:pPr lvl="0" rt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Система обработки </a:t>
            </a:r>
            <a:r>
              <a:rPr lang="en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очеред</a:t>
            </a: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ей</a:t>
            </a:r>
            <a:r>
              <a:rPr lang="en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 </a:t>
            </a: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- автоматизация ручной </a:t>
            </a:r>
            <a:r>
              <a:rPr lang="en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работы</a:t>
            </a: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, автоматизация учётных операций</a:t>
            </a:r>
            <a:endParaRPr lang="en"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cxnSp>
        <p:nvCxnSpPr>
          <p:cNvPr id="112" name="Shape 112"/>
          <p:cNvCxnSpPr/>
          <p:nvPr/>
        </p:nvCxnSpPr>
        <p:spPr>
          <a:xfrm>
            <a:off x="435425" y="4422966"/>
            <a:ext cx="8307300" cy="0"/>
          </a:xfrm>
          <a:prstGeom prst="straightConnector1">
            <a:avLst/>
          </a:prstGeom>
          <a:noFill/>
          <a:ln w="9525" cap="flat" cmpd="sng">
            <a:solidFill>
              <a:srgbClr val="FFBA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3" name="Shape 113"/>
          <p:cNvSpPr/>
          <p:nvPr/>
        </p:nvSpPr>
        <p:spPr>
          <a:xfrm rot="8100000">
            <a:off x="997626" y="1951113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/>
          <p:nvPr/>
        </p:nvSpPr>
        <p:spPr>
          <a:xfrm rot="8100000">
            <a:off x="997626" y="2782208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/>
          <p:nvPr/>
        </p:nvSpPr>
        <p:spPr>
          <a:xfrm rot="8100000">
            <a:off x="1004430" y="3329215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/>
          <p:nvPr/>
        </p:nvSpPr>
        <p:spPr>
          <a:xfrm>
            <a:off x="1047767" y="4013950"/>
            <a:ext cx="6762600" cy="2851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Описание </a:t>
            </a:r>
            <a:r>
              <a:rPr lang="en">
                <a:solidFill>
                  <a:schemeClr val="bg1"/>
                </a:solidFill>
                <a:latin typeface="Exo 2"/>
                <a:ea typeface="Exo 2"/>
                <a:cs typeface="Exo 2"/>
                <a:sym typeface="Exo 2"/>
              </a:rPr>
              <a:t>Extensions: </a:t>
            </a:r>
            <a:r>
              <a:rPr lang="en" sz="1100" u="sng">
                <a:solidFill>
                  <a:schemeClr val="tx1"/>
                </a:solidFill>
                <a:latin typeface="Exo 2"/>
                <a:ea typeface="Exo 2"/>
                <a:cs typeface="Exo 2"/>
                <a:sym typeface="Exo 2"/>
              </a:rPr>
              <a:t>https://help.tci.net.ua/docs/EPP_Manual_Appendix1_5.pdf</a:t>
            </a:r>
            <a:endParaRPr lang="en" sz="1100" u="sng">
              <a:solidFill>
                <a:schemeClr val="tx1"/>
              </a:solidFill>
              <a:latin typeface="Exo 2"/>
              <a:ea typeface="Exo 2"/>
              <a:cs typeface="Exo 2"/>
              <a:sym typeface="Exo 2"/>
              <a:hlinkClick r:id="rId4"/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480325" y="4544782"/>
            <a:ext cx="3918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Technical Center Internet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7583254" y="4517557"/>
            <a:ext cx="1533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00"/>
                </a:solidFill>
                <a:latin typeface="Exo 2"/>
                <a:ea typeface="Exo 2"/>
                <a:cs typeface="Exo 2"/>
                <a:sym typeface="Exo 2"/>
              </a:rPr>
              <a:t>обирай.укр</a:t>
            </a:r>
          </a:p>
        </p:txBody>
      </p:sp>
      <p:pic>
        <p:nvPicPr>
          <p:cNvPr id="107" name="Shape 107" descr="TCI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00" y="228600"/>
            <a:ext cx="755200" cy="5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/>
          <p:nvPr/>
        </p:nvSpPr>
        <p:spPr>
          <a:xfrm>
            <a:off x="557900" y="934800"/>
            <a:ext cx="8001000" cy="751200"/>
          </a:xfrm>
          <a:prstGeom prst="rect">
            <a:avLst/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 rot="10800000">
            <a:off x="557900" y="1685996"/>
            <a:ext cx="319800" cy="3198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/>
          <p:nvPr/>
        </p:nvSpPr>
        <p:spPr>
          <a:xfrm>
            <a:off x="772876" y="998300"/>
            <a:ext cx="7629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-RU" sz="30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Практика дальнейших реализаций</a:t>
            </a:r>
            <a:endParaRPr lang="en" sz="3000" b="1">
              <a:solidFill>
                <a:schemeClr val="dk1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428749" y="2185325"/>
            <a:ext cx="7385797" cy="19947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Единая универсальная </a:t>
            </a:r>
            <a:r>
              <a:rPr lang="ru-RU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п</a:t>
            </a: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латформа на базе </a:t>
            </a:r>
            <a:r>
              <a:rPr lang="en-US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ENUM</a:t>
            </a: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-протокола</a:t>
            </a:r>
            <a:endParaRPr lang="en"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Система </a:t>
            </a: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управления и администрирования процессами переносимости абонентских номеров</a:t>
            </a:r>
            <a:endParaRPr lang="en" sz="1800" b="1">
              <a:solidFill>
                <a:srgbClr val="FFFF00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 rt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  <a:p>
            <a:pPr lvl="0"/>
            <a:r>
              <a:rPr lang="en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Система </a:t>
            </a:r>
            <a:r>
              <a:rPr lang="ru-RU" sz="18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управления и администрирования </a:t>
            </a:r>
            <a:r>
              <a:rPr lang="ru-RU" sz="18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идентификацией абонентского и оператороского оборудования</a:t>
            </a: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cxnSp>
        <p:nvCxnSpPr>
          <p:cNvPr id="112" name="Shape 112"/>
          <p:cNvCxnSpPr/>
          <p:nvPr/>
        </p:nvCxnSpPr>
        <p:spPr>
          <a:xfrm>
            <a:off x="435425" y="4362450"/>
            <a:ext cx="8307300" cy="0"/>
          </a:xfrm>
          <a:prstGeom prst="straightConnector1">
            <a:avLst/>
          </a:prstGeom>
          <a:noFill/>
          <a:ln w="9525" cap="flat" cmpd="sng">
            <a:solidFill>
              <a:srgbClr val="FFBA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3" name="Shape 113"/>
          <p:cNvSpPr/>
          <p:nvPr/>
        </p:nvSpPr>
        <p:spPr>
          <a:xfrm rot="8100000">
            <a:off x="997626" y="2273849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/>
          <p:nvPr/>
        </p:nvSpPr>
        <p:spPr>
          <a:xfrm rot="8100000">
            <a:off x="997627" y="2835795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/>
          <p:nvPr/>
        </p:nvSpPr>
        <p:spPr>
          <a:xfrm rot="8100000">
            <a:off x="1004430" y="3651951"/>
            <a:ext cx="261346" cy="261346"/>
          </a:xfrm>
          <a:prstGeom prst="halfFrame">
            <a:avLst>
              <a:gd name="adj1" fmla="val 33333"/>
              <a:gd name="adj2" fmla="val 33333"/>
            </a:avLst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70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480325" y="4544782"/>
            <a:ext cx="3918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Technical Center Internet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7583254" y="4517557"/>
            <a:ext cx="1533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00"/>
                </a:solidFill>
                <a:latin typeface="Exo 2"/>
                <a:ea typeface="Exo 2"/>
                <a:cs typeface="Exo 2"/>
                <a:sym typeface="Exo 2"/>
              </a:rPr>
              <a:t>обирай.укр</a:t>
            </a:r>
          </a:p>
        </p:txBody>
      </p:sp>
      <p:pic>
        <p:nvPicPr>
          <p:cNvPr id="107" name="Shape 107" descr="TCI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724" y="228599"/>
            <a:ext cx="755200" cy="566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Shape 112"/>
          <p:cNvCxnSpPr/>
          <p:nvPr/>
        </p:nvCxnSpPr>
        <p:spPr>
          <a:xfrm>
            <a:off x="435425" y="4362450"/>
            <a:ext cx="8307300" cy="0"/>
          </a:xfrm>
          <a:prstGeom prst="straightConnector1">
            <a:avLst/>
          </a:prstGeom>
          <a:noFill/>
          <a:ln w="9525" cap="flat" cmpd="sng">
            <a:solidFill>
              <a:srgbClr val="FFBA00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276" y="228599"/>
            <a:ext cx="7927042" cy="404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48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2183950" y="1392000"/>
            <a:ext cx="4891800" cy="2496900"/>
          </a:xfrm>
          <a:prstGeom prst="rect">
            <a:avLst/>
          </a:prstGeom>
          <a:solidFill>
            <a:srgbClr val="FFBA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2615537" y="1865216"/>
            <a:ext cx="4028625" cy="15337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Ваши</a:t>
            </a:r>
            <a:r>
              <a:rPr lang="ru-RU" sz="36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 </a:t>
            </a:r>
            <a:r>
              <a:rPr lang="en" sz="36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вопросы</a:t>
            </a:r>
            <a:r>
              <a:rPr lang="ru-RU" sz="36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, троллинг</a:t>
            </a:r>
            <a:r>
              <a:rPr lang="en" sz="3600" b="1" smtClean="0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 </a:t>
            </a:r>
            <a:r>
              <a:rPr lang="en" sz="3600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?  :)</a:t>
            </a:r>
          </a:p>
          <a:p>
            <a:pPr lvl="0" algn="ctr" rtl="0">
              <a:spcBef>
                <a:spcPts val="0"/>
              </a:spcBef>
              <a:buNone/>
            </a:pPr>
            <a:endParaRPr sz="1800" b="1">
              <a:solidFill>
                <a:srgbClr val="FFFFFF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123" name="Shape 123"/>
          <p:cNvSpPr/>
          <p:nvPr/>
        </p:nvSpPr>
        <p:spPr>
          <a:xfrm rot="10800000">
            <a:off x="2194825" y="3888875"/>
            <a:ext cx="489900" cy="489900"/>
          </a:xfrm>
          <a:prstGeom prst="rtTriangle">
            <a:avLst/>
          </a:prstGeom>
          <a:solidFill>
            <a:srgbClr val="FF99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 txBox="1"/>
          <p:nvPr/>
        </p:nvSpPr>
        <p:spPr>
          <a:xfrm>
            <a:off x="480325" y="4502600"/>
            <a:ext cx="39189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FF"/>
                </a:solidFill>
                <a:latin typeface="Exo 2"/>
                <a:ea typeface="Exo 2"/>
                <a:cs typeface="Exo 2"/>
                <a:sym typeface="Exo 2"/>
              </a:rPr>
              <a:t>Technical Center Internet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7583254" y="4475375"/>
            <a:ext cx="1533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FFFF00"/>
                </a:solidFill>
                <a:latin typeface="Exo 2"/>
                <a:ea typeface="Exo 2"/>
                <a:cs typeface="Exo 2"/>
                <a:sym typeface="Exo 2"/>
              </a:rPr>
              <a:t>обирай.укр</a:t>
            </a:r>
          </a:p>
        </p:txBody>
      </p:sp>
      <p:pic>
        <p:nvPicPr>
          <p:cNvPr id="126" name="Shape 126" descr="TCI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00" y="381000"/>
            <a:ext cx="1182900" cy="887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205</Words>
  <Application>Microsoft Office PowerPoint</Application>
  <PresentationFormat>Экран (16:9)</PresentationFormat>
  <Paragraphs>57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Exo 2</vt:lpstr>
      <vt:lpstr>Arial</vt:lpstr>
      <vt:lpstr>simple-light-2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Yuri Kargapolov</cp:lastModifiedBy>
  <cp:revision>10</cp:revision>
  <dcterms:modified xsi:type="dcterms:W3CDTF">2016-11-30T13:34:16Z</dcterms:modified>
</cp:coreProperties>
</file>