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</p:sldMasterIdLst>
  <p:notesMasterIdLst>
    <p:notesMasterId r:id="rId32"/>
  </p:notesMasterIdLst>
  <p:handoutMasterIdLst>
    <p:handoutMasterId r:id="rId33"/>
  </p:handoutMasterIdLst>
  <p:sldIdLst>
    <p:sldId id="406" r:id="rId2"/>
    <p:sldId id="448" r:id="rId3"/>
    <p:sldId id="472" r:id="rId4"/>
    <p:sldId id="452" r:id="rId5"/>
    <p:sldId id="453" r:id="rId6"/>
    <p:sldId id="454" r:id="rId7"/>
    <p:sldId id="476" r:id="rId8"/>
    <p:sldId id="459" r:id="rId9"/>
    <p:sldId id="456" r:id="rId10"/>
    <p:sldId id="457" r:id="rId11"/>
    <p:sldId id="465" r:id="rId12"/>
    <p:sldId id="458" r:id="rId13"/>
    <p:sldId id="461" r:id="rId14"/>
    <p:sldId id="474" r:id="rId15"/>
    <p:sldId id="441" r:id="rId16"/>
    <p:sldId id="463" r:id="rId17"/>
    <p:sldId id="469" r:id="rId18"/>
    <p:sldId id="478" r:id="rId19"/>
    <p:sldId id="464" r:id="rId20"/>
    <p:sldId id="460" r:id="rId21"/>
    <p:sldId id="475" r:id="rId22"/>
    <p:sldId id="466" r:id="rId23"/>
    <p:sldId id="423" r:id="rId24"/>
    <p:sldId id="482" r:id="rId25"/>
    <p:sldId id="479" r:id="rId26"/>
    <p:sldId id="481" r:id="rId27"/>
    <p:sldId id="432" r:id="rId28"/>
    <p:sldId id="467" r:id="rId29"/>
    <p:sldId id="435" r:id="rId30"/>
    <p:sldId id="43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Larson" initials="ML" lastIdx="1" clrIdx="0">
    <p:extLst/>
  </p:cmAuthor>
  <p:cmAuthor id="2" name="Matt Larson" initials="ML [2]" lastIdx="1" clrIdx="1">
    <p:extLst/>
  </p:cmAuthor>
  <p:cmAuthor id="3" name="Matt Larson" initials="ML [3]" lastIdx="1" clrIdx="2">
    <p:extLst/>
  </p:cmAuthor>
  <p:cmAuthor id="4" name="Matt Larson" initials="ML [4]" lastIdx="1" clrIdx="3">
    <p:extLst/>
  </p:cmAuthor>
  <p:cmAuthor id="5" name="Matt Larson" initials="ML [5]" lastIdx="1" clrIdx="4">
    <p:extLst/>
  </p:cmAuthor>
  <p:cmAuthor id="6" name="edward lewis" initials="el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24C"/>
    <a:srgbClr val="1768B1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591" autoAdjust="0"/>
    <p:restoredTop sz="86401" autoAdjust="0"/>
  </p:normalViewPr>
  <p:slideViewPr>
    <p:cSldViewPr snapToGrid="0" snapToObjects="1">
      <p:cViewPr>
        <p:scale>
          <a:sx n="72" d="100"/>
          <a:sy n="72" d="100"/>
        </p:scale>
        <p:origin x="-392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commentAuthors" Target="commentAuthors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ource Sans Pro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643E0-E5C0-624F-A0E6-111A3B9B6D14}" type="datetimeFigureOut">
              <a:rPr lang="en-US" smtClean="0">
                <a:latin typeface="Source Sans Pro Regular" charset="0"/>
              </a:rPr>
              <a:t>01/12/16</a:t>
            </a:fld>
            <a:endParaRPr lang="en-US" dirty="0">
              <a:latin typeface="Source Sans Pro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Source Sans Pro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2E63A-A96F-AE4D-A1A4-ECE2A499856A}" type="slidenum">
              <a:rPr lang="en-US" smtClean="0">
                <a:latin typeface="Source Sans Pro Regular" charset="0"/>
              </a:rPr>
              <a:t>‹#›</a:t>
            </a:fld>
            <a:endParaRPr lang="en-US" dirty="0">
              <a:latin typeface="Source Sans Pr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64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ource Sans Pro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ource Sans Pro Regular" charset="0"/>
              </a:defRPr>
            </a:lvl1pPr>
          </a:lstStyle>
          <a:p>
            <a:fld id="{3227935D-2590-0A45-B2BB-9E2DD8F4F3CC}" type="datetimeFigureOut">
              <a:rPr lang="en-US" smtClean="0"/>
              <a:pPr/>
              <a:t>01/12/16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ource Sans Pro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ource Sans Pro Regular" charset="0"/>
              </a:defRPr>
            </a:lvl1pPr>
          </a:lstStyle>
          <a:p>
            <a:fld id="{8B89A3F6-5541-804D-A5F8-9E31CF1362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76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Source Sans Pro Regular" charset="0"/>
        <a:ea typeface="+mn-ea"/>
        <a:cs typeface="+mn-cs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Source Sans Pro Regular" charset="0"/>
        <a:ea typeface="+mn-ea"/>
        <a:cs typeface="+mn-cs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Source Sans Pro Regular" charset="0"/>
        <a:ea typeface="+mn-ea"/>
        <a:cs typeface="+mn-cs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Source Sans Pro Regular" charset="0"/>
        <a:ea typeface="+mn-ea"/>
        <a:cs typeface="+mn-cs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Source Sans Pro Regular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9A3F6-5541-804D-A5F8-9E31CF1362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47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34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51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inserted graphics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67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</a:t>
            </a:r>
            <a:r>
              <a:rPr lang="en-US" baseline="0" dirty="0" smtClean="0"/>
              <a:t> adjust the email/web address to whichever email or web address is best suited to your presentation.  This should be your final slide.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8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3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87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3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14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0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5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38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9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4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4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latin typeface="Source Sans Pro Regular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 dirty="0">
                <a:latin typeface="Source Sans Pro Regular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Source Sans Pro Regula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Source Sans Pro Regular" charset="0"/>
            </a:endParaRPr>
          </a:p>
        </p:txBody>
      </p:sp>
      <p:pic>
        <p:nvPicPr>
          <p:cNvPr id="9" name="Picture 8" descr="ICANN_Logo_W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Source Sans Pr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5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07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3344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o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863955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5950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42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18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9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5" name="Picture 4" descr="ICANN Logo-06.eps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1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1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229600" y="6565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i="0" dirty="0">
              <a:latin typeface="Source Sans Pro Regular" charset="0"/>
            </a:endParaRPr>
          </a:p>
        </p:txBody>
      </p:sp>
      <p:pic>
        <p:nvPicPr>
          <p:cNvPr id="5" name="Picture 4" descr="footer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61296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icann.org/kskrol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m.icann.org/listinfo/ksk-rollover" TargetMode="External"/><Relationship Id="rId4" Type="http://schemas.openxmlformats.org/officeDocument/2006/relationships/hyperlink" Target="https://www.icann.org/kskroll" TargetMode="External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hyperlink" Target="twitter.com%5Cicann" TargetMode="External"/><Relationship Id="rId13" Type="http://schemas.openxmlformats.org/officeDocument/2006/relationships/image" Target="../media/image12.png"/><Relationship Id="rId14" Type="http://schemas.openxmlformats.org/officeDocument/2006/relationships/hyperlink" Target="gplus.to%5Cicann" TargetMode="External"/><Relationship Id="rId15" Type="http://schemas.openxmlformats.org/officeDocument/2006/relationships/image" Target="../media/image13.png"/><Relationship Id="rId16" Type="http://schemas.openxmlformats.org/officeDocument/2006/relationships/hyperlink" Target="weibo.com%5CICANNorg" TargetMode="External"/><Relationship Id="rId17" Type="http://schemas.openxmlformats.org/officeDocument/2006/relationships/image" Target="../media/image14.png"/><Relationship Id="rId18" Type="http://schemas.openxmlformats.org/officeDocument/2006/relationships/hyperlink" Target="slideshare.net%5Cicannpresentations" TargetMode="External"/><Relationship Id="rId19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emf"/><Relationship Id="rId4" Type="http://schemas.openxmlformats.org/officeDocument/2006/relationships/hyperlink" Target="flickr.com%5Cphotos%5Cicann" TargetMode="External"/><Relationship Id="rId5" Type="http://schemas.openxmlformats.org/officeDocument/2006/relationships/image" Target="../media/image8.png"/><Relationship Id="rId6" Type="http://schemas.openxmlformats.org/officeDocument/2006/relationships/hyperlink" Target="facebook.com%5Cicannorg" TargetMode="External"/><Relationship Id="rId7" Type="http://schemas.openxmlformats.org/officeDocument/2006/relationships/image" Target="../media/image9.png"/><Relationship Id="rId8" Type="http://schemas.openxmlformats.org/officeDocument/2006/relationships/hyperlink" Target="youtube.com%5Cuser%5CICANNnews" TargetMode="External"/><Relationship Id="rId9" Type="http://schemas.openxmlformats.org/officeDocument/2006/relationships/image" Target="../media/image10.png"/><Relationship Id="rId10" Type="http://schemas.openxmlformats.org/officeDocument/2006/relationships/hyperlink" Target="linkedin.com%5Ccompany%5Cican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6115" y="4184859"/>
            <a:ext cx="6030818" cy="12977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3600" dirty="0" smtClean="0">
                <a:solidFill>
                  <a:srgbClr val="FFFFFF"/>
                </a:solidFill>
                <a:latin typeface="Source Sans Pro Regular" charset="0"/>
                <a:cs typeface="Source Sans Pro Regular" charset="0"/>
              </a:rPr>
              <a:t>Rolling the Root Zone DNSSEC</a:t>
            </a:r>
          </a:p>
          <a:p>
            <a:pPr>
              <a:lnSpc>
                <a:spcPts val="4700"/>
              </a:lnSpc>
            </a:pPr>
            <a:r>
              <a:rPr lang="en-US" sz="3600" dirty="0" smtClean="0">
                <a:solidFill>
                  <a:srgbClr val="FFFFFF"/>
                </a:solidFill>
                <a:latin typeface="Source Sans Pro Regular" charset="0"/>
                <a:cs typeface="Source Sans Pro Regular" charset="0"/>
              </a:rPr>
              <a:t>Key Signing Key</a:t>
            </a:r>
            <a:endParaRPr lang="en-US" sz="3600" dirty="0">
              <a:solidFill>
                <a:srgbClr val="FFFFFF"/>
              </a:solidFill>
              <a:latin typeface="Source Sans Pro Regular" charset="0"/>
              <a:cs typeface="Source Sans Pro Regula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6114" y="5348767"/>
            <a:ext cx="6617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Alexandra Kulikova|  EE DNS Forum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1 December, 2016</a:t>
            </a:r>
          </a:p>
          <a:p>
            <a:r>
              <a:rPr lang="en-US" sz="2000" dirty="0" err="1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Alexandra.kulikova@icann.org</a:t>
            </a:r>
            <a:endParaRPr lang="en-US" sz="2000" dirty="0" smtClean="0">
              <a:solidFill>
                <a:srgbClr val="FFFFFF"/>
              </a:solidFill>
              <a:latin typeface="Source Sans Pro"/>
              <a:ea typeface="Wingdings"/>
              <a:cs typeface="Source Sans Pro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7189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Sans Source Pro"/>
                <a:cs typeface="Sans Source Pro"/>
              </a:rPr>
              <a:t>Trusting a Key</a:t>
            </a:r>
            <a:endParaRPr lang="en-US" dirty="0">
              <a:latin typeface="Sans Source Pro"/>
              <a:cs typeface="Sans Source Pro"/>
            </a:endParaRPr>
          </a:p>
        </p:txBody>
      </p:sp>
      <p:sp>
        <p:nvSpPr>
          <p:cNvPr id="21" name="Bevel 20"/>
          <p:cNvSpPr/>
          <p:nvPr/>
        </p:nvSpPr>
        <p:spPr>
          <a:xfrm>
            <a:off x="2559857" y="727513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a typeface="Source Sans Pro" charset="0"/>
                <a:cs typeface="Source Sans Pro" charset="0"/>
              </a:rPr>
              <a:t>The Root</a:t>
            </a:r>
            <a:endParaRPr lang="en-US" sz="3200" dirty="0">
              <a:ea typeface="Source Sans Pro" charset="0"/>
              <a:cs typeface="Source Sans Pro" charset="0"/>
            </a:endParaRPr>
          </a:p>
        </p:txBody>
      </p:sp>
      <p:sp>
        <p:nvSpPr>
          <p:cNvPr id="22" name="Bevel 21"/>
          <p:cNvSpPr/>
          <p:nvPr/>
        </p:nvSpPr>
        <p:spPr>
          <a:xfrm>
            <a:off x="2559857" y="2688560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.COM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Bevel 22"/>
          <p:cNvSpPr/>
          <p:nvPr/>
        </p:nvSpPr>
        <p:spPr>
          <a:xfrm>
            <a:off x="2583900" y="4538748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a typeface="Source Sans Pro" charset="0"/>
                <a:cs typeface="Source Sans Pro" charset="0"/>
              </a:rPr>
              <a:t>example</a:t>
            </a:r>
            <a:endParaRPr lang="en-US" sz="3200" dirty="0">
              <a:ea typeface="Source Sans Pro" charset="0"/>
              <a:cs typeface="Source Sans Pro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962602" y="4035312"/>
            <a:ext cx="0" cy="478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962602" y="2115039"/>
            <a:ext cx="0" cy="55880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03057" y="4658680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example.com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. KSK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03057" y="3753365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example.com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. DS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03057" y="3115501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  <a:ea typeface="Source Sans Pro" charset="0"/>
                <a:cs typeface="Source Sans Pro" charset="0"/>
              </a:rPr>
              <a:t>com. ZSK</a:t>
            </a:r>
            <a:endParaRPr lang="en-US" sz="3200" dirty="0">
              <a:solidFill>
                <a:schemeClr val="bg1"/>
              </a:solidFill>
              <a:latin typeface="+mj-lt"/>
              <a:ea typeface="Source Sans Pro" charset="0"/>
              <a:cs typeface="Source Sans Pr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03057" y="2491005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com. KSK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03057" y="1659879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com. DS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3057" y="1038344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Source Sans Pro" charset="0"/>
                <a:cs typeface="Source Sans Pro" charset="0"/>
              </a:rPr>
              <a:t>root 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ZSK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03057" y="414136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root KSK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488947" y="2010967"/>
            <a:ext cx="13369" cy="888249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502316" y="4117189"/>
            <a:ext cx="13369" cy="888249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urved Left Arrow 37"/>
          <p:cNvSpPr/>
          <p:nvPr/>
        </p:nvSpPr>
        <p:spPr>
          <a:xfrm>
            <a:off x="8502316" y="497582"/>
            <a:ext cx="481263" cy="82296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Curved Left Arrow 38"/>
          <p:cNvSpPr/>
          <p:nvPr/>
        </p:nvSpPr>
        <p:spPr>
          <a:xfrm>
            <a:off x="8529054" y="1324519"/>
            <a:ext cx="481263" cy="82296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Curved Left Arrow 39"/>
          <p:cNvSpPr/>
          <p:nvPr/>
        </p:nvSpPr>
        <p:spPr>
          <a:xfrm>
            <a:off x="8515685" y="2673840"/>
            <a:ext cx="481263" cy="82296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Curved Left Arrow 40"/>
          <p:cNvSpPr/>
          <p:nvPr/>
        </p:nvSpPr>
        <p:spPr>
          <a:xfrm>
            <a:off x="8542423" y="3500777"/>
            <a:ext cx="481263" cy="82296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2617" y="5678043"/>
            <a:ext cx="4020153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example.com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. ZSK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962602" y="5243455"/>
            <a:ext cx="1471288" cy="948099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648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Sans Source Pro"/>
                <a:cs typeface="Sans Source Pro"/>
              </a:rPr>
              <a:t>Over 1300 DNS - DNSSEC TLDs</a:t>
            </a:r>
            <a:endParaRPr lang="en-US" dirty="0">
              <a:latin typeface="Sans Source Pro"/>
              <a:cs typeface="Sans Source Pro"/>
            </a:endParaRPr>
          </a:p>
        </p:txBody>
      </p:sp>
      <p:sp>
        <p:nvSpPr>
          <p:cNvPr id="21" name="Bevel 20"/>
          <p:cNvSpPr/>
          <p:nvPr/>
        </p:nvSpPr>
        <p:spPr>
          <a:xfrm>
            <a:off x="2559857" y="687706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a typeface="Source Sans Pro" charset="0"/>
                <a:cs typeface="Source Sans Pro" charset="0"/>
              </a:rPr>
              <a:t>The Root</a:t>
            </a:r>
            <a:endParaRPr lang="en-US" sz="3200" dirty="0">
              <a:ea typeface="Source Sans Pro" charset="0"/>
              <a:cs typeface="Source Sans Pro" charset="0"/>
            </a:endParaRPr>
          </a:p>
        </p:txBody>
      </p:sp>
      <p:sp>
        <p:nvSpPr>
          <p:cNvPr id="22" name="Bevel 21"/>
          <p:cNvSpPr/>
          <p:nvPr/>
        </p:nvSpPr>
        <p:spPr>
          <a:xfrm>
            <a:off x="3168315" y="2688560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.COM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539915" y="2129759"/>
            <a:ext cx="0" cy="55880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03057" y="1038344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Source Sans Pro" charset="0"/>
                <a:cs typeface="Source Sans Pro" charset="0"/>
              </a:rPr>
              <a:t>root 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ZSK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03057" y="550576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root KSK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8" name="Curved Left Arrow 37"/>
          <p:cNvSpPr/>
          <p:nvPr/>
        </p:nvSpPr>
        <p:spPr>
          <a:xfrm>
            <a:off x="8502316" y="497582"/>
            <a:ext cx="481263" cy="82296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Bevel 25"/>
          <p:cNvSpPr/>
          <p:nvPr/>
        </p:nvSpPr>
        <p:spPr>
          <a:xfrm>
            <a:off x="152522" y="4972706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Calibri" charset="0"/>
                <a:ea typeface="Calibri" charset="0"/>
                <a:cs typeface="Calibri" charset="0"/>
              </a:rPr>
              <a:t>.NET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Bevel 27"/>
          <p:cNvSpPr/>
          <p:nvPr/>
        </p:nvSpPr>
        <p:spPr>
          <a:xfrm>
            <a:off x="6154972" y="4949632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Calibri" charset="0"/>
                <a:ea typeface="Calibri" charset="0"/>
                <a:cs typeface="Calibri" charset="0"/>
              </a:rPr>
              <a:t>.NL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5" name="Bevel 44"/>
          <p:cNvSpPr/>
          <p:nvPr/>
        </p:nvSpPr>
        <p:spPr>
          <a:xfrm>
            <a:off x="2645735" y="5075810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.INFO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6" name="Bevel 45"/>
          <p:cNvSpPr/>
          <p:nvPr/>
        </p:nvSpPr>
        <p:spPr>
          <a:xfrm>
            <a:off x="642564" y="2804969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Calibri" charset="0"/>
                <a:ea typeface="Calibri" charset="0"/>
                <a:cs typeface="Calibri" charset="0"/>
              </a:rPr>
              <a:t>.UK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7" name="Bevel 46"/>
          <p:cNvSpPr/>
          <p:nvPr/>
        </p:nvSpPr>
        <p:spPr>
          <a:xfrm>
            <a:off x="6060691" y="2738097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Calibri" charset="0"/>
                <a:ea typeface="Calibri" charset="0"/>
                <a:cs typeface="Calibri" charset="0"/>
              </a:rPr>
              <a:t>.BR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8" name="Bevel 47"/>
          <p:cNvSpPr/>
          <p:nvPr/>
        </p:nvSpPr>
        <p:spPr>
          <a:xfrm>
            <a:off x="4381343" y="3561703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.SE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Bevel 48"/>
          <p:cNvSpPr/>
          <p:nvPr/>
        </p:nvSpPr>
        <p:spPr>
          <a:xfrm>
            <a:off x="516530" y="3882363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r>
              <a:rPr lang="zh-CN" altLang="en-US" sz="3200" dirty="0" smtClean="0">
                <a:latin typeface="Calibri" charset="0"/>
                <a:ea typeface="Calibri" charset="0"/>
                <a:cs typeface="Calibri" charset="0"/>
              </a:rPr>
              <a:t>中国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03057" y="1659879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com. DS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9" name="Curved Left Arrow 38"/>
          <p:cNvSpPr/>
          <p:nvPr/>
        </p:nvSpPr>
        <p:spPr>
          <a:xfrm>
            <a:off x="8529054" y="1373506"/>
            <a:ext cx="481263" cy="82296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169801" y="2129759"/>
            <a:ext cx="0" cy="55880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799687" y="2129759"/>
            <a:ext cx="0" cy="55880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29573" y="2129759"/>
            <a:ext cx="0" cy="55880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Bevel 41"/>
          <p:cNvSpPr/>
          <p:nvPr/>
        </p:nvSpPr>
        <p:spPr>
          <a:xfrm>
            <a:off x="4470194" y="4687905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.LK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Bevel 26"/>
          <p:cNvSpPr/>
          <p:nvPr/>
        </p:nvSpPr>
        <p:spPr>
          <a:xfrm>
            <a:off x="2290159" y="3837286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Calibri" charset="0"/>
                <a:ea typeface="Calibri" charset="0"/>
                <a:cs typeface="Calibri" charset="0"/>
              </a:rPr>
              <a:t>.ORG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91921" y="2244654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net. DS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91921" y="2829429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org. DS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03057" y="3414204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lk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. DS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91921" y="3998979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uk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. DS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92599" y="4783422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Over 1300 DS sets!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29730" y="5660585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+Over 500K in com...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Sans source pro"/>
                <a:cs typeface="Sans source pro"/>
              </a:rPr>
              <a:t>Anchor of the Chain of Trust</a:t>
            </a:r>
            <a:endParaRPr lang="en-US" dirty="0">
              <a:latin typeface="Sans source pro"/>
              <a:cs typeface="Sans source pro"/>
            </a:endParaRPr>
          </a:p>
        </p:txBody>
      </p:sp>
      <p:sp>
        <p:nvSpPr>
          <p:cNvPr id="21" name="Bevel 20"/>
          <p:cNvSpPr/>
          <p:nvPr/>
        </p:nvSpPr>
        <p:spPr>
          <a:xfrm>
            <a:off x="2561101" y="687706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a typeface="Source Sans Pro" charset="0"/>
                <a:cs typeface="Source Sans Pro" charset="0"/>
              </a:rPr>
              <a:t>The Root</a:t>
            </a:r>
            <a:endParaRPr lang="en-US" sz="3200" dirty="0">
              <a:ea typeface="Source Sans Pro" charset="0"/>
              <a:cs typeface="Source Sans Pro" charset="0"/>
            </a:endParaRPr>
          </a:p>
        </p:txBody>
      </p:sp>
      <p:sp>
        <p:nvSpPr>
          <p:cNvPr id="22" name="Bevel 21"/>
          <p:cNvSpPr/>
          <p:nvPr/>
        </p:nvSpPr>
        <p:spPr>
          <a:xfrm>
            <a:off x="2561101" y="2707885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.COM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Bevel 22"/>
          <p:cNvSpPr/>
          <p:nvPr/>
        </p:nvSpPr>
        <p:spPr>
          <a:xfrm>
            <a:off x="2559857" y="4538748"/>
            <a:ext cx="2743200" cy="1371600"/>
          </a:xfrm>
          <a:prstGeom prst="bevel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a typeface="Source Sans Pro" charset="0"/>
                <a:cs typeface="Source Sans Pro" charset="0"/>
              </a:rPr>
              <a:t>example</a:t>
            </a:r>
            <a:endParaRPr lang="en-US" sz="3200" dirty="0">
              <a:ea typeface="Source Sans Pro" charset="0"/>
              <a:cs typeface="Source Sans Pro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857056" y="4117189"/>
            <a:ext cx="0" cy="478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57056" y="2142745"/>
            <a:ext cx="0" cy="55880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04301" y="5005438"/>
            <a:ext cx="3767328" cy="584775"/>
          </a:xfrm>
          <a:prstGeom prst="rect">
            <a:avLst/>
          </a:prstGeom>
          <a:solidFill>
            <a:schemeClr val="accent5">
              <a:alpha val="5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example.com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. KSK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03057" y="3953973"/>
            <a:ext cx="3767328" cy="584775"/>
          </a:xfrm>
          <a:prstGeom prst="rect">
            <a:avLst/>
          </a:prstGeom>
          <a:solidFill>
            <a:schemeClr val="accent5">
              <a:alpha val="5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example.com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. DS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03057" y="3369198"/>
            <a:ext cx="3767328" cy="584775"/>
          </a:xfrm>
          <a:prstGeom prst="rect">
            <a:avLst/>
          </a:prstGeom>
          <a:solidFill>
            <a:schemeClr val="accent5">
              <a:alpha val="5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  <a:ea typeface="Source Sans Pro" charset="0"/>
                <a:cs typeface="Source Sans Pro" charset="0"/>
              </a:rPr>
              <a:t>com. ZSK</a:t>
            </a:r>
            <a:endParaRPr lang="en-US" sz="3200" dirty="0">
              <a:solidFill>
                <a:schemeClr val="bg1"/>
              </a:solidFill>
              <a:latin typeface="+mj-lt"/>
              <a:ea typeface="Source Sans Pro" charset="0"/>
              <a:cs typeface="Source Sans Pr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03057" y="2790105"/>
            <a:ext cx="3767328" cy="584775"/>
          </a:xfrm>
          <a:prstGeom prst="rect">
            <a:avLst/>
          </a:prstGeom>
          <a:solidFill>
            <a:schemeClr val="accent5">
              <a:alpha val="5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com. KSK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03057" y="1837371"/>
            <a:ext cx="3767328" cy="584775"/>
          </a:xfrm>
          <a:prstGeom prst="rect">
            <a:avLst/>
          </a:prstGeom>
          <a:solidFill>
            <a:schemeClr val="accent5">
              <a:alpha val="5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com. DS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3057" y="1252596"/>
            <a:ext cx="3767328" cy="584775"/>
          </a:xfrm>
          <a:prstGeom prst="rect">
            <a:avLst/>
          </a:prstGeom>
          <a:solidFill>
            <a:schemeClr val="accent5">
              <a:alpha val="5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Source Sans Pro" charset="0"/>
                <a:cs typeface="Source Sans Pro" charset="0"/>
              </a:rPr>
              <a:t>root 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ZSK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03057" y="652296"/>
            <a:ext cx="3767328" cy="584775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root KSK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488947" y="2010967"/>
            <a:ext cx="13369" cy="888249"/>
          </a:xfrm>
          <a:prstGeom prst="straightConnector1">
            <a:avLst/>
          </a:prstGeom>
          <a:ln w="1270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502316" y="4117189"/>
            <a:ext cx="13369" cy="888249"/>
          </a:xfrm>
          <a:prstGeom prst="straightConnector1">
            <a:avLst/>
          </a:prstGeom>
          <a:ln w="1270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urved Left Arrow 37"/>
          <p:cNvSpPr/>
          <p:nvPr/>
        </p:nvSpPr>
        <p:spPr>
          <a:xfrm>
            <a:off x="8502316" y="497582"/>
            <a:ext cx="481263" cy="822960"/>
          </a:xfrm>
          <a:prstGeom prst="curvedLeftArrow">
            <a:avLst/>
          </a:prstGeom>
          <a:solidFill>
            <a:schemeClr val="accent5">
              <a:alpha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Curved Left Arrow 38"/>
          <p:cNvSpPr/>
          <p:nvPr/>
        </p:nvSpPr>
        <p:spPr>
          <a:xfrm>
            <a:off x="8529054" y="1373506"/>
            <a:ext cx="481263" cy="822960"/>
          </a:xfrm>
          <a:prstGeom prst="curvedLeftArrow">
            <a:avLst/>
          </a:prstGeom>
          <a:solidFill>
            <a:schemeClr val="accent5">
              <a:alpha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Curved Left Arrow 39"/>
          <p:cNvSpPr/>
          <p:nvPr/>
        </p:nvSpPr>
        <p:spPr>
          <a:xfrm>
            <a:off x="8515685" y="2673840"/>
            <a:ext cx="481263" cy="822960"/>
          </a:xfrm>
          <a:prstGeom prst="curvedLeftArrow">
            <a:avLst/>
          </a:prstGeom>
          <a:solidFill>
            <a:schemeClr val="accent5">
              <a:alpha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Curved Left Arrow 40"/>
          <p:cNvSpPr/>
          <p:nvPr/>
        </p:nvSpPr>
        <p:spPr>
          <a:xfrm>
            <a:off x="8542423" y="3500777"/>
            <a:ext cx="481263" cy="822960"/>
          </a:xfrm>
          <a:prstGeom prst="curvedLeftArrow">
            <a:avLst/>
          </a:prstGeom>
          <a:solidFill>
            <a:schemeClr val="accent5">
              <a:alpha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2617" y="5678043"/>
            <a:ext cx="4020153" cy="584775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example.com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. ZSK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833013" y="5314719"/>
            <a:ext cx="1471288" cy="948099"/>
          </a:xfrm>
          <a:prstGeom prst="straightConnector1">
            <a:avLst/>
          </a:prstGeom>
          <a:ln w="1270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4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Trust Anchor?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It is the “top” of any DNSSEC validation process</a:t>
            </a:r>
            <a:endParaRPr lang="en-US" sz="28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A trust anchor is a key into which an operator places full faith and trust for the purposes of verifying responses</a:t>
            </a:r>
          </a:p>
          <a:p>
            <a:pPr marL="857250" lvl="1" indent="-457200">
              <a:buSzPct val="100000"/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It might be implicitly trusted because it came with the software</a:t>
            </a:r>
          </a:p>
          <a:p>
            <a:pPr marL="857250" lvl="1" indent="-457200">
              <a:buSzPct val="100000"/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It might be explicitly trusted because of due diligence examination by the operator</a:t>
            </a:r>
            <a:endParaRPr lang="en-US" dirty="0">
              <a:latin typeface="Source Sans Pro Regular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66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51511" y="2246568"/>
            <a:ext cx="2539800" cy="2175252"/>
          </a:xfrm>
          <a:prstGeom prst="rect">
            <a:avLst/>
          </a:prstGeom>
          <a:solidFill>
            <a:schemeClr val="accent5">
              <a:alpha val="2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350124" y="2246568"/>
            <a:ext cx="2539800" cy="2175252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48738" y="2246568"/>
            <a:ext cx="2539800" cy="2175252"/>
          </a:xfrm>
          <a:prstGeom prst="rect">
            <a:avLst/>
          </a:prstGeom>
          <a:solidFill>
            <a:schemeClr val="accent6">
              <a:alpha val="2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1511" y="2246568"/>
            <a:ext cx="2539800" cy="87588"/>
          </a:xfrm>
          <a:prstGeom prst="rect">
            <a:avLst/>
          </a:prstGeom>
          <a:solidFill>
            <a:srgbClr val="AC44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50124" y="2246568"/>
            <a:ext cx="2539800" cy="875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48738" y="2246568"/>
            <a:ext cx="2539800" cy="87588"/>
          </a:xfrm>
          <a:prstGeom prst="rect">
            <a:avLst/>
          </a:prstGeom>
          <a:solidFill>
            <a:srgbClr val="114E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367741" y="2460023"/>
            <a:ext cx="498944" cy="498944"/>
          </a:xfrm>
          <a:prstGeom prst="ellipse">
            <a:avLst/>
          </a:prstGeom>
          <a:solidFill>
            <a:srgbClr val="0A32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074908" y="2460023"/>
            <a:ext cx="498944" cy="49894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675282" y="2460023"/>
            <a:ext cx="498944" cy="498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886759" y="3047555"/>
            <a:ext cx="2080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Trust Anchors &amp; Root KSK</a:t>
            </a:r>
            <a:endParaRPr lang="en-US" sz="2400" b="1" dirty="0">
              <a:solidFill>
                <a:srgbClr val="FFFFFF"/>
              </a:solidFill>
              <a:latin typeface="+mj-lt"/>
              <a:cs typeface="Source Sans Pro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7189" y="3047555"/>
            <a:ext cx="2080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Root Zone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DNSSEC</a:t>
            </a:r>
            <a:endParaRPr lang="en-US" sz="2400" b="1" dirty="0">
              <a:solidFill>
                <a:srgbClr val="FFFFFF"/>
              </a:solidFill>
              <a:latin typeface="+mj-lt"/>
              <a:cs typeface="Source Sans Pro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83988" y="3047555"/>
            <a:ext cx="2080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KSK Roll Project</a:t>
            </a:r>
            <a:endParaRPr lang="en-US" sz="2400" b="1" dirty="0">
              <a:solidFill>
                <a:srgbClr val="FFFFFF"/>
              </a:solidFill>
              <a:latin typeface="+mj-lt"/>
              <a:cs typeface="Source Sans Pro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511" y="24600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Source Sans Pro"/>
                <a:cs typeface="Source Sans Pro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50124" y="24600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Source Sans Pro"/>
                <a:cs typeface="Source Sans Pro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48738" y="24600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Source Sans Pro"/>
                <a:cs typeface="Source Sans Pro"/>
              </a:rPr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771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 in the Root Zone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199" y="1090352"/>
            <a:ext cx="8332839" cy="461126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charset="0"/>
              <a:buChar char="•"/>
            </a:pP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DNSSEC in the 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root 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z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one 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is managed 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by ICANN and </a:t>
            </a:r>
            <a:r>
              <a:rPr lang="en-US" sz="2800" dirty="0" err="1" smtClean="0">
                <a:latin typeface="Source Sans Pro" charset="0"/>
                <a:ea typeface="Source Sans Pro" charset="0"/>
                <a:cs typeface="Source Sans Pro" charset="0"/>
              </a:rPr>
              <a:t>Verisign</a:t>
            </a:r>
            <a:endParaRPr lang="en-US" sz="2800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ICANN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, responsible for operating the root KSK</a:t>
            </a:r>
          </a:p>
          <a:p>
            <a:pPr lvl="1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KSK lifecycle management, “sign the ZSK”</a:t>
            </a:r>
            <a:endParaRPr lang="en-US" sz="2800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buSzPct val="100000"/>
              <a:buFont typeface="Arial" charset="0"/>
              <a:buChar char="•"/>
            </a:pPr>
            <a:r>
              <a:rPr lang="en-US" sz="2800" dirty="0" err="1" smtClean="0">
                <a:latin typeface="Source Sans Pro" charset="0"/>
                <a:ea typeface="Source Sans Pro" charset="0"/>
                <a:cs typeface="Source Sans Pro" charset="0"/>
              </a:rPr>
              <a:t>Verisign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, responsible for operating the root ZSK</a:t>
            </a:r>
          </a:p>
          <a:p>
            <a:pPr lvl="1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ZSK lifecycle management, “sign the root zone”</a:t>
            </a:r>
          </a:p>
          <a:p>
            <a:pPr>
              <a:buSzPct val="100000"/>
              <a:buFont typeface="Arial" charset="0"/>
              <a:buChar char="•"/>
            </a:pPr>
            <a:endParaRPr lang="en-US" sz="2800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These activities 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are coordinated but 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are operated 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separately</a:t>
            </a:r>
          </a:p>
        </p:txBody>
      </p:sp>
    </p:spTree>
    <p:extLst>
      <p:ext uri="{BB962C8B-B14F-4D97-AF65-F5344CB8AC3E}">
        <p14:creationId xmlns:p14="http://schemas.microsoft.com/office/powerpoint/2010/main" val="46907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Root KSK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The current root KSK was created in 2010</a:t>
            </a:r>
          </a:p>
          <a:p>
            <a:pPr marL="0" indent="0">
              <a:buSzPct val="100000"/>
              <a:buNone/>
            </a:pPr>
            <a:endParaRPr lang="en-US" sz="2800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Stored in hardware 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s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ecurity 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m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odules (HSMs) </a:t>
            </a:r>
          </a:p>
          <a:p>
            <a:pPr>
              <a:buSzPct val="100000"/>
              <a:buFont typeface="Arial" charset="0"/>
              <a:buChar char="•"/>
            </a:pPr>
            <a:endParaRPr lang="en-US" sz="2800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buSzPct val="100000"/>
              <a:buFont typeface="Arial" charset="0"/>
              <a:buChar char="•"/>
            </a:pP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T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wo key 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m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anagement facilities (KMFs) have the same data as redundant backups</a:t>
            </a:r>
          </a:p>
          <a:p>
            <a:pPr>
              <a:buSzPct val="100000"/>
              <a:buFont typeface="Arial" charset="0"/>
              <a:buChar char="•"/>
            </a:pPr>
            <a:endParaRPr lang="en-US" sz="2800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(The operation of these is an entirely different talk)</a:t>
            </a:r>
          </a:p>
        </p:txBody>
      </p:sp>
    </p:spTree>
    <p:extLst>
      <p:ext uri="{BB962C8B-B14F-4D97-AF65-F5344CB8AC3E}">
        <p14:creationId xmlns:p14="http://schemas.microsoft.com/office/powerpoint/2010/main" val="95907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0464" y="1127720"/>
            <a:ext cx="81030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The root KSK comes in the </a:t>
            </a:r>
            <a:r>
              <a:rPr lang="en-US" sz="2800" dirty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DNS</a:t>
            </a:r>
          </a:p>
          <a:p>
            <a:pPr marL="914400" lvl="1" indent="-457200"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...but is only as reliable </a:t>
            </a:r>
            <a:r>
              <a:rPr lang="en-US" sz="2800" dirty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as the data in unprotected </a:t>
            </a:r>
            <a:r>
              <a:rPr lang="en-US" sz="2800" dirty="0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DNS</a:t>
            </a:r>
          </a:p>
          <a:p>
            <a:pPr marL="457200" indent="-457200"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Get the trust anchor validation from IANA directly</a:t>
            </a:r>
          </a:p>
          <a:p>
            <a:pPr marL="914400" lvl="1" indent="-457200"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https://</a:t>
            </a:r>
            <a:r>
              <a:rPr lang="en-US" sz="2800" dirty="0" err="1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data.iana.org</a:t>
            </a:r>
            <a:r>
              <a:rPr lang="en-US" sz="2800" dirty="0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/root-anchors/root-</a:t>
            </a:r>
            <a:r>
              <a:rPr lang="en-US" sz="2800" dirty="0" err="1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anchors.xml</a:t>
            </a:r>
            <a:endParaRPr lang="en-US" sz="2800" dirty="0">
              <a:solidFill>
                <a:srgbClr val="0C1F24"/>
              </a:solidFill>
              <a:ea typeface="Source Sans Pro Light" charset="0"/>
              <a:cs typeface="Source Sans Pro Light" charset="0"/>
            </a:endParaRPr>
          </a:p>
          <a:p>
            <a:pPr marL="914400" lvl="1" indent="-457200"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Secured by a PKIX certificate and signature</a:t>
            </a:r>
            <a:endParaRPr lang="en-US" sz="2800" dirty="0">
              <a:solidFill>
                <a:srgbClr val="0C1F24"/>
              </a:solidFill>
              <a:ea typeface="Source Sans Pro Light" charset="0"/>
              <a:cs typeface="Source Sans Pro Light" charset="0"/>
            </a:endParaRPr>
          </a:p>
          <a:p>
            <a:pPr marL="457200" indent="-457200"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Trust anchor validation may also come by </a:t>
            </a:r>
            <a:r>
              <a:rPr lang="en-US" sz="2800" dirty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other </a:t>
            </a:r>
            <a:r>
              <a:rPr lang="en-US" sz="2800" dirty="0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means</a:t>
            </a:r>
          </a:p>
          <a:p>
            <a:pPr marL="914400" lvl="1" indent="-457200"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Might come in </a:t>
            </a:r>
            <a:r>
              <a:rPr lang="en-US" sz="2800" dirty="0">
                <a:solidFill>
                  <a:srgbClr val="0C1F24"/>
                </a:solidFill>
                <a:ea typeface="Source Sans Pro Light" charset="0"/>
                <a:cs typeface="Source Sans Pro Light" charset="0"/>
              </a:rPr>
              <a:t>the source code of your validating software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Sans source pro"/>
                <a:cs typeface="Sans source pro"/>
              </a:rPr>
              <a:t>Getting and Validating </a:t>
            </a:r>
            <a:r>
              <a:rPr lang="en-US" dirty="0">
                <a:latin typeface="Sans source pro"/>
                <a:cs typeface="Sans source pro"/>
              </a:rPr>
              <a:t>the </a:t>
            </a:r>
            <a:r>
              <a:rPr lang="en-US" dirty="0" smtClean="0">
                <a:latin typeface="Sans source pro"/>
                <a:cs typeface="Sans source pro"/>
              </a:rPr>
              <a:t>Root KSK</a:t>
            </a:r>
            <a:endParaRPr lang="en-US" dirty="0">
              <a:latin typeface="Sans source pro"/>
              <a:cs typeface="Sans source pro"/>
            </a:endParaRPr>
          </a:p>
        </p:txBody>
      </p:sp>
    </p:spTree>
    <p:extLst>
      <p:ext uri="{BB962C8B-B14F-4D97-AF65-F5344CB8AC3E}">
        <p14:creationId xmlns:p14="http://schemas.microsoft.com/office/powerpoint/2010/main" val="92226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Root KSK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The root KSK is changing for the first time</a:t>
            </a:r>
            <a:endParaRPr lang="en-US" sz="28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This plan is precedent-setting because it involves an uncountable roster of participants and impacted parties</a:t>
            </a:r>
          </a:p>
          <a:p>
            <a:pPr marL="342900" lvl="2" indent="-342900"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When the KSK changes, anyone 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who relies on it has to change a configuration on their 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end</a:t>
            </a:r>
          </a:p>
          <a:p>
            <a:pPr marL="800100" lvl="3" indent="-342900">
              <a:buSzPct val="100000"/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Although their software might make this happen automatically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lvl="2" indent="-342900"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We don’t know who is relying on it because they don’t have to register anywhere</a:t>
            </a:r>
          </a:p>
        </p:txBody>
      </p:sp>
    </p:spTree>
    <p:extLst>
      <p:ext uri="{BB962C8B-B14F-4D97-AF65-F5344CB8AC3E}">
        <p14:creationId xmlns:p14="http://schemas.microsoft.com/office/powerpoint/2010/main" val="200975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make this change?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Good cryptographic hygiene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Secrets may not remain secret forever</a:t>
            </a:r>
            <a:endParaRPr lang="en-US" sz="24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400050" indent="-457200"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Good operational hygiene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Have a plan that is complete enough to execute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Exercise the plan under normal circumstances</a:t>
            </a:r>
            <a:endParaRPr lang="en-US" sz="24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400050" indent="-457200"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Why not first do a private test?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The change of the KSK involves everyone doing DNSSEC validation on the Internet, service operators, software producers</a:t>
            </a:r>
          </a:p>
        </p:txBody>
      </p:sp>
    </p:spTree>
    <p:extLst>
      <p:ext uri="{BB962C8B-B14F-4D97-AF65-F5344CB8AC3E}">
        <p14:creationId xmlns:p14="http://schemas.microsoft.com/office/powerpoint/2010/main" val="43301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this talk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ICANN 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is about to change an 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important configuration 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parameter in 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DNSSEC</a:t>
            </a:r>
            <a:r>
              <a:rPr lang="en-US" sz="2800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/>
            </a:r>
            <a:br>
              <a:rPr lang="en-US" sz="2800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</a:br>
            <a:endParaRPr lang="en-US" sz="2800" dirty="0">
              <a:solidFill>
                <a:srgbClr val="0C1F24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For 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a network </a:t>
            </a: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operator</a:t>
            </a:r>
            <a:r>
              <a:rPr lang="en-US" sz="2800" dirty="0">
                <a:latin typeface="Source Sans Pro" charset="0"/>
                <a:ea typeface="Source Sans Pro" charset="0"/>
                <a:cs typeface="Source Sans Pro" charset="0"/>
              </a:rPr>
              <a:t>, this may create a need for action </a:t>
            </a:r>
            <a:r>
              <a:rPr lang="en-US" sz="2800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/>
            </a:r>
            <a:br>
              <a:rPr lang="en-US" sz="2800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</a:br>
            <a:endParaRPr lang="en-US" sz="2800" dirty="0">
              <a:solidFill>
                <a:srgbClr val="0C1F24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This </a:t>
            </a:r>
            <a:r>
              <a:rPr lang="en-US" sz="2800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discussion is meant to inform: </a:t>
            </a:r>
            <a:r>
              <a:rPr lang="en-US" sz="2800" dirty="0" smtClean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Why this is happening, what is happening, and when</a:t>
            </a:r>
          </a:p>
          <a:p>
            <a:pPr marL="742950" lvl="2" indent="-342900"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Highlighting: the availability of project plan </a:t>
            </a:r>
            <a:r>
              <a:rPr lang="en-US" dirty="0" smtClean="0">
                <a:solidFill>
                  <a:srgbClr val="0C1F24"/>
                </a:solidFill>
                <a:latin typeface="Source Sans Pro" charset="0"/>
                <a:ea typeface="Source Sans Pro" charset="0"/>
                <a:cs typeface="Source Sans Pro" charset="0"/>
              </a:rPr>
              <a:t>documents</a:t>
            </a:r>
            <a:endParaRPr lang="en-US" dirty="0">
              <a:latin typeface="Source Sans Pr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67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Changing the root KSK will impact just about all DNSSEC validations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If the trust anchor is “misconfigured” (i.e., the wrong key) DNSSEC will reject legitimate responses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To anyone or any process relying on DNS, it will appear that the desired data is unavailable, website is unreachable, “the Internet is down”</a:t>
            </a:r>
            <a:endParaRPr lang="en-US" sz="2400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9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51511" y="2246568"/>
            <a:ext cx="2539800" cy="2175252"/>
          </a:xfrm>
          <a:prstGeom prst="rect">
            <a:avLst/>
          </a:prstGeom>
          <a:solidFill>
            <a:schemeClr val="accent5">
              <a:alpha val="2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350124" y="2246568"/>
            <a:ext cx="2539800" cy="2175252"/>
          </a:xfrm>
          <a:prstGeom prst="rect">
            <a:avLst/>
          </a:prstGeom>
          <a:solidFill>
            <a:schemeClr val="accent2">
              <a:alpha val="2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48738" y="2246568"/>
            <a:ext cx="2539800" cy="217525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1511" y="2246568"/>
            <a:ext cx="2539800" cy="87588"/>
          </a:xfrm>
          <a:prstGeom prst="rect">
            <a:avLst/>
          </a:prstGeom>
          <a:solidFill>
            <a:srgbClr val="AC44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50124" y="2246568"/>
            <a:ext cx="2539800" cy="875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48738" y="2246568"/>
            <a:ext cx="2539800" cy="87588"/>
          </a:xfrm>
          <a:prstGeom prst="rect">
            <a:avLst/>
          </a:prstGeom>
          <a:solidFill>
            <a:srgbClr val="114E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367741" y="2460023"/>
            <a:ext cx="498944" cy="498944"/>
          </a:xfrm>
          <a:prstGeom prst="ellipse">
            <a:avLst/>
          </a:prstGeom>
          <a:solidFill>
            <a:srgbClr val="0A32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074908" y="2460023"/>
            <a:ext cx="498944" cy="49894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675282" y="2460023"/>
            <a:ext cx="498944" cy="498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886759" y="3047555"/>
            <a:ext cx="2080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Trust Anchors &amp; Root KSK</a:t>
            </a:r>
            <a:endParaRPr lang="en-US" sz="2400" b="1" dirty="0">
              <a:solidFill>
                <a:srgbClr val="FFFFFF"/>
              </a:solidFill>
              <a:latin typeface="+mj-lt"/>
              <a:cs typeface="Source Sans Pro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7189" y="3047555"/>
            <a:ext cx="2080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Root Zone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DNSSEC</a:t>
            </a:r>
            <a:endParaRPr lang="en-US" sz="2400" b="1" dirty="0">
              <a:solidFill>
                <a:srgbClr val="FFFFFF"/>
              </a:solidFill>
              <a:latin typeface="+mj-lt"/>
              <a:cs typeface="Source Sans Pro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83988" y="3047555"/>
            <a:ext cx="2080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KSK Roll Project</a:t>
            </a:r>
            <a:endParaRPr lang="en-US" sz="2400" b="1" dirty="0">
              <a:solidFill>
                <a:srgbClr val="FFFFFF"/>
              </a:solidFill>
              <a:latin typeface="+mj-lt"/>
              <a:cs typeface="Source Sans Pro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511" y="24600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Source Sans Pro"/>
                <a:cs typeface="Source Sans Pro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50124" y="24600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Source Sans Pro"/>
                <a:cs typeface="Source Sans Pro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48738" y="24600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Source Sans Pro"/>
                <a:cs typeface="Source Sans Pro"/>
              </a:rPr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428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Project Plans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59329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Steps are happening now</a:t>
            </a:r>
          </a:p>
          <a:p>
            <a:pPr lvl="1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The new KSK was created on October 27, 2016</a:t>
            </a:r>
          </a:p>
          <a:p>
            <a:pPr lvl="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If the plan stays on track, on October 11, 2017 a new KSK will go into use and the current KSK retired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If someone is validating using manual configuration, they need to have the new trust anchor in place by that </a:t>
            </a:r>
            <a:r>
              <a:rPr lang="en-US" sz="2400" dirty="0" smtClean="0">
                <a:latin typeface="Source Sans Pro Regular" charset="0"/>
              </a:rPr>
              <a:t>da</a:t>
            </a:r>
            <a:r>
              <a:rPr lang="en-US" sz="2400" dirty="0" smtClean="0">
                <a:latin typeface="Source Sans Pro Regular" charset="0"/>
              </a:rPr>
              <a:t>te</a:t>
            </a:r>
            <a:endParaRPr lang="en-US" sz="2400" dirty="0">
              <a:latin typeface="Source Sans Pro Regular" charset="0"/>
            </a:endParaRPr>
          </a:p>
          <a:p>
            <a:pPr marL="400050" indent="-4572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Plans include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Following </a:t>
            </a:r>
            <a:r>
              <a:rPr lang="en-US" sz="2400" i="1" dirty="0" smtClean="0">
                <a:latin typeface="Source Sans Pro Regular" charset="0"/>
              </a:rPr>
              <a:t>Automated Updates of DNSSEC Trust Anchors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Fitting the roll into normal maintenance events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Testing and monitoring</a:t>
            </a:r>
          </a:p>
        </p:txBody>
      </p:sp>
    </p:spTree>
    <p:extLst>
      <p:ext uri="{BB962C8B-B14F-4D97-AF65-F5344CB8AC3E}">
        <p14:creationId xmlns:p14="http://schemas.microsoft.com/office/powerpoint/2010/main" val="150564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KSK </a:t>
            </a:r>
            <a:r>
              <a:rPr lang="en-US" dirty="0" smtClean="0"/>
              <a:t>Rollover </a:t>
            </a:r>
            <a:r>
              <a:rPr lang="en-US" dirty="0"/>
              <a:t>Plan Documents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59329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A1F24"/>
                </a:solidFill>
                <a:latin typeface="Source Sans Pro Regular" charset="0"/>
              </a:rPr>
              <a:t>A</a:t>
            </a:r>
            <a:r>
              <a:rPr lang="en-US" sz="2800" dirty="0" smtClean="0">
                <a:latin typeface="Source Sans Pro Regular" charset="0"/>
              </a:rPr>
              <a:t>vailable at: </a:t>
            </a:r>
            <a:r>
              <a:rPr lang="en-US" sz="2800" dirty="0" smtClean="0">
                <a:latin typeface="Source Sans Pro Regular" charset="0"/>
                <a:hlinkClick r:id="rId2"/>
              </a:rPr>
              <a:t>https://www.icann.org/kskroll</a:t>
            </a:r>
            <a:endParaRPr lang="en-US" sz="2800" dirty="0">
              <a:latin typeface="Source Sans Pro Regular" charset="0"/>
            </a:endParaRPr>
          </a:p>
          <a:p>
            <a:pPr marL="457200" lvl="1" indent="0">
              <a:buSzPct val="75000"/>
              <a:buNone/>
            </a:pPr>
            <a:r>
              <a:rPr lang="en-US" sz="2400" dirty="0">
                <a:latin typeface="Source Sans Pro Regular" charset="0"/>
              </a:rPr>
              <a:t>2017 KSK </a:t>
            </a:r>
            <a:r>
              <a:rPr lang="en-US" sz="2400" dirty="0" smtClean="0">
                <a:latin typeface="Source Sans Pro Regular" charset="0"/>
              </a:rPr>
              <a:t>Rollover </a:t>
            </a:r>
            <a:r>
              <a:rPr lang="en-US" sz="2400" dirty="0">
                <a:latin typeface="Source Sans Pro Regular" charset="0"/>
              </a:rPr>
              <a:t>Operational Implementation Plan</a:t>
            </a:r>
          </a:p>
          <a:p>
            <a:pPr marL="457200" lvl="1" indent="0">
              <a:buSzPct val="75000"/>
              <a:buNone/>
            </a:pPr>
            <a:r>
              <a:rPr lang="en-US" sz="2400" dirty="0">
                <a:latin typeface="Source Sans Pro Regular" charset="0"/>
              </a:rPr>
              <a:t>2017 KSK </a:t>
            </a:r>
            <a:r>
              <a:rPr lang="en-US" sz="2400" dirty="0" smtClean="0">
                <a:latin typeface="Source Sans Pro Regular" charset="0"/>
              </a:rPr>
              <a:t>Rollover </a:t>
            </a:r>
            <a:r>
              <a:rPr lang="en-US" sz="2400" dirty="0">
                <a:latin typeface="Source Sans Pro Regular" charset="0"/>
              </a:rPr>
              <a:t>Systems Test Plan</a:t>
            </a:r>
          </a:p>
          <a:p>
            <a:pPr marL="457200" lvl="1" indent="0">
              <a:buSzPct val="75000"/>
              <a:buNone/>
            </a:pPr>
            <a:r>
              <a:rPr lang="en-US" sz="2400" dirty="0">
                <a:latin typeface="Source Sans Pro Regular" charset="0"/>
              </a:rPr>
              <a:t>2017 KSK </a:t>
            </a:r>
            <a:r>
              <a:rPr lang="en-US" sz="2400" dirty="0" smtClean="0">
                <a:latin typeface="Source Sans Pro Regular" charset="0"/>
              </a:rPr>
              <a:t>Rollover </a:t>
            </a:r>
            <a:r>
              <a:rPr lang="en-US" sz="2400" dirty="0">
                <a:latin typeface="Source Sans Pro Regular" charset="0"/>
              </a:rPr>
              <a:t>Monitoring Plan</a:t>
            </a:r>
          </a:p>
          <a:p>
            <a:pPr marL="457200" lvl="1" indent="0">
              <a:buSzPct val="75000"/>
              <a:buNone/>
            </a:pPr>
            <a:r>
              <a:rPr lang="en-US" sz="2400" dirty="0">
                <a:latin typeface="Source Sans Pro Regular" charset="0"/>
              </a:rPr>
              <a:t>2017 KSK </a:t>
            </a:r>
            <a:r>
              <a:rPr lang="en-US" sz="2400" dirty="0" smtClean="0">
                <a:latin typeface="Source Sans Pro Regular" charset="0"/>
              </a:rPr>
              <a:t>Rollover </a:t>
            </a:r>
            <a:r>
              <a:rPr lang="en-US" sz="2400" dirty="0">
                <a:latin typeface="Source Sans Pro Regular" charset="0"/>
              </a:rPr>
              <a:t>External Test Plan</a:t>
            </a:r>
          </a:p>
          <a:p>
            <a:pPr marL="457200" lvl="1" indent="0">
              <a:buSzPct val="75000"/>
              <a:buNone/>
            </a:pPr>
            <a:r>
              <a:rPr lang="en-US" sz="2400" dirty="0">
                <a:latin typeface="Source Sans Pro Regular" charset="0"/>
              </a:rPr>
              <a:t>2017 KSK </a:t>
            </a:r>
            <a:r>
              <a:rPr lang="en-US" sz="2400" dirty="0" smtClean="0">
                <a:latin typeface="Source Sans Pro Regular" charset="0"/>
              </a:rPr>
              <a:t>Rollover </a:t>
            </a:r>
            <a:r>
              <a:rPr lang="en-US" sz="2400" dirty="0">
                <a:latin typeface="Source Sans Pro Regular" charset="0"/>
              </a:rPr>
              <a:t>Back Out </a:t>
            </a:r>
            <a:r>
              <a:rPr lang="en-US" sz="2400" dirty="0" smtClean="0">
                <a:latin typeface="Source Sans Pro Regular" charset="0"/>
              </a:rPr>
              <a:t>Plan</a:t>
            </a:r>
          </a:p>
          <a:p>
            <a:pPr lvl="0">
              <a:spcBef>
                <a:spcPts val="0"/>
              </a:spcBef>
              <a:buSzPct val="75000"/>
              <a:buFont typeface="Arial" charset="0"/>
              <a:buChar char="•"/>
            </a:pPr>
            <a:endParaRPr lang="en-US" sz="2800" dirty="0">
              <a:solidFill>
                <a:srgbClr val="0A1F24"/>
              </a:solidFill>
              <a:latin typeface="Source Sans Pro Regular" charset="0"/>
            </a:endParaRPr>
          </a:p>
          <a:p>
            <a:pPr lvl="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A1F24"/>
                </a:solidFill>
                <a:latin typeface="Source Sans Pro Regular" charset="0"/>
              </a:rPr>
              <a:t>We encourage interested folks to given them a read</a:t>
            </a:r>
            <a:endParaRPr lang="en-US" sz="2800" dirty="0">
              <a:latin typeface="Source Sans Pr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7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</a:t>
            </a:r>
            <a:r>
              <a:rPr lang="en-US" dirty="0"/>
              <a:t>Implementation </a:t>
            </a:r>
            <a:r>
              <a:rPr lang="en-US" dirty="0" smtClean="0"/>
              <a:t>Plan Dates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  <a:buSzPct val="75000"/>
              <a:buFont typeface="Wingdings" charset="2"/>
              <a:buChar char=""/>
            </a:pPr>
            <a:r>
              <a:rPr lang="en-US" sz="2400" dirty="0" smtClean="0">
                <a:latin typeface="Source Sans Pro Regular" charset="0"/>
              </a:rPr>
              <a:t>Plans publicly available from July 22, 2016</a:t>
            </a:r>
          </a:p>
          <a:p>
            <a:pPr marL="285750" lvl="0" indent="-285750">
              <a:spcBef>
                <a:spcPts val="0"/>
              </a:spcBef>
              <a:buSzPct val="75000"/>
              <a:buFont typeface="Wingdings" charset="2"/>
              <a:buChar char=""/>
            </a:pPr>
            <a:endParaRPr lang="en-US" sz="2400" dirty="0">
              <a:latin typeface="Source Sans Pro Regular" charset="0"/>
            </a:endParaRPr>
          </a:p>
          <a:p>
            <a:pPr marL="285750" lvl="0" indent="-285750">
              <a:spcBef>
                <a:spcPts val="0"/>
              </a:spcBef>
              <a:buSzPct val="75000"/>
              <a:buFont typeface="Wingdings" charset="2"/>
              <a:buChar char=""/>
            </a:pPr>
            <a:r>
              <a:rPr lang="en-US" sz="2400" dirty="0" smtClean="0">
                <a:latin typeface="Source Sans Pro Regular" charset="0"/>
              </a:rPr>
              <a:t>Key signing ceremonies</a:t>
            </a:r>
          </a:p>
          <a:p>
            <a:pPr lvl="1">
              <a:buSzPct val="75000"/>
              <a:buFont typeface="Courier New" charset="0"/>
              <a:buChar char="o"/>
            </a:pPr>
            <a:r>
              <a:rPr lang="en-US" sz="2000" dirty="0" smtClean="0">
                <a:latin typeface="Source Sans Pro Regular" charset="0"/>
              </a:rPr>
              <a:t>Q4 2016 ceremony (October 27): generate KSK-2017</a:t>
            </a:r>
          </a:p>
          <a:p>
            <a:pPr lvl="1">
              <a:buSzPct val="75000"/>
              <a:buFont typeface="Courier New" charset="0"/>
              <a:buChar char="o"/>
            </a:pPr>
            <a:r>
              <a:rPr lang="en-US" sz="2000" dirty="0" smtClean="0">
                <a:latin typeface="Source Sans Pro Regular" charset="0"/>
              </a:rPr>
              <a:t>Q1 2017 ceremony (February): KSK-2017 operationally ready</a:t>
            </a:r>
          </a:p>
          <a:p>
            <a:endParaRPr lang="en-US" sz="2400" dirty="0" smtClean="0">
              <a:latin typeface="Source Sans Pro Regular" charset="0"/>
            </a:endParaRPr>
          </a:p>
          <a:p>
            <a:pPr marL="285750" indent="-285750">
              <a:spcBef>
                <a:spcPts val="0"/>
              </a:spcBef>
              <a:buSzPct val="75000"/>
              <a:buFont typeface="Wingdings" charset="2"/>
              <a:buChar char=""/>
            </a:pPr>
            <a:r>
              <a:rPr lang="en-US" sz="2400" dirty="0">
                <a:latin typeface="Source Sans Pro Regular" charset="0"/>
              </a:rPr>
              <a:t>DNS changes</a:t>
            </a:r>
          </a:p>
          <a:p>
            <a:pPr lvl="1">
              <a:buSzPct val="75000"/>
              <a:buFont typeface="Courier New" charset="0"/>
              <a:buChar char="o"/>
            </a:pPr>
            <a:r>
              <a:rPr lang="en-US" sz="2000" dirty="0" smtClean="0">
                <a:latin typeface="Source Sans Pro Regular" charset="0"/>
              </a:rPr>
              <a:t>KSK-2017 added to root zone on July 11, 2017 (with KSK-2010 still there)</a:t>
            </a:r>
          </a:p>
          <a:p>
            <a:pPr lvl="1">
              <a:buSzPct val="75000"/>
              <a:buFont typeface="Courier New" charset="0"/>
              <a:buChar char="o"/>
            </a:pPr>
            <a:r>
              <a:rPr lang="en-US" sz="2000" dirty="0">
                <a:latin typeface="Source Sans Pro Regular" charset="0"/>
              </a:rPr>
              <a:t>KSK-2017 </a:t>
            </a:r>
            <a:r>
              <a:rPr lang="en-US" sz="2000" dirty="0" smtClean="0">
                <a:latin typeface="Source Sans Pro Regular" charset="0"/>
              </a:rPr>
              <a:t>signs DNSKEY RRset (instead of KSK-2010) beginning October 11, 2017</a:t>
            </a:r>
          </a:p>
          <a:p>
            <a:pPr lvl="1">
              <a:buSzPct val="75000"/>
              <a:buFont typeface="Courier New" charset="0"/>
              <a:buChar char="o"/>
            </a:pPr>
            <a:r>
              <a:rPr lang="en-US" sz="2000" dirty="0" smtClean="0">
                <a:latin typeface="Source Sans Pro Regular" charset="0"/>
              </a:rPr>
              <a:t>KSK-2010 revoked on January 11, 2018 but is still in the root zone</a:t>
            </a:r>
          </a:p>
        </p:txBody>
      </p:sp>
    </p:spTree>
    <p:extLst>
      <p:ext uri="{BB962C8B-B14F-4D97-AF65-F5344CB8AC3E}">
        <p14:creationId xmlns:p14="http://schemas.microsoft.com/office/powerpoint/2010/main" val="1194820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Response Size Concerns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 Regular" charset="0"/>
              </a:rPr>
              <a:t>Specific DNS responses will grow to 1425 bytes during the project</a:t>
            </a:r>
          </a:p>
          <a:p>
            <a:pPr lvl="0">
              <a:spcBef>
                <a:spcPts val="0"/>
              </a:spcBef>
              <a:buSzPct val="100000"/>
              <a:buFont typeface="Arial" charset="0"/>
              <a:buChar char="•"/>
            </a:pPr>
            <a:endParaRPr lang="en-US" sz="2800" dirty="0">
              <a:latin typeface="Source Sans Pro Regular" charset="0"/>
            </a:endParaRPr>
          </a:p>
          <a:p>
            <a:pPr lvl="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 Regular" charset="0"/>
              </a:rPr>
              <a:t>Experimentation, especially in IPv6, suggests this might be a concern despite empirical evidence to the contrary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endParaRPr lang="en-US" sz="2400" dirty="0" smtClean="0">
              <a:latin typeface="Source Sans Pro Regular" charset="0"/>
            </a:endParaRPr>
          </a:p>
          <a:p>
            <a:pPr lvl="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 Regular" charset="0"/>
              </a:rPr>
              <a:t>How to avoid potential problems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Where UDP is allowed to port 53, also allow TCP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Do not filter DNS messages based on size</a:t>
            </a:r>
          </a:p>
        </p:txBody>
      </p:sp>
    </p:spTree>
    <p:extLst>
      <p:ext uri="{BB962C8B-B14F-4D97-AF65-F5344CB8AC3E}">
        <p14:creationId xmlns:p14="http://schemas.microsoft.com/office/powerpoint/2010/main" val="212085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to Watch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latin typeface="Sans source pro"/>
                <a:cs typeface="Sans source pro"/>
              </a:rPr>
              <a:t>September 19, 2017</a:t>
            </a:r>
            <a:r>
              <a:rPr lang="en-US" sz="2800" dirty="0">
                <a:latin typeface="Sans source pro"/>
                <a:cs typeface="Sans source pro"/>
              </a:rPr>
              <a:t>: The root zone DNSKEY set will increase to 1414 bytes for 20 </a:t>
            </a:r>
            <a:r>
              <a:rPr lang="en-US" sz="2800" dirty="0" smtClean="0">
                <a:latin typeface="Sans source pro"/>
                <a:cs typeface="Sans source pro"/>
              </a:rPr>
              <a:t>days</a:t>
            </a:r>
          </a:p>
          <a:p>
            <a:pPr lvl="1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>
                <a:latin typeface="Sans source pro"/>
                <a:cs typeface="Sans source pro"/>
              </a:rPr>
              <a:t>P</a:t>
            </a:r>
            <a:r>
              <a:rPr lang="en-US" sz="2400" dirty="0" smtClean="0">
                <a:latin typeface="Sans source pro"/>
                <a:cs typeface="Sans source pro"/>
              </a:rPr>
              <a:t>rior </a:t>
            </a:r>
            <a:r>
              <a:rPr lang="en-US" sz="2400" dirty="0">
                <a:latin typeface="Sans source pro"/>
                <a:cs typeface="Sans source pro"/>
              </a:rPr>
              <a:t>to that </a:t>
            </a:r>
            <a:r>
              <a:rPr lang="en-US" sz="2400" dirty="0" smtClean="0">
                <a:latin typeface="Sans source pro"/>
                <a:cs typeface="Sans source pro"/>
              </a:rPr>
              <a:t>date, </a:t>
            </a:r>
            <a:r>
              <a:rPr lang="en-US" sz="2400" dirty="0">
                <a:latin typeface="Sans source pro"/>
                <a:cs typeface="Sans source pro"/>
              </a:rPr>
              <a:t>1139 bytes has been the high water </a:t>
            </a:r>
            <a:r>
              <a:rPr lang="en-US" sz="2400" dirty="0" smtClean="0">
                <a:latin typeface="Sans source pro"/>
                <a:cs typeface="Sans source pro"/>
              </a:rPr>
              <a:t>mark</a:t>
            </a:r>
            <a:endParaRPr lang="ru-RU" sz="2400" dirty="0" smtClean="0">
              <a:latin typeface="Sans source pro"/>
              <a:cs typeface="Sans source pro"/>
            </a:endParaRPr>
          </a:p>
          <a:p>
            <a:pPr lvl="1">
              <a:spcBef>
                <a:spcPts val="0"/>
              </a:spcBef>
              <a:buSzPct val="100000"/>
              <a:buFont typeface="Arial" charset="0"/>
              <a:buChar char="•"/>
            </a:pPr>
            <a:endParaRPr lang="en-US" sz="2800" dirty="0" smtClean="0">
              <a:latin typeface="Sans source pro"/>
              <a:cs typeface="Sans source pro"/>
            </a:endParaRPr>
          </a:p>
          <a:p>
            <a:pPr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latin typeface="Sans source pro"/>
                <a:cs typeface="Sans source pro"/>
              </a:rPr>
              <a:t>October 11, </a:t>
            </a:r>
            <a:r>
              <a:rPr lang="en-US" sz="2800" dirty="0">
                <a:latin typeface="Sans source pro"/>
                <a:cs typeface="Sans source pro"/>
              </a:rPr>
              <a:t>2017: </a:t>
            </a:r>
            <a:r>
              <a:rPr lang="en-US" sz="2800" dirty="0" smtClean="0">
                <a:latin typeface="Sans source pro"/>
                <a:cs typeface="Sans source pro"/>
              </a:rPr>
              <a:t>The root </a:t>
            </a:r>
            <a:r>
              <a:rPr lang="en-US" sz="2800" dirty="0">
                <a:latin typeface="Sans source pro"/>
                <a:cs typeface="Sans source pro"/>
              </a:rPr>
              <a:t>zone DNSKEY set will be signed only by the new </a:t>
            </a:r>
            <a:r>
              <a:rPr lang="en-US" sz="2800" dirty="0" smtClean="0">
                <a:latin typeface="Sans source pro"/>
                <a:cs typeface="Sans source pro"/>
              </a:rPr>
              <a:t>KSK</a:t>
            </a:r>
            <a:endParaRPr lang="ru-RU" sz="2800" dirty="0" smtClean="0">
              <a:latin typeface="Sans source pro"/>
              <a:cs typeface="Sans source pro"/>
            </a:endParaRPr>
          </a:p>
          <a:p>
            <a:pPr>
              <a:spcBef>
                <a:spcPts val="0"/>
              </a:spcBef>
              <a:buSzPct val="100000"/>
              <a:buFont typeface="Arial" charset="0"/>
              <a:buChar char="•"/>
            </a:pPr>
            <a:endParaRPr lang="en-US" sz="2800" dirty="0" smtClean="0">
              <a:latin typeface="Sans source pro"/>
              <a:cs typeface="Sans source pro"/>
            </a:endParaRPr>
          </a:p>
          <a:p>
            <a:pPr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latin typeface="Sans source pro"/>
                <a:cs typeface="Sans source pro"/>
              </a:rPr>
              <a:t>January 11, </a:t>
            </a:r>
            <a:r>
              <a:rPr lang="en-US" sz="2800" dirty="0">
                <a:latin typeface="Sans source pro"/>
                <a:cs typeface="Sans source pro"/>
              </a:rPr>
              <a:t>2018: The root zone DNSKEY set will increase to 1425 bytes for 20 </a:t>
            </a:r>
            <a:r>
              <a:rPr lang="en-US" sz="2800" dirty="0" smtClean="0">
                <a:latin typeface="Sans source pro"/>
                <a:cs typeface="Sans source pro"/>
              </a:rPr>
              <a:t>days</a:t>
            </a:r>
            <a:endParaRPr lang="en-US" sz="2800" dirty="0">
              <a:latin typeface="Sans source pro"/>
              <a:cs typeface="Sans source pro"/>
            </a:endParaRPr>
          </a:p>
        </p:txBody>
      </p:sp>
    </p:spTree>
    <p:extLst>
      <p:ext uri="{BB962C8B-B14F-4D97-AF65-F5344CB8AC3E}">
        <p14:creationId xmlns:p14="http://schemas.microsoft.com/office/powerpoint/2010/main" val="2065535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Anchor Management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572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 Regular" charset="0"/>
              </a:rPr>
              <a:t>Automated updates of DNSSEC trust </a:t>
            </a:r>
            <a:r>
              <a:rPr lang="en-US" sz="2800" dirty="0">
                <a:latin typeface="Source Sans Pro Regular" charset="0"/>
              </a:rPr>
              <a:t>a</a:t>
            </a:r>
            <a:r>
              <a:rPr lang="en-US" sz="2800" dirty="0" smtClean="0">
                <a:latin typeface="Source Sans Pro Regular" charset="0"/>
              </a:rPr>
              <a:t>nchors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Most direct, reliable means for getting the key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Often called “RFC 5011 updates”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endParaRPr lang="en-US" sz="2400" dirty="0" smtClean="0">
              <a:latin typeface="Source Sans Pro Regular" charset="0"/>
            </a:endParaRPr>
          </a:p>
          <a:p>
            <a:pPr lvl="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 Regular" charset="0"/>
              </a:rPr>
              <a:t>Manual configuration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Are your trust anchors subject to configuration control?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Do you know how your software is configured?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Are DNSSEC validation failures monitored?</a:t>
            </a:r>
          </a:p>
          <a:p>
            <a:pPr marL="400050" indent="-457200">
              <a:spcBef>
                <a:spcPts val="0"/>
              </a:spcBef>
              <a:buSzPct val="100000"/>
              <a:buFont typeface="Arial" charset="0"/>
              <a:buChar char="•"/>
            </a:pPr>
            <a:endParaRPr lang="en-US" sz="2800" dirty="0">
              <a:latin typeface="Source Sans Pr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1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&amp; Testbeds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59329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 Regular" charset="0"/>
              </a:rPr>
              <a:t>We are working with DNS software and tool developers and distributors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Management/troubleshooting aids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Updates of bundled keys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endParaRPr lang="en-US" sz="2400" dirty="0" smtClean="0">
              <a:latin typeface="Source Sans Pro Regular" charset="0"/>
            </a:endParaRPr>
          </a:p>
          <a:p>
            <a:pPr lvl="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 Regular" charset="0"/>
              </a:rPr>
              <a:t>Testbeds for Service Operators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Can test your setup to see if automatic updates for new trust anchors work</a:t>
            </a:r>
          </a:p>
          <a:p>
            <a:pPr lvl="1" indent="-34290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 Regular" charset="0"/>
              </a:rPr>
              <a:t>Planned for end-of-2016</a:t>
            </a:r>
          </a:p>
        </p:txBody>
      </p:sp>
    </p:spTree>
    <p:extLst>
      <p:ext uri="{BB962C8B-B14F-4D97-AF65-F5344CB8AC3E}">
        <p14:creationId xmlns:p14="http://schemas.microsoft.com/office/powerpoint/2010/main" val="188455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1699" y="1143000"/>
            <a:ext cx="66421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C1F24"/>
                </a:solidFill>
                <a:latin typeface="Source Sans Pro Regular" charset="0"/>
                <a:ea typeface="Source Sans Pro Light" charset="0"/>
                <a:cs typeface="Source Sans Pro Light" charset="0"/>
              </a:rPr>
              <a:t>Join the ksk-rollover@icann.org mailing </a:t>
            </a:r>
            <a:r>
              <a:rPr lang="en-US" sz="2800" dirty="0" smtClean="0">
                <a:solidFill>
                  <a:srgbClr val="0C1F24"/>
                </a:solidFill>
                <a:latin typeface="Source Sans Pro Regular" charset="0"/>
                <a:ea typeface="Source Sans Pro Light" charset="0"/>
                <a:cs typeface="Source Sans Pro Light" charset="0"/>
              </a:rPr>
              <a:t>list:</a:t>
            </a:r>
            <a:endParaRPr lang="en-US" sz="2800" dirty="0">
              <a:solidFill>
                <a:srgbClr val="0C1F24"/>
              </a:solidFill>
              <a:latin typeface="Source Sans Pro Regular" charset="0"/>
              <a:ea typeface="Source Sans Pro Light" charset="0"/>
              <a:cs typeface="Source Sans Pro Light" charset="0"/>
            </a:endParaRPr>
          </a:p>
          <a:p>
            <a:pPr marL="800100" lvl="1" indent="-342900"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C1F24"/>
                </a:solidFill>
                <a:latin typeface="Source Sans Pro Regular" charset="0"/>
                <a:ea typeface="Source Sans Pro Light" charset="0"/>
                <a:cs typeface="Source Sans Pro Light" charset="0"/>
                <a:hlinkClick r:id="rId3"/>
              </a:rPr>
              <a:t>https://</a:t>
            </a:r>
            <a:r>
              <a:rPr lang="en-US" sz="2400" dirty="0" smtClean="0">
                <a:solidFill>
                  <a:srgbClr val="0C1F24"/>
                </a:solidFill>
                <a:latin typeface="Source Sans Pro Regular" charset="0"/>
                <a:ea typeface="Source Sans Pro Light" charset="0"/>
                <a:cs typeface="Source Sans Pro Light" charset="0"/>
                <a:hlinkClick r:id="rId3"/>
              </a:rPr>
              <a:t>mm.icann.org/listinfo/ksk-rollover</a:t>
            </a:r>
            <a:endParaRPr lang="en-US" sz="2400" dirty="0">
              <a:solidFill>
                <a:srgbClr val="0C1F24"/>
              </a:solidFill>
              <a:latin typeface="Source Sans Pro Regular" charset="0"/>
              <a:ea typeface="Source Sans Pro Light" charset="0"/>
              <a:cs typeface="Source Sans Pro Light" charset="0"/>
            </a:endParaRPr>
          </a:p>
          <a:p>
            <a:pPr marL="914400" lvl="1" indent="-457200">
              <a:buSzPct val="100000"/>
              <a:buFont typeface="Arial" charset="0"/>
              <a:buChar char="•"/>
            </a:pPr>
            <a:endParaRPr lang="en-US" sz="2800" dirty="0">
              <a:solidFill>
                <a:srgbClr val="0C1F24"/>
              </a:solidFill>
              <a:latin typeface="Source Sans Pro Regular" charset="0"/>
              <a:ea typeface="Source Sans Pro Light" charset="0"/>
              <a:cs typeface="Source Sans Pro Light" charset="0"/>
            </a:endParaRPr>
          </a:p>
          <a:p>
            <a:pPr marL="457200" indent="-457200"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C1F24"/>
                </a:solidFill>
                <a:latin typeface="Source Sans Pro Regular" charset="0"/>
                <a:ea typeface="Source Sans Pro Light" charset="0"/>
                <a:cs typeface="Source Sans Pro Light" charset="0"/>
              </a:rPr>
              <a:t>Follow on Twitter</a:t>
            </a:r>
          </a:p>
          <a:p>
            <a:pPr marL="800100"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solidFill>
                  <a:srgbClr val="0C1F24"/>
                </a:solidFill>
                <a:latin typeface="Source Sans Pro Regular" charset="0"/>
                <a:ea typeface="Source Sans Pro Light" charset="0"/>
                <a:cs typeface="Source Sans Pro Light" charset="0"/>
              </a:rPr>
              <a:t>@ICANN</a:t>
            </a:r>
          </a:p>
          <a:p>
            <a:pPr marL="800100"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solidFill>
                  <a:srgbClr val="0C1F24"/>
                </a:solidFill>
                <a:latin typeface="Source Sans Pro Regular" charset="0"/>
                <a:ea typeface="Source Sans Pro Light" charset="0"/>
                <a:cs typeface="Source Sans Pro Light" charset="0"/>
              </a:rPr>
              <a:t>Hashtag</a:t>
            </a:r>
            <a:r>
              <a:rPr lang="en-US" sz="2400" dirty="0">
                <a:solidFill>
                  <a:srgbClr val="0C1F24"/>
                </a:solidFill>
                <a:latin typeface="Source Sans Pro Regular" charset="0"/>
                <a:ea typeface="Source Sans Pro Light" charset="0"/>
                <a:cs typeface="Source Sans Pro Light" charset="0"/>
              </a:rPr>
              <a:t>: #</a:t>
            </a:r>
            <a:r>
              <a:rPr lang="en-US" sz="2400" dirty="0" err="1" smtClean="0">
                <a:solidFill>
                  <a:srgbClr val="0C1F24"/>
                </a:solidFill>
                <a:latin typeface="Source Sans Pro Regular" charset="0"/>
                <a:ea typeface="Source Sans Pro Light" charset="0"/>
                <a:cs typeface="Source Sans Pro Light" charset="0"/>
              </a:rPr>
              <a:t>KeyRoll</a:t>
            </a:r>
            <a:endParaRPr lang="en-US" sz="2400" dirty="0">
              <a:solidFill>
                <a:srgbClr val="0C1F24"/>
              </a:solidFill>
              <a:latin typeface="Source Sans Pro Regular" charset="0"/>
              <a:ea typeface="Source Sans Pro Light" charset="0"/>
              <a:cs typeface="Source Sans Pro Light" charset="0"/>
            </a:endParaRPr>
          </a:p>
          <a:p>
            <a:pPr marL="914400" lvl="1" indent="-457200">
              <a:buSzPct val="100000"/>
              <a:buFont typeface="Arial" charset="0"/>
              <a:buChar char="•"/>
            </a:pPr>
            <a:endParaRPr lang="en-US" sz="2800" dirty="0">
              <a:solidFill>
                <a:srgbClr val="0C1F24"/>
              </a:solidFill>
              <a:latin typeface="Source Sans Pro Regular" charset="0"/>
              <a:ea typeface="Source Sans Pro Light" charset="0"/>
              <a:cs typeface="Source Sans Pro Light" charset="0"/>
            </a:endParaRPr>
          </a:p>
          <a:p>
            <a:pPr marL="457200" lvl="0" indent="-457200"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C1F24"/>
                </a:solidFill>
                <a:latin typeface="Source Sans Pro Regular" charset="0"/>
                <a:ea typeface="Source Sans Pro Light" charset="0"/>
                <a:cs typeface="Source Sans Pro Light" charset="0"/>
              </a:rPr>
              <a:t>Visit the web page:</a:t>
            </a:r>
            <a:endParaRPr lang="en-US" sz="2800" dirty="0">
              <a:solidFill>
                <a:srgbClr val="0C1F24"/>
              </a:solidFill>
              <a:latin typeface="Source Sans Pro Regular" charset="0"/>
              <a:ea typeface="Source Sans Pro Light" charset="0"/>
              <a:cs typeface="Source Sans Pro Light" charset="0"/>
            </a:endParaRPr>
          </a:p>
          <a:p>
            <a:pPr marL="800100" lvl="1" indent="-342900">
              <a:buSzPct val="100000"/>
              <a:buFont typeface="Arial" charset="0"/>
              <a:buChar char="•"/>
            </a:pPr>
            <a:r>
              <a:rPr lang="en-US" sz="2400" dirty="0">
                <a:latin typeface="Source Sans Pro Regular" charset="0"/>
                <a:hlinkClick r:id="rId4"/>
              </a:rPr>
              <a:t>https://</a:t>
            </a:r>
            <a:r>
              <a:rPr lang="en-US" sz="2400" dirty="0" smtClean="0">
                <a:latin typeface="Source Sans Pro Regular" charset="0"/>
                <a:hlinkClick r:id="rId4"/>
              </a:rPr>
              <a:t>www.icann.org/kskroll</a:t>
            </a:r>
            <a:endParaRPr lang="en-US" sz="2400" dirty="0" smtClean="0">
              <a:solidFill>
                <a:srgbClr val="0C1F24"/>
              </a:solidFill>
              <a:latin typeface="Source Sans Pro Regular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pic>
        <p:nvPicPr>
          <p:cNvPr id="5" name="Picture 4" descr="0402-twitter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301" y="2730683"/>
            <a:ext cx="760798" cy="629121"/>
          </a:xfrm>
          <a:prstGeom prst="rect">
            <a:avLst/>
          </a:prstGeom>
        </p:spPr>
      </p:pic>
      <p:pic>
        <p:nvPicPr>
          <p:cNvPr id="7" name="Picture 6" descr="0070-envelop.eps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300" y="1143000"/>
            <a:ext cx="760799" cy="629122"/>
          </a:xfrm>
          <a:prstGeom prst="rect">
            <a:avLst/>
          </a:prstGeom>
        </p:spPr>
      </p:pic>
      <p:pic>
        <p:nvPicPr>
          <p:cNvPr id="8" name="Picture 7" descr="0203-earth.eps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8758" y="4445000"/>
            <a:ext cx="717341" cy="7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51511" y="2246568"/>
            <a:ext cx="2539800" cy="217525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350124" y="2246568"/>
            <a:ext cx="2539800" cy="2175252"/>
          </a:xfrm>
          <a:prstGeom prst="rect">
            <a:avLst/>
          </a:prstGeom>
          <a:solidFill>
            <a:schemeClr val="accent2">
              <a:alpha val="2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48738" y="2246568"/>
            <a:ext cx="2539800" cy="2175252"/>
          </a:xfrm>
          <a:prstGeom prst="rect">
            <a:avLst/>
          </a:prstGeom>
          <a:solidFill>
            <a:schemeClr val="accent6">
              <a:alpha val="2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1511" y="2246568"/>
            <a:ext cx="2539800" cy="87588"/>
          </a:xfrm>
          <a:prstGeom prst="rect">
            <a:avLst/>
          </a:prstGeom>
          <a:solidFill>
            <a:srgbClr val="AC44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50124" y="2246568"/>
            <a:ext cx="2539800" cy="875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48738" y="2246568"/>
            <a:ext cx="2539800" cy="87588"/>
          </a:xfrm>
          <a:prstGeom prst="rect">
            <a:avLst/>
          </a:prstGeom>
          <a:solidFill>
            <a:srgbClr val="114E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367741" y="2460023"/>
            <a:ext cx="498944" cy="498944"/>
          </a:xfrm>
          <a:prstGeom prst="ellipse">
            <a:avLst/>
          </a:prstGeom>
          <a:solidFill>
            <a:srgbClr val="0A32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074908" y="2460023"/>
            <a:ext cx="498944" cy="49894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675282" y="2460023"/>
            <a:ext cx="498944" cy="49894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886759" y="3047555"/>
            <a:ext cx="2080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Trust Anchors &amp; Root KSK</a:t>
            </a:r>
            <a:endParaRPr lang="en-US" sz="2400" b="1" dirty="0">
              <a:solidFill>
                <a:srgbClr val="FFFFFF"/>
              </a:solidFill>
              <a:latin typeface="+mj-lt"/>
              <a:cs typeface="Source Sans Pro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7189" y="3047555"/>
            <a:ext cx="2080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Root Zone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DNSSEC</a:t>
            </a:r>
            <a:endParaRPr lang="en-US" sz="2400" b="1" dirty="0">
              <a:solidFill>
                <a:srgbClr val="FFFFFF"/>
              </a:solidFill>
              <a:latin typeface="+mj-lt"/>
              <a:cs typeface="Source Sans Pro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83988" y="3047555"/>
            <a:ext cx="2080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+mj-lt"/>
                <a:cs typeface="Source Sans Pro"/>
              </a:rPr>
              <a:t>KSK Roll Project</a:t>
            </a:r>
            <a:endParaRPr lang="en-US" sz="2400" b="1" dirty="0">
              <a:solidFill>
                <a:srgbClr val="FFFFFF"/>
              </a:solidFill>
              <a:latin typeface="+mj-lt"/>
              <a:cs typeface="Source Sans Pro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511" y="24600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Source Sans Pro"/>
                <a:cs typeface="Source Sans Pro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50124" y="24600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Source Sans Pro"/>
                <a:cs typeface="Source Sans Pro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48738" y="2460023"/>
            <a:ext cx="253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Source Sans Pro"/>
                <a:cs typeface="Source Sans Pro"/>
              </a:rPr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3289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8598" y="736024"/>
            <a:ext cx="6405402" cy="2249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  <a:latin typeface="Source Sans Pro Regular" charset="0"/>
            </a:endParaRPr>
          </a:p>
        </p:txBody>
      </p:sp>
      <p:sp>
        <p:nvSpPr>
          <p:cNvPr id="7" name="Text Placeholder 32"/>
          <p:cNvSpPr txBox="1">
            <a:spLocks/>
          </p:cNvSpPr>
          <p:nvPr/>
        </p:nvSpPr>
        <p:spPr bwMode="auto">
          <a:xfrm>
            <a:off x="2968430" y="1603503"/>
            <a:ext cx="4808999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Source Sans Pro Regular" charset="0"/>
                <a:cs typeface="Source Sans Pro"/>
              </a:rPr>
              <a:t>Reach </a:t>
            </a:r>
            <a:r>
              <a:rPr lang="en-US" sz="2000" dirty="0" smtClean="0">
                <a:solidFill>
                  <a:schemeClr val="bg1"/>
                </a:solidFill>
                <a:latin typeface="Source Sans Pro Regular" charset="0"/>
                <a:cs typeface="Source Sans Pro"/>
              </a:rPr>
              <a:t>me at: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Source Sans Pro Regular" charset="0"/>
                <a:cs typeface="Source Sans Pro"/>
              </a:rPr>
              <a:t>Email: </a:t>
            </a:r>
            <a:r>
              <a:rPr lang="en-US" sz="2000" dirty="0" err="1" smtClean="0">
                <a:solidFill>
                  <a:schemeClr val="bg1"/>
                </a:solidFill>
                <a:latin typeface="Source Sans Pro Regular" charset="0"/>
                <a:cs typeface="Source Sans Pro"/>
              </a:rPr>
              <a:t>ksk-rollover@icann.org</a:t>
            </a:r>
            <a:endParaRPr lang="en-US" sz="2000" dirty="0" smtClean="0">
              <a:solidFill>
                <a:schemeClr val="bg1"/>
              </a:solidFill>
              <a:latin typeface="Source Sans Pro Regular" charset="0"/>
              <a:cs typeface="Source Sans Pro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Source Sans Pro Regular" charset="0"/>
                <a:cs typeface="Source Sans Pro"/>
              </a:rPr>
              <a:t>Website: </a:t>
            </a:r>
            <a:r>
              <a:rPr lang="en-US" sz="2000" dirty="0" err="1" smtClean="0">
                <a:solidFill>
                  <a:schemeClr val="bg1"/>
                </a:solidFill>
                <a:latin typeface="Source Sans Pro Regular" charset="0"/>
                <a:cs typeface="Source Sans Pro"/>
              </a:rPr>
              <a:t>icann.org</a:t>
            </a:r>
            <a:r>
              <a:rPr lang="en-US" sz="2000" dirty="0" smtClean="0">
                <a:solidFill>
                  <a:schemeClr val="bg1"/>
                </a:solidFill>
                <a:latin typeface="Source Sans Pro Regular" charset="0"/>
                <a:cs typeface="Source Sans Pro"/>
              </a:rPr>
              <a:t>/</a:t>
            </a:r>
            <a:r>
              <a:rPr lang="en-US" sz="2000" dirty="0" err="1" smtClean="0">
                <a:solidFill>
                  <a:schemeClr val="bg1"/>
                </a:solidFill>
                <a:latin typeface="Source Sans Pro Regular" charset="0"/>
                <a:cs typeface="Source Sans Pro"/>
              </a:rPr>
              <a:t>kskroll</a:t>
            </a:r>
            <a:endParaRPr lang="en-US" sz="2000" dirty="0" smtClean="0">
              <a:solidFill>
                <a:schemeClr val="bg1"/>
              </a:solidFill>
              <a:latin typeface="Source Sans Pro Regular" charset="0"/>
              <a:cs typeface="Source Sans Pro"/>
            </a:endParaRPr>
          </a:p>
        </p:txBody>
      </p:sp>
      <p:sp>
        <p:nvSpPr>
          <p:cNvPr id="8" name="Text Placeholder 33"/>
          <p:cNvSpPr txBox="1">
            <a:spLocks/>
          </p:cNvSpPr>
          <p:nvPr/>
        </p:nvSpPr>
        <p:spPr bwMode="auto">
          <a:xfrm>
            <a:off x="2968430" y="1099944"/>
            <a:ext cx="4808999" cy="3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sz="2800" b="1" dirty="0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Thank You and Questions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" y="736024"/>
            <a:ext cx="2693114" cy="22492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  <a:latin typeface="Source Sans Pro Regular" charset="0"/>
            </a:endParaRPr>
          </a:p>
        </p:txBody>
      </p:sp>
      <p:sp>
        <p:nvSpPr>
          <p:cNvPr id="22" name="Text Placeholder 32"/>
          <p:cNvSpPr txBox="1">
            <a:spLocks/>
          </p:cNvSpPr>
          <p:nvPr/>
        </p:nvSpPr>
        <p:spPr>
          <a:xfrm>
            <a:off x="5396046" y="3343899"/>
            <a:ext cx="21188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gplus.to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 dirty="0" smtClean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3" name="Text Placeholder 32"/>
          <p:cNvSpPr txBox="1">
            <a:spLocks/>
          </p:cNvSpPr>
          <p:nvPr/>
        </p:nvSpPr>
        <p:spPr>
          <a:xfrm>
            <a:off x="5364494" y="4119353"/>
            <a:ext cx="267323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weibo.com</a:t>
            </a:r>
            <a:r>
              <a:rPr lang="en-US" sz="1800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ICANNorg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4" name="Text Placeholder 32"/>
          <p:cNvSpPr txBox="1">
            <a:spLocks/>
          </p:cNvSpPr>
          <p:nvPr/>
        </p:nvSpPr>
        <p:spPr>
          <a:xfrm>
            <a:off x="5364494" y="4884341"/>
            <a:ext cx="29493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flickr.com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/photos/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Text Placeholder 32"/>
          <p:cNvSpPr txBox="1">
            <a:spLocks/>
          </p:cNvSpPr>
          <p:nvPr/>
        </p:nvSpPr>
        <p:spPr>
          <a:xfrm>
            <a:off x="5364494" y="5554438"/>
            <a:ext cx="3700626" cy="425654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slideshare.net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icannpresentations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2" name="Text Placeholder 32"/>
          <p:cNvSpPr txBox="1">
            <a:spLocks/>
          </p:cNvSpPr>
          <p:nvPr/>
        </p:nvSpPr>
        <p:spPr>
          <a:xfrm>
            <a:off x="1105839" y="3351787"/>
            <a:ext cx="234222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twitter.com</a:t>
            </a:r>
            <a:r>
              <a:rPr lang="en-US" sz="1800" dirty="0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800" dirty="0" err="1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</a:t>
            </a:r>
            <a:endParaRPr lang="en-US" sz="18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sp>
        <p:nvSpPr>
          <p:cNvPr id="33" name="Text Placeholder 32"/>
          <p:cNvSpPr txBox="1">
            <a:spLocks/>
          </p:cNvSpPr>
          <p:nvPr/>
        </p:nvSpPr>
        <p:spPr>
          <a:xfrm>
            <a:off x="1105838" y="4119353"/>
            <a:ext cx="326296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facebook.com</a:t>
            </a:r>
            <a:r>
              <a:rPr lang="en-US" sz="1800" dirty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8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icannorg</a:t>
            </a:r>
            <a:endParaRPr lang="en-US" sz="18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sp>
        <p:nvSpPr>
          <p:cNvPr id="34" name="Text Placeholder 32"/>
          <p:cNvSpPr txBox="1">
            <a:spLocks/>
          </p:cNvSpPr>
          <p:nvPr/>
        </p:nvSpPr>
        <p:spPr>
          <a:xfrm>
            <a:off x="1105838" y="4884341"/>
            <a:ext cx="316924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linkedin.com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/company/</a:t>
            </a: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5" name="Text Placeholder 32"/>
          <p:cNvSpPr txBox="1">
            <a:spLocks/>
          </p:cNvSpPr>
          <p:nvPr/>
        </p:nvSpPr>
        <p:spPr>
          <a:xfrm>
            <a:off x="1105839" y="5597403"/>
            <a:ext cx="314541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youtube.com</a:t>
            </a:r>
            <a:r>
              <a:rPr lang="en-US" sz="18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/user</a:t>
            </a:r>
            <a:r>
              <a:rPr lang="en-US" sz="1800" dirty="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dirty="0" err="1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icannnews</a:t>
            </a:r>
            <a:endParaRPr lang="en-US" sz="1800" dirty="0" smtClean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Engage with ICANN</a:t>
            </a:r>
            <a:endParaRPr lang="en-US" dirty="0"/>
          </a:p>
        </p:txBody>
      </p:sp>
      <p:pic>
        <p:nvPicPr>
          <p:cNvPr id="40" name="Picture 39" descr="ICANN_Logo_W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2" y="921876"/>
            <a:ext cx="2366915" cy="1837061"/>
          </a:xfrm>
          <a:prstGeom prst="rect">
            <a:avLst/>
          </a:prstGeom>
        </p:spPr>
      </p:pic>
      <p:pic>
        <p:nvPicPr>
          <p:cNvPr id="41" name="Picture 40" descr="1420947842_social_style_3_flikr-128.pn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3" y="4775809"/>
            <a:ext cx="537406" cy="537406"/>
          </a:xfrm>
          <a:prstGeom prst="rect">
            <a:avLst/>
          </a:prstGeom>
        </p:spPr>
      </p:pic>
      <p:pic>
        <p:nvPicPr>
          <p:cNvPr id="42" name="Picture 41" descr="1420948141_social_style_3_facebook-128.png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744" y="4008507"/>
            <a:ext cx="545448" cy="545448"/>
          </a:xfrm>
          <a:prstGeom prst="rect">
            <a:avLst/>
          </a:prstGeom>
        </p:spPr>
      </p:pic>
      <p:pic>
        <p:nvPicPr>
          <p:cNvPr id="43" name="Picture 42" descr="1420948149_social_style_3_youtube-128.png">
            <a:hlinkClick r:id="rId8" action="ppaction://hlinkfile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095" y="5526794"/>
            <a:ext cx="528999" cy="528999"/>
          </a:xfrm>
          <a:prstGeom prst="rect">
            <a:avLst/>
          </a:prstGeom>
        </p:spPr>
      </p:pic>
      <p:pic>
        <p:nvPicPr>
          <p:cNvPr id="45" name="Picture 44" descr="1420948164_social_style_3_in-128.png">
            <a:hlinkClick r:id="rId10" action="ppaction://hlinkfile"/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349" y="4783089"/>
            <a:ext cx="522847" cy="522847"/>
          </a:xfrm>
          <a:prstGeom prst="rect">
            <a:avLst/>
          </a:prstGeom>
        </p:spPr>
      </p:pic>
      <p:pic>
        <p:nvPicPr>
          <p:cNvPr id="46" name="Picture 45" descr="1420948433_social_style_3_twiter-128.png">
            <a:hlinkClick r:id="rId12" action="ppaction://hlinkfile"/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114" y="3242143"/>
            <a:ext cx="568165" cy="568165"/>
          </a:xfrm>
          <a:prstGeom prst="rect">
            <a:avLst/>
          </a:prstGeom>
        </p:spPr>
      </p:pic>
      <p:pic>
        <p:nvPicPr>
          <p:cNvPr id="47" name="Picture 46" descr="1420948423_social_style_3_googleplus-128.png">
            <a:hlinkClick r:id="rId14" action="ppaction://hlinkfile"/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3" y="3257522"/>
            <a:ext cx="537406" cy="537406"/>
          </a:xfrm>
          <a:prstGeom prst="rect">
            <a:avLst/>
          </a:prstGeom>
        </p:spPr>
      </p:pic>
      <p:pic>
        <p:nvPicPr>
          <p:cNvPr id="48" name="Picture 47" descr="1420948525_cssi_sina_weibo-128.png">
            <a:hlinkClick r:id="rId16" action="ppaction://hlinkfile"/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434" y="3992952"/>
            <a:ext cx="576561" cy="576558"/>
          </a:xfrm>
          <a:prstGeom prst="rect">
            <a:avLst/>
          </a:prstGeom>
        </p:spPr>
      </p:pic>
      <p:pic>
        <p:nvPicPr>
          <p:cNvPr id="2" name="Picture 1" descr="1421037698_slideshare-128.png">
            <a:hlinkClick r:id="rId18" action="ppaction://hlinkfile"/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3259" y="5514925"/>
            <a:ext cx="552736" cy="5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19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Sans Source Pro"/>
                <a:cs typeface="Sans Source Pro"/>
              </a:rPr>
              <a:t>DNS </a:t>
            </a:r>
            <a:r>
              <a:rPr lang="en-US" dirty="0">
                <a:latin typeface="Sans Source Pro"/>
                <a:cs typeface="Sans Source Pro"/>
              </a:rPr>
              <a:t>for Those Who </a:t>
            </a:r>
            <a:r>
              <a:rPr lang="en-US" dirty="0" smtClean="0">
                <a:latin typeface="Sans Source Pro"/>
                <a:cs typeface="Sans Source Pro"/>
              </a:rPr>
              <a:t>Don’t </a:t>
            </a:r>
            <a:r>
              <a:rPr lang="en-US" dirty="0">
                <a:latin typeface="Sans Source Pro"/>
                <a:cs typeface="Sans Source Pro"/>
              </a:rPr>
              <a:t>Like Protocols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449" y="973549"/>
            <a:ext cx="4339650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What is the IPv6 address</a:t>
            </a:r>
          </a:p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for </a:t>
            </a:r>
            <a:r>
              <a:rPr lang="en-US" sz="3200" dirty="0" err="1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www.example.com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.?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7236" y="3274235"/>
            <a:ext cx="5768549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+mj-lt"/>
                <a:ea typeface="Source Sans Pro" charset="0"/>
                <a:cs typeface="Source Sans Pro" charset="0"/>
              </a:rPr>
              <a:t>www.example.com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Source Sans Pro" charset="0"/>
                <a:cs typeface="Source Sans Pro" charset="0"/>
              </a:rPr>
              <a:t>. is 2001</a:t>
            </a:r>
            <a:r>
              <a:rPr lang="is-IS" sz="3200" dirty="0" smtClean="0">
                <a:solidFill>
                  <a:schemeClr val="bg1"/>
                </a:solidFill>
              </a:rPr>
              <a:t>:db8:: </a:t>
            </a:r>
            <a:endParaRPr lang="en-US" sz="3200" dirty="0">
              <a:solidFill>
                <a:schemeClr val="bg1"/>
              </a:solidFill>
              <a:latin typeface="+mj-lt"/>
              <a:ea typeface="Source Sans Pro" charset="0"/>
              <a:cs typeface="Source Sans Pro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90211" y="2312475"/>
            <a:ext cx="1376947" cy="842211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3890211" y="5125453"/>
            <a:ext cx="1376947" cy="855579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8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DNS for Those Who Don’t Like Protocols</a:t>
            </a:r>
            <a:endParaRPr lang="en-US" dirty="0">
              <a:latin typeface="+mn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90211" y="2312475"/>
            <a:ext cx="1376947" cy="842211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3890211" y="5125453"/>
            <a:ext cx="1376947" cy="855579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96762" y="3958105"/>
            <a:ext cx="5939023" cy="5847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  <a:ea typeface="Source Sans Pro" charset="0"/>
                <a:cs typeface="Source Sans Pro" charset="0"/>
              </a:rPr>
              <a:t>Digital signature by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  <a:ea typeface="Source Sans Pro" charset="0"/>
                <a:cs typeface="Source Sans Pro" charset="0"/>
              </a:rPr>
              <a:t>example.com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Source Sans Pro" charset="0"/>
                <a:cs typeface="Source Sans Pro" charset="0"/>
              </a:rPr>
              <a:t>. </a:t>
            </a:r>
            <a:endParaRPr lang="en-US" sz="3200" dirty="0">
              <a:solidFill>
                <a:schemeClr val="bg1"/>
              </a:solidFill>
              <a:latin typeface="+mj-lt"/>
              <a:ea typeface="Source Sans Pro" charset="0"/>
              <a:cs typeface="Source Sans Pr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449" y="973549"/>
            <a:ext cx="4339650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What is the IPv6 address</a:t>
            </a:r>
          </a:p>
          <a:p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for </a:t>
            </a:r>
            <a:r>
              <a:rPr lang="en-US" sz="3200" dirty="0" err="1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www.example.com</a:t>
            </a:r>
            <a:r>
              <a:rPr lang="en-US" sz="3200" dirty="0" smtClean="0">
                <a:solidFill>
                  <a:schemeClr val="bg1"/>
                </a:solidFill>
                <a:ea typeface="Source Sans Pro" charset="0"/>
                <a:cs typeface="Source Sans Pro" charset="0"/>
              </a:rPr>
              <a:t>.?</a:t>
            </a:r>
            <a:endParaRPr lang="en-US" sz="3200" dirty="0">
              <a:solidFill>
                <a:schemeClr val="bg1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6762" y="3274235"/>
            <a:ext cx="5939023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+mj-lt"/>
                <a:ea typeface="Source Sans Pro" charset="0"/>
                <a:cs typeface="Source Sans Pro" charset="0"/>
              </a:rPr>
              <a:t>www.example.com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Source Sans Pro" charset="0"/>
                <a:cs typeface="Source Sans Pro" charset="0"/>
              </a:rPr>
              <a:t>. is 2001</a:t>
            </a:r>
            <a:r>
              <a:rPr lang="is-IS" sz="3200" dirty="0" smtClean="0">
                <a:solidFill>
                  <a:schemeClr val="bg1"/>
                </a:solidFill>
              </a:rPr>
              <a:t>:db8:: </a:t>
            </a:r>
            <a:endParaRPr lang="en-US" sz="3200" dirty="0">
              <a:solidFill>
                <a:schemeClr val="bg1"/>
              </a:solidFill>
              <a:latin typeface="+mj-lt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7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DNSSEC Validation?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Validation includes the process of inspecting the digital signature and the data to verify the answer is the appropriate one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The signature and data need a public key, a chain of keys, and the trust anchor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Software tools today can do this when configured</a:t>
            </a:r>
          </a:p>
          <a:p>
            <a:pPr lvl="1" indent="-342900">
              <a:buSzPct val="100000"/>
              <a:buFont typeface="Arial" charset="0"/>
              <a:buChar char="•"/>
            </a:pPr>
            <a:endParaRPr lang="en-US" sz="24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Validation is more than a cryptographic check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Is the answer related to the question?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Is the answer “fresh”, replayed, and so on?</a:t>
            </a:r>
            <a:endParaRPr lang="en-US" sz="2400" dirty="0">
              <a:latin typeface="Source Sans Pr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6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Why bother?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The DNS protocol is gullible, easily fooled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Forged answers in DNS can result in misdirected traffic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Protect your DNS service, protect customers</a:t>
            </a:r>
          </a:p>
          <a:p>
            <a:pPr marL="400050" indent="-457200">
              <a:buSzPct val="100000"/>
              <a:buFont typeface="Arial" charset="0"/>
              <a:buChar char="•"/>
            </a:pPr>
            <a:endParaRPr lang="en-US" sz="2800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pPr marL="400050" indent="-457200"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Validation is “self-protection” for clients</a:t>
            </a:r>
          </a:p>
          <a:p>
            <a:pPr lvl="1" indent="-342900">
              <a:buSzPct val="100000"/>
              <a:buFont typeface="Arial" charset="0"/>
              <a:buChar char="•"/>
            </a:pPr>
            <a:endParaRPr lang="en-US" sz="24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400050" indent="-457200">
              <a:buSzPct val="100000"/>
              <a:buFont typeface="Arial" charset="0"/>
              <a:buChar char="•"/>
            </a:pPr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With DNSSEC as a base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Extensions to secure email transfer (stop spam)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Supplement to PKIX </a:t>
            </a:r>
            <a:r>
              <a:rPr lang="en-US" sz="2400" dirty="0">
                <a:latin typeface="Source Sans Pro" charset="0"/>
                <a:ea typeface="Source Sans Pro" charset="0"/>
                <a:cs typeface="Source Sans Pro" charset="0"/>
              </a:rPr>
              <a:t>c</a:t>
            </a:r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ertificate operations</a:t>
            </a:r>
            <a:endParaRPr lang="en-US" sz="2400" dirty="0">
              <a:latin typeface="Source Sans Pr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2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Keys in DNSSEC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charset="0"/>
              <a:buChar char="•"/>
            </a:pPr>
            <a:r>
              <a:rPr lang="en-US" sz="2400" dirty="0" smtClean="0">
                <a:latin typeface="Sans Source Pro"/>
                <a:ea typeface="Source Sans Pro" charset="0"/>
                <a:cs typeface="Sans Source Pro"/>
              </a:rPr>
              <a:t>DNSSEC has two kinds of cryptographic keys.  The records exist because of the use of the data or “role”/“job”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ans Source Pro"/>
                <a:cs typeface="Sans Source Pro"/>
              </a:rPr>
              <a:t>KSK – Key Signing Key, produce signatures of keys</a:t>
            </a:r>
          </a:p>
          <a:p>
            <a:pPr lvl="1" indent="-342900">
              <a:buSzPct val="100000"/>
              <a:buFont typeface="Arial" charset="0"/>
              <a:buChar char="•"/>
            </a:pPr>
            <a:r>
              <a:rPr lang="en-US" sz="2400" dirty="0" smtClean="0">
                <a:latin typeface="Sans Source Pro"/>
                <a:ea typeface="Source Sans Pro" charset="0"/>
                <a:cs typeface="Sans Source Pro"/>
              </a:rPr>
              <a:t>ZSK – Zone Signing Key, produces all other signatures</a:t>
            </a:r>
          </a:p>
          <a:p>
            <a:pPr>
              <a:buSzPct val="100000"/>
              <a:buFont typeface="Arial" charset="0"/>
              <a:buChar char="•"/>
            </a:pPr>
            <a:r>
              <a:rPr lang="en-US" sz="2400" dirty="0" smtClean="0">
                <a:latin typeface="Sans Source Pro"/>
                <a:ea typeface="Source Sans Pro" charset="0"/>
                <a:cs typeface="Sans Source Pro"/>
              </a:rPr>
              <a:t>Both types of keys are kept in DNSKEY resource records</a:t>
            </a:r>
          </a:p>
        </p:txBody>
      </p:sp>
    </p:spTree>
    <p:extLst>
      <p:ext uri="{BB962C8B-B14F-4D97-AF65-F5344CB8AC3E}">
        <p14:creationId xmlns:p14="http://schemas.microsoft.com/office/powerpoint/2010/main" val="191384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Sans Source Pro"/>
                <a:cs typeface="Sans Source Pro"/>
              </a:rPr>
              <a:t>Crypto-checking a Signature</a:t>
            </a:r>
            <a:endParaRPr lang="en-US" dirty="0">
              <a:latin typeface="Sans Source Pro"/>
              <a:cs typeface="Sans Source Pr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617" y="5678043"/>
            <a:ext cx="4020153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Sans Source Pro"/>
                <a:ea typeface="Source Sans Pro" charset="0"/>
                <a:cs typeface="Sans Source Pro"/>
              </a:rPr>
              <a:t>example.com</a:t>
            </a:r>
            <a:r>
              <a:rPr lang="en-US" sz="3200" dirty="0" smtClean="0">
                <a:solidFill>
                  <a:schemeClr val="bg1"/>
                </a:solidFill>
                <a:latin typeface="Sans Source Pro"/>
                <a:ea typeface="Source Sans Pro" charset="0"/>
                <a:cs typeface="Sans Source Pro"/>
              </a:rPr>
              <a:t>. ZSK</a:t>
            </a:r>
            <a:endParaRPr lang="en-US" sz="3200" dirty="0">
              <a:solidFill>
                <a:schemeClr val="bg1"/>
              </a:solidFill>
              <a:latin typeface="Sans Source Pro"/>
              <a:ea typeface="Source Sans Pro" charset="0"/>
              <a:cs typeface="Sans Source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66893" y="3214477"/>
            <a:ext cx="868945" cy="15696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</a:rPr>
              <a:t>?</a:t>
            </a:r>
            <a:endParaRPr lang="en-US" sz="9600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12770" y="2052482"/>
            <a:ext cx="1163052" cy="1176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144369" y="3957135"/>
            <a:ext cx="1006381" cy="421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220219" y="4767945"/>
            <a:ext cx="1163052" cy="1007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004089" y="2182395"/>
            <a:ext cx="12264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0" i="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08684" y="4289051"/>
            <a:ext cx="11218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0" i="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24368" y="3752055"/>
            <a:ext cx="691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a typeface="Source Sans Pro" charset="0"/>
                <a:cs typeface="Source Sans Pro" charset="0"/>
              </a:rPr>
              <a:t>OR</a:t>
            </a:r>
            <a:endParaRPr lang="en-US" sz="3200" dirty="0">
              <a:ea typeface="Source Sans Pro" charset="0"/>
              <a:cs typeface="Source Sans Pro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161316" y="4053974"/>
            <a:ext cx="9473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9970" y="3331040"/>
            <a:ext cx="4012800" cy="107721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Sans Source Pro"/>
                <a:ea typeface="Source Sans Pro" charset="0"/>
                <a:cs typeface="Sans Source Pro"/>
              </a:rPr>
              <a:t>Digital signature by </a:t>
            </a:r>
            <a:r>
              <a:rPr lang="en-US" sz="3200" dirty="0" err="1" smtClean="0">
                <a:solidFill>
                  <a:schemeClr val="bg1"/>
                </a:solidFill>
                <a:latin typeface="Sans Source Pro"/>
                <a:ea typeface="Source Sans Pro" charset="0"/>
                <a:cs typeface="Sans Source Pro"/>
              </a:rPr>
              <a:t>example.com</a:t>
            </a:r>
            <a:r>
              <a:rPr lang="en-US" sz="3200" dirty="0" smtClean="0">
                <a:solidFill>
                  <a:schemeClr val="bg1"/>
                </a:solidFill>
                <a:latin typeface="Sans Source Pro"/>
                <a:ea typeface="Source Sans Pro" charset="0"/>
                <a:cs typeface="Sans Source Pro"/>
              </a:rPr>
              <a:t>. </a:t>
            </a:r>
            <a:endParaRPr lang="en-US" sz="3200" dirty="0">
              <a:solidFill>
                <a:schemeClr val="bg1"/>
              </a:solidFill>
              <a:latin typeface="Sans Source Pro"/>
              <a:ea typeface="Source Sans Pro" charset="0"/>
              <a:cs typeface="Sans Source Pr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9969" y="977569"/>
            <a:ext cx="4012801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Sans Source Pro"/>
                <a:ea typeface="Source Sans Pro" charset="0"/>
                <a:cs typeface="Sans Source Pro"/>
              </a:rPr>
              <a:t>www.example.com</a:t>
            </a:r>
            <a:r>
              <a:rPr lang="en-US" sz="3200" dirty="0" smtClean="0">
                <a:solidFill>
                  <a:schemeClr val="bg1"/>
                </a:solidFill>
                <a:latin typeface="Sans Source Pro"/>
                <a:ea typeface="Source Sans Pro" charset="0"/>
                <a:cs typeface="Sans Source Pro"/>
              </a:rPr>
              <a:t>. is 2001</a:t>
            </a:r>
            <a:r>
              <a:rPr lang="is-IS" sz="3200" dirty="0" smtClean="0">
                <a:solidFill>
                  <a:schemeClr val="bg1"/>
                </a:solidFill>
                <a:latin typeface="Sans Source Pro"/>
                <a:cs typeface="Sans Source Pro"/>
              </a:rPr>
              <a:t>:db8:: </a:t>
            </a:r>
            <a:endParaRPr lang="en-US" sz="3200" dirty="0">
              <a:solidFill>
                <a:schemeClr val="bg1"/>
              </a:solidFill>
              <a:latin typeface="Sans Source Pro"/>
              <a:ea typeface="Source Sans Pro" charset="0"/>
              <a:cs typeface="Sans Source Pro"/>
            </a:endParaRPr>
          </a:p>
        </p:txBody>
      </p:sp>
    </p:spTree>
    <p:extLst>
      <p:ext uri="{BB962C8B-B14F-4D97-AF65-F5344CB8AC3E}">
        <p14:creationId xmlns:p14="http://schemas.microsoft.com/office/powerpoint/2010/main" val="1285250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CANN template 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ICANN template " id="{CF2E4440-AD50-7D44-8802-BA88CE8939D0}" vid="{287D52AD-0508-5B4F-853C-CBF154A99E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ICANN template </Template>
  <TotalTime>14510</TotalTime>
  <Words>1508</Words>
  <Application>Microsoft Macintosh PowerPoint</Application>
  <PresentationFormat>On-screen Show (4:3)</PresentationFormat>
  <Paragraphs>262</Paragraphs>
  <Slides>30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ICANN template </vt:lpstr>
      <vt:lpstr>PowerPoint Presentation</vt:lpstr>
      <vt:lpstr>Motivation for this talk</vt:lpstr>
      <vt:lpstr>PowerPoint Presentation</vt:lpstr>
      <vt:lpstr>DNS for Those Who Don’t Like Protocols</vt:lpstr>
      <vt:lpstr>DNS for Those Who Don’t Like Protocols</vt:lpstr>
      <vt:lpstr>What is DNSSEC Validation?</vt:lpstr>
      <vt:lpstr>Why Bother?</vt:lpstr>
      <vt:lpstr>Roles of Keys in DNSSEC</vt:lpstr>
      <vt:lpstr>Crypto-checking a Signature</vt:lpstr>
      <vt:lpstr>Trusting a Key</vt:lpstr>
      <vt:lpstr>Over 1300 DNS - DNSSEC TLDs</vt:lpstr>
      <vt:lpstr>Anchor of the Chain of Trust</vt:lpstr>
      <vt:lpstr>What is a Trust Anchor?</vt:lpstr>
      <vt:lpstr>PowerPoint Presentation</vt:lpstr>
      <vt:lpstr>DNSSEC in the Root Zone</vt:lpstr>
      <vt:lpstr>Current Root KSK</vt:lpstr>
      <vt:lpstr>Getting and Validating the Root KSK</vt:lpstr>
      <vt:lpstr>Changing the Root KSK</vt:lpstr>
      <vt:lpstr>Why make this change?</vt:lpstr>
      <vt:lpstr>Bottom Line</vt:lpstr>
      <vt:lpstr>PowerPoint Presentation</vt:lpstr>
      <vt:lpstr>Overview of Project Plans</vt:lpstr>
      <vt:lpstr>The KSK Rollover Plan Documents</vt:lpstr>
      <vt:lpstr>Operational Implementation Plan Dates</vt:lpstr>
      <vt:lpstr>DNS Response Size Concerns</vt:lpstr>
      <vt:lpstr>Dates to Watch</vt:lpstr>
      <vt:lpstr>Trust Anchor Management</vt:lpstr>
      <vt:lpstr>Tools &amp; Testbeds</vt:lpstr>
      <vt:lpstr>For More Information</vt:lpstr>
      <vt:lpstr>Engage with ICANN</vt:lpstr>
    </vt:vector>
  </TitlesOfParts>
  <Company>ICANN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Placeholder for DNSSEC Validation</dc:title>
  <dc:creator>Edward Lewis</dc:creator>
  <cp:lastModifiedBy>Alexandra Kulikova</cp:lastModifiedBy>
  <cp:revision>481</cp:revision>
  <cp:lastPrinted>2016-10-11T13:33:14Z</cp:lastPrinted>
  <dcterms:created xsi:type="dcterms:W3CDTF">2016-01-26T14:44:54Z</dcterms:created>
  <dcterms:modified xsi:type="dcterms:W3CDTF">2016-12-01T12:23:58Z</dcterms:modified>
</cp:coreProperties>
</file>