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5"/>
  </p:notesMasterIdLst>
  <p:sldIdLst>
    <p:sldId id="257" r:id="rId2"/>
    <p:sldId id="258" r:id="rId3"/>
    <p:sldId id="263" r:id="rId4"/>
    <p:sldId id="259" r:id="rId5"/>
    <p:sldId id="264" r:id="rId6"/>
    <p:sldId id="286" r:id="rId7"/>
    <p:sldId id="285" r:id="rId8"/>
    <p:sldId id="290" r:id="rId9"/>
    <p:sldId id="293" r:id="rId10"/>
    <p:sldId id="292" r:id="rId11"/>
    <p:sldId id="267" r:id="rId12"/>
    <p:sldId id="291"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94697"/>
  </p:normalViewPr>
  <p:slideViewPr>
    <p:cSldViewPr snapToGrid="0" snapToObjects="1">
      <p:cViewPr>
        <p:scale>
          <a:sx n="73" d="100"/>
          <a:sy n="73" d="100"/>
        </p:scale>
        <p:origin x="2440"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B8B84-C14D-374A-94AD-611A550D1B03}" type="datetimeFigureOut">
              <a:rPr lang="en-US" smtClean="0"/>
              <a:t>12/2/16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95247-BC0F-8145-B861-33804F4EB672}" type="slidenum">
              <a:rPr lang="en-US" smtClean="0"/>
              <a:t>‹#›</a:t>
            </a:fld>
            <a:endParaRPr lang="en-US"/>
          </a:p>
        </p:txBody>
      </p:sp>
    </p:spTree>
    <p:extLst>
      <p:ext uri="{BB962C8B-B14F-4D97-AF65-F5344CB8AC3E}">
        <p14:creationId xmlns:p14="http://schemas.microsoft.com/office/powerpoint/2010/main" val="182421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a:p>
        </p:txBody>
      </p:sp>
    </p:spTree>
    <p:extLst>
      <p:ext uri="{BB962C8B-B14F-4D97-AF65-F5344CB8AC3E}">
        <p14:creationId xmlns:p14="http://schemas.microsoft.com/office/powerpoint/2010/main" val="145271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2"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48CD70-FD3E-8743-A570-E18DDF2FEABB}" type="slidenum">
              <a:rPr lang="en-US" sz="1200">
                <a:latin typeface="Calibri" charset="0"/>
                <a:cs typeface="Arial" charset="0"/>
              </a:rPr>
              <a:pPr eaLnBrk="1" hangingPunct="1"/>
              <a:t>2</a:t>
            </a:fld>
            <a:endParaRPr lang="en-US" sz="1200" dirty="0">
              <a:latin typeface="Calibri" charset="0"/>
              <a:cs typeface="Arial" charset="0"/>
            </a:endParaRPr>
          </a:p>
        </p:txBody>
      </p:sp>
    </p:spTree>
    <p:extLst>
      <p:ext uri="{BB962C8B-B14F-4D97-AF65-F5344CB8AC3E}">
        <p14:creationId xmlns:p14="http://schemas.microsoft.com/office/powerpoint/2010/main" val="971288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211899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3F639F-1453-0849-BBE3-60C912FFE77F}" type="slidenum">
              <a:rPr lang="en-US" sz="1200">
                <a:latin typeface="Calibri" charset="0"/>
                <a:cs typeface="Arial" charset="0"/>
              </a:rPr>
              <a:pPr eaLnBrk="1" hangingPunct="1"/>
              <a:t>4</a:t>
            </a:fld>
            <a:endParaRPr lang="en-US" sz="1200" dirty="0">
              <a:latin typeface="Calibri" charset="0"/>
              <a:cs typeface="Arial" charset="0"/>
            </a:endParaRPr>
          </a:p>
        </p:txBody>
      </p:sp>
    </p:spTree>
    <p:extLst>
      <p:ext uri="{BB962C8B-B14F-4D97-AF65-F5344CB8AC3E}">
        <p14:creationId xmlns:p14="http://schemas.microsoft.com/office/powerpoint/2010/main" val="1978053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a:p>
        </p:txBody>
      </p:sp>
    </p:spTree>
    <p:extLst>
      <p:ext uri="{BB962C8B-B14F-4D97-AF65-F5344CB8AC3E}">
        <p14:creationId xmlns:p14="http://schemas.microsoft.com/office/powerpoint/2010/main" val="8044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ADC751-990B-9D49-82A1-EFB360894E4C}"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43213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DC751-990B-9D49-82A1-EFB360894E4C}"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197130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DC751-990B-9D49-82A1-EFB360894E4C}"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27495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3" name="Group 2"/>
          <p:cNvGrpSpPr/>
          <p:nvPr userDrawn="1"/>
        </p:nvGrpSpPr>
        <p:grpSpPr>
          <a:xfrm>
            <a:off x="1" y="-67733"/>
            <a:ext cx="9309518" cy="6954090"/>
            <a:chOff x="0" y="-67733"/>
            <a:chExt cx="9309518" cy="695409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46474"/>
              <a:ext cx="9309518" cy="6368988"/>
            </a:xfrm>
            <a:prstGeom prst="rect">
              <a:avLst/>
            </a:prstGeom>
          </p:spPr>
        </p:pic>
        <p:sp>
          <p:nvSpPr>
            <p:cNvPr id="2" name="Rectangle 1"/>
            <p:cNvSpPr/>
            <p:nvPr userDrawn="1"/>
          </p:nvSpPr>
          <p:spPr>
            <a:xfrm>
              <a:off x="0" y="-67733"/>
              <a:ext cx="9309518" cy="351829"/>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0" y="6602262"/>
              <a:ext cx="9309518" cy="284095"/>
            </a:xfrm>
            <a:prstGeom prst="rect">
              <a:avLst/>
            </a:prstGeom>
            <a:solidFill>
              <a:srgbClr val="0624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7" name="Rectangle 6"/>
          <p:cNvSpPr/>
          <p:nvPr userDrawn="1"/>
        </p:nvSpPr>
        <p:spPr>
          <a:xfrm>
            <a:off x="1" y="4130516"/>
            <a:ext cx="9309518" cy="1898497"/>
          </a:xfrm>
          <a:prstGeom prst="rect">
            <a:avLst/>
          </a:prstGeom>
          <a:solidFill>
            <a:srgbClr val="1768B1">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a:p>
        </p:txBody>
      </p:sp>
      <p:sp>
        <p:nvSpPr>
          <p:cNvPr id="8" name="Rectangle 7"/>
          <p:cNvSpPr/>
          <p:nvPr userDrawn="1"/>
        </p:nvSpPr>
        <p:spPr>
          <a:xfrm>
            <a:off x="2" y="4130516"/>
            <a:ext cx="1697789" cy="18984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a:p>
        </p:txBody>
      </p:sp>
      <p:pic>
        <p:nvPicPr>
          <p:cNvPr id="9" name="Picture 8" descr="ICANN_Logo_W.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5566" y="4566371"/>
            <a:ext cx="1253416" cy="972830"/>
          </a:xfrm>
          <a:prstGeom prst="rect">
            <a:avLst/>
          </a:prstGeom>
        </p:spPr>
      </p:pic>
      <p:sp>
        <p:nvSpPr>
          <p:cNvPr id="10" name="Rectangle 9"/>
          <p:cNvSpPr/>
          <p:nvPr userDrawn="1"/>
        </p:nvSpPr>
        <p:spPr>
          <a:xfrm flipV="1">
            <a:off x="-1" y="4130516"/>
            <a:ext cx="9309519" cy="116253"/>
          </a:xfrm>
          <a:prstGeom prst="rect">
            <a:avLst/>
          </a:prstGeom>
          <a:solidFill>
            <a:srgbClr val="0C1F24">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a:p>
        </p:txBody>
      </p:sp>
    </p:spTree>
    <p:extLst>
      <p:ext uri="{BB962C8B-B14F-4D97-AF65-F5344CB8AC3E}">
        <p14:creationId xmlns:p14="http://schemas.microsoft.com/office/powerpoint/2010/main" val="19705710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lIns="91440" tIns="45720" rIns="91440" bIns="45720"/>
          <a:lstStyle>
            <a:lvl1pPr marL="219075" algn="l">
              <a:lnSpc>
                <a:spcPts val="2985"/>
              </a:lnSpc>
              <a:defRPr sz="2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318497"/>
            <a:ext cx="9152141" cy="547644"/>
          </a:xfrm>
          <a:prstGeom prst="rect">
            <a:avLst/>
          </a:prstGeom>
        </p:spPr>
      </p:pic>
      <p:sp>
        <p:nvSpPr>
          <p:cNvPr id="16" name="Slide Number Placeholder 5"/>
          <p:cNvSpPr txBox="1">
            <a:spLocks/>
          </p:cNvSpPr>
          <p:nvPr userDrawn="1"/>
        </p:nvSpPr>
        <p:spPr>
          <a:xfrm>
            <a:off x="6826732" y="6414967"/>
            <a:ext cx="2133600" cy="365125"/>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FFFFFF"/>
                </a:solidFill>
                <a:latin typeface="Source Sans Pro"/>
                <a:cs typeface="Source Sans Pro"/>
              </a:rPr>
              <a:t>   |   </a:t>
            </a:r>
            <a:fld id="{D43A6F16-D3CF-4F46-B6D9-B3CAB1B87938}" type="slidenum">
              <a:rPr lang="en-US" sz="1050" smtClean="0">
                <a:solidFill>
                  <a:srgbClr val="FFFFFF"/>
                </a:solidFill>
                <a:latin typeface="Source Sans Pro"/>
                <a:cs typeface="Source Sans Pro"/>
              </a:rPr>
              <a:pPr algn="r"/>
              <a:t>‹#›</a:t>
            </a:fld>
            <a:endParaRPr lang="en-US" sz="1050" dirty="0">
              <a:solidFill>
                <a:srgbClr val="FFFFFF"/>
              </a:solidFill>
              <a:latin typeface="Source Sans Pro"/>
              <a:cs typeface="Source Sans Pro"/>
            </a:endParaRPr>
          </a:p>
        </p:txBody>
      </p:sp>
    </p:spTree>
    <p:extLst>
      <p:ext uri="{BB962C8B-B14F-4D97-AF65-F5344CB8AC3E}">
        <p14:creationId xmlns:p14="http://schemas.microsoft.com/office/powerpoint/2010/main" val="4109253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lIns="91440" tIns="45720" rIns="91440" bIns="45720"/>
          <a:lstStyle>
            <a:lvl1pPr marL="219075" algn="l">
              <a:lnSpc>
                <a:spcPts val="2985"/>
              </a:lnSpc>
              <a:defRPr sz="2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318497"/>
            <a:ext cx="9152141" cy="547644"/>
          </a:xfrm>
          <a:prstGeom prst="rect">
            <a:avLst/>
          </a:prstGeom>
        </p:spPr>
      </p:pic>
      <p:sp>
        <p:nvSpPr>
          <p:cNvPr id="16" name="Slide Number Placeholder 5"/>
          <p:cNvSpPr txBox="1">
            <a:spLocks/>
          </p:cNvSpPr>
          <p:nvPr userDrawn="1"/>
        </p:nvSpPr>
        <p:spPr>
          <a:xfrm>
            <a:off x="6826732" y="6414967"/>
            <a:ext cx="2133600" cy="365125"/>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FFFFFF"/>
                </a:solidFill>
                <a:latin typeface="Source Sans Pro"/>
                <a:cs typeface="Source Sans Pro"/>
              </a:rPr>
              <a:t>   |   </a:t>
            </a:r>
            <a:fld id="{D43A6F16-D3CF-4F46-B6D9-B3CAB1B87938}" type="slidenum">
              <a:rPr lang="en-US" sz="1050" smtClean="0">
                <a:solidFill>
                  <a:srgbClr val="FFFFFF"/>
                </a:solidFill>
                <a:latin typeface="Source Sans Pro"/>
                <a:cs typeface="Source Sans Pro"/>
              </a:rPr>
              <a:pPr algn="r"/>
              <a:t>‹#›</a:t>
            </a:fld>
            <a:endParaRPr lang="en-US" sz="1050" dirty="0">
              <a:solidFill>
                <a:srgbClr val="FFFFFF"/>
              </a:solidFill>
              <a:latin typeface="Source Sans Pro"/>
              <a:cs typeface="Source Sans Pro"/>
            </a:endParaRPr>
          </a:p>
        </p:txBody>
      </p:sp>
    </p:spTree>
    <p:extLst>
      <p:ext uri="{BB962C8B-B14F-4D97-AF65-F5344CB8AC3E}">
        <p14:creationId xmlns:p14="http://schemas.microsoft.com/office/powerpoint/2010/main" val="9160544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lIns="91440" tIns="45720" rIns="91440" bIns="45720"/>
          <a:lstStyle>
            <a:lvl1pPr marL="219075" algn="l">
              <a:lnSpc>
                <a:spcPts val="2985"/>
              </a:lnSpc>
              <a:defRPr sz="2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318497"/>
            <a:ext cx="9152141" cy="547644"/>
          </a:xfrm>
          <a:prstGeom prst="rect">
            <a:avLst/>
          </a:prstGeom>
        </p:spPr>
      </p:pic>
      <p:sp>
        <p:nvSpPr>
          <p:cNvPr id="16" name="Slide Number Placeholder 5"/>
          <p:cNvSpPr txBox="1">
            <a:spLocks/>
          </p:cNvSpPr>
          <p:nvPr userDrawn="1"/>
        </p:nvSpPr>
        <p:spPr>
          <a:xfrm>
            <a:off x="6826732" y="6414967"/>
            <a:ext cx="2133600" cy="365125"/>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FFFFFF"/>
                </a:solidFill>
                <a:latin typeface="Source Sans Pro"/>
                <a:cs typeface="Source Sans Pro"/>
              </a:rPr>
              <a:t>   |   </a:t>
            </a:r>
            <a:fld id="{D43A6F16-D3CF-4F46-B6D9-B3CAB1B87938}" type="slidenum">
              <a:rPr lang="en-US" sz="1050" smtClean="0">
                <a:solidFill>
                  <a:srgbClr val="FFFFFF"/>
                </a:solidFill>
                <a:latin typeface="Source Sans Pro"/>
                <a:cs typeface="Source Sans Pro"/>
              </a:rPr>
              <a:pPr algn="r"/>
              <a:t>‹#›</a:t>
            </a:fld>
            <a:endParaRPr lang="en-US" sz="1050" dirty="0">
              <a:solidFill>
                <a:srgbClr val="FFFFFF"/>
              </a:solidFill>
              <a:latin typeface="Source Sans Pro"/>
              <a:cs typeface="Source Sans Pro"/>
            </a:endParaRPr>
          </a:p>
        </p:txBody>
      </p:sp>
    </p:spTree>
    <p:extLst>
      <p:ext uri="{BB962C8B-B14F-4D97-AF65-F5344CB8AC3E}">
        <p14:creationId xmlns:p14="http://schemas.microsoft.com/office/powerpoint/2010/main" val="8167749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lIns="91440" tIns="45720" rIns="91440" bIns="45720"/>
          <a:lstStyle>
            <a:lvl1pPr marL="219075" algn="l">
              <a:lnSpc>
                <a:spcPts val="2985"/>
              </a:lnSpc>
              <a:defRPr sz="2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318497"/>
            <a:ext cx="9152141" cy="547644"/>
          </a:xfrm>
          <a:prstGeom prst="rect">
            <a:avLst/>
          </a:prstGeom>
        </p:spPr>
      </p:pic>
      <p:sp>
        <p:nvSpPr>
          <p:cNvPr id="16" name="Slide Number Placeholder 5"/>
          <p:cNvSpPr txBox="1">
            <a:spLocks/>
          </p:cNvSpPr>
          <p:nvPr userDrawn="1"/>
        </p:nvSpPr>
        <p:spPr>
          <a:xfrm>
            <a:off x="6826732" y="6414967"/>
            <a:ext cx="2133600" cy="365125"/>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FFFFFF"/>
                </a:solidFill>
                <a:latin typeface="Source Sans Pro"/>
                <a:cs typeface="Source Sans Pro"/>
              </a:rPr>
              <a:t>   |   </a:t>
            </a:r>
            <a:fld id="{D43A6F16-D3CF-4F46-B6D9-B3CAB1B87938}" type="slidenum">
              <a:rPr lang="en-US" sz="1050" smtClean="0">
                <a:solidFill>
                  <a:srgbClr val="FFFFFF"/>
                </a:solidFill>
                <a:latin typeface="Source Sans Pro"/>
                <a:cs typeface="Source Sans Pro"/>
              </a:rPr>
              <a:pPr algn="r"/>
              <a:t>‹#›</a:t>
            </a:fld>
            <a:endParaRPr lang="en-US" sz="1050" dirty="0">
              <a:solidFill>
                <a:srgbClr val="FFFFFF"/>
              </a:solidFill>
              <a:latin typeface="Source Sans Pro"/>
              <a:cs typeface="Source Sans Pro"/>
            </a:endParaRPr>
          </a:p>
        </p:txBody>
      </p:sp>
    </p:spTree>
    <p:extLst>
      <p:ext uri="{BB962C8B-B14F-4D97-AF65-F5344CB8AC3E}">
        <p14:creationId xmlns:p14="http://schemas.microsoft.com/office/powerpoint/2010/main" val="12662894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lIns="91440" tIns="45720" rIns="91440" bIns="45720"/>
          <a:lstStyle>
            <a:lvl1pPr marL="219075" algn="l">
              <a:lnSpc>
                <a:spcPts val="2985"/>
              </a:lnSpc>
              <a:defRPr sz="2400" b="0" i="0" baseline="0">
                <a:solidFill>
                  <a:schemeClr val="bg1"/>
                </a:solidFill>
                <a:latin typeface="Source Sans Pro"/>
                <a:cs typeface="Source Sans Pro"/>
              </a:defRPr>
            </a:lvl1pPr>
          </a:lstStyle>
          <a:p>
            <a:r>
              <a:rPr lang="en-US" dirty="0" smtClean="0"/>
              <a:t>Click to edit title</a:t>
            </a:r>
            <a:endParaRPr lang="en-US" dirty="0"/>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6318497"/>
            <a:ext cx="9152141" cy="547644"/>
          </a:xfrm>
          <a:prstGeom prst="rect">
            <a:avLst/>
          </a:prstGeom>
        </p:spPr>
      </p:pic>
      <p:sp>
        <p:nvSpPr>
          <p:cNvPr id="16" name="Slide Number Placeholder 5"/>
          <p:cNvSpPr txBox="1">
            <a:spLocks/>
          </p:cNvSpPr>
          <p:nvPr userDrawn="1"/>
        </p:nvSpPr>
        <p:spPr>
          <a:xfrm>
            <a:off x="6826732" y="6414967"/>
            <a:ext cx="2133600" cy="365125"/>
          </a:xfrm>
          <a:prstGeom prst="rect">
            <a:avLst/>
          </a:prstGeom>
        </p:spPr>
        <p:txBody>
          <a:bodyPr lIns="68580" tIns="34290" rIns="68580" bIns="3429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50" dirty="0" smtClean="0">
                <a:solidFill>
                  <a:srgbClr val="FFFFFF"/>
                </a:solidFill>
                <a:latin typeface="Source Sans Pro"/>
                <a:cs typeface="Source Sans Pro"/>
              </a:rPr>
              <a:t>   |   </a:t>
            </a:r>
            <a:fld id="{D43A6F16-D3CF-4F46-B6D9-B3CAB1B87938}" type="slidenum">
              <a:rPr lang="en-US" sz="1050" smtClean="0">
                <a:solidFill>
                  <a:srgbClr val="FFFFFF"/>
                </a:solidFill>
                <a:latin typeface="Source Sans Pro"/>
                <a:cs typeface="Source Sans Pro"/>
              </a:rPr>
              <a:pPr algn="r"/>
              <a:t>‹#›</a:t>
            </a:fld>
            <a:endParaRPr lang="en-US" sz="1050" dirty="0">
              <a:solidFill>
                <a:srgbClr val="FFFFFF"/>
              </a:solidFill>
              <a:latin typeface="Source Sans Pro"/>
              <a:cs typeface="Source Sans Pro"/>
            </a:endParaRPr>
          </a:p>
        </p:txBody>
      </p:sp>
    </p:spTree>
    <p:extLst>
      <p:ext uri="{BB962C8B-B14F-4D97-AF65-F5344CB8AC3E}">
        <p14:creationId xmlns:p14="http://schemas.microsoft.com/office/powerpoint/2010/main" val="9642645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ADC751-990B-9D49-82A1-EFB360894E4C}"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7119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DC751-990B-9D49-82A1-EFB360894E4C}"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50827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ADC751-990B-9D49-82A1-EFB360894E4C}"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207747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ADC751-990B-9D49-82A1-EFB360894E4C}" type="datetimeFigureOut">
              <a:rPr lang="en-US" smtClean="0"/>
              <a:t>12/2/16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242532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ADC751-990B-9D49-82A1-EFB360894E4C}" type="datetimeFigureOut">
              <a:rPr lang="en-US" smtClean="0"/>
              <a:t>12/2/16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32638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DC751-990B-9D49-82A1-EFB360894E4C}" type="datetimeFigureOut">
              <a:rPr lang="en-US" smtClean="0"/>
              <a:t>12/2/16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92067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DC751-990B-9D49-82A1-EFB360894E4C}"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110329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DC751-990B-9D49-82A1-EFB360894E4C}"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443ED-9A67-7D4E-BF78-C80C175F0A09}" type="slidenum">
              <a:rPr lang="en-US" smtClean="0"/>
              <a:t>‹#›</a:t>
            </a:fld>
            <a:endParaRPr lang="en-US"/>
          </a:p>
        </p:txBody>
      </p:sp>
    </p:spTree>
    <p:extLst>
      <p:ext uri="{BB962C8B-B14F-4D97-AF65-F5344CB8AC3E}">
        <p14:creationId xmlns:p14="http://schemas.microsoft.com/office/powerpoint/2010/main" val="17799975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DC751-990B-9D49-82A1-EFB360894E4C}" type="datetimeFigureOut">
              <a:rPr lang="en-US" smtClean="0"/>
              <a:t>12/2/16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443ED-9A67-7D4E-BF78-C80C175F0A09}" type="slidenum">
              <a:rPr lang="en-US" smtClean="0"/>
              <a:t>‹#›</a:t>
            </a:fld>
            <a:endParaRPr lang="en-US"/>
          </a:p>
        </p:txBody>
      </p:sp>
    </p:spTree>
    <p:extLst>
      <p:ext uri="{BB962C8B-B14F-4D97-AF65-F5344CB8AC3E}">
        <p14:creationId xmlns:p14="http://schemas.microsoft.com/office/powerpoint/2010/main" val="30859791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0" r:id="rId13"/>
    <p:sldLayoutId id="2147483698" r:id="rId14"/>
    <p:sldLayoutId id="2147483699" r:id="rId15"/>
    <p:sldLayoutId id="2147483702" r:id="rId16"/>
    <p:sldLayoutId id="214748370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hyperlink" Target="https://www.icann.org/en/resources/registrars/consensus-policies/wdrp" TargetMode="External"/><Relationship Id="rId4" Type="http://schemas.openxmlformats.org/officeDocument/2006/relationships/hyperlink" Target="https://www.icann.org/en/resources/registrars/transfers" TargetMode="External"/><Relationship Id="rId5" Type="http://schemas.openxmlformats.org/officeDocument/2006/relationships/hyperlink" Target="https://www.icann.org/en/resources/registrars/consensus-policies/wmrp" TargetMode="External"/><Relationship Id="rId6" Type="http://schemas.openxmlformats.org/officeDocument/2006/relationships/hyperlink" Target="https://www.icann.org/en/resources/registrars/consensus-policies/rnap" TargetMode="External"/><Relationship Id="rId7" Type="http://schemas.openxmlformats.org/officeDocument/2006/relationships/hyperlink" Target="https://www.icann.org/en/resources/registrars/accreditation/eddp" TargetMode="External"/><Relationship Id="rId8" Type="http://schemas.openxmlformats.org/officeDocument/2006/relationships/hyperlink" Target="https://www.icann.org/en/resources/registries/rsep/policy" TargetMode="External"/><Relationship Id="rId9" Type="http://schemas.openxmlformats.org/officeDocument/2006/relationships/hyperlink" Target="https://www.icann.org/en/resources/registries/agp/agp-policy-17dec08-en.htm" TargetMode="External"/><Relationship Id="rId10" Type="http://schemas.openxmlformats.org/officeDocument/2006/relationships/hyperlink" Target="https://www.icann.org/en/resources/registrars/consensus-policies/errp" TargetMode="External"/><Relationship Id="rId11" Type="http://schemas.openxmlformats.org/officeDocument/2006/relationships/hyperlink" Target="https://www.icann.org/resources/pages/policy-awip-2014-07-02-en" TargetMode="External"/><Relationship Id="rId1" Type="http://schemas.openxmlformats.org/officeDocument/2006/relationships/slideLayout" Target="../slideLayouts/slideLayout15.xml"/><Relationship Id="rId2" Type="http://schemas.openxmlformats.org/officeDocument/2006/relationships/hyperlink" Target="https://www.icann.org/en/help/dndr/udr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wipo.int/amc/en/domains/cctld/background/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52954" y="4211216"/>
            <a:ext cx="8884471" cy="931345"/>
          </a:xfrm>
          <a:prstGeom prst="rect">
            <a:avLst/>
          </a:prstGeom>
          <a:noFill/>
        </p:spPr>
        <p:txBody>
          <a:bodyPr wrap="square" lIns="68580" tIns="34290" rIns="68580" bIns="34290" rtlCol="0">
            <a:spAutoFit/>
          </a:bodyPr>
          <a:lstStyle/>
          <a:p>
            <a:pPr algn="ctr">
              <a:lnSpc>
                <a:spcPts val="3525"/>
              </a:lnSpc>
            </a:pPr>
            <a:r>
              <a:rPr lang="en-US" sz="2550" dirty="0" smtClean="0">
                <a:solidFill>
                  <a:srgbClr val="FFFFFF"/>
                </a:solidFill>
                <a:latin typeface="Source Sans Pro"/>
                <a:cs typeface="Source Sans Pro"/>
              </a:rPr>
              <a:t>ICANN’s Policy Development Activities</a:t>
            </a:r>
          </a:p>
          <a:p>
            <a:pPr algn="ctr">
              <a:lnSpc>
                <a:spcPts val="3525"/>
              </a:lnSpc>
            </a:pPr>
            <a:r>
              <a:rPr lang="en-US" sz="2550" dirty="0" smtClean="0">
                <a:solidFill>
                  <a:srgbClr val="FFFFFF"/>
                </a:solidFill>
                <a:latin typeface="Source Sans Pro"/>
                <a:cs typeface="Source Sans Pro"/>
              </a:rPr>
              <a:t> EE DNS Forum</a:t>
            </a:r>
            <a:endParaRPr lang="en-US" sz="2550" dirty="0">
              <a:solidFill>
                <a:srgbClr val="FFFFFF"/>
              </a:solidFill>
              <a:latin typeface="Source Sans Pro"/>
              <a:cs typeface="Source Sans Pro"/>
            </a:endParaRPr>
          </a:p>
        </p:txBody>
      </p:sp>
      <p:sp>
        <p:nvSpPr>
          <p:cNvPr id="4" name="TextBox 3"/>
          <p:cNvSpPr txBox="1"/>
          <p:nvPr/>
        </p:nvSpPr>
        <p:spPr>
          <a:xfrm>
            <a:off x="2461846" y="5142561"/>
            <a:ext cx="5948381" cy="530915"/>
          </a:xfrm>
          <a:prstGeom prst="rect">
            <a:avLst/>
          </a:prstGeom>
          <a:noFill/>
        </p:spPr>
        <p:txBody>
          <a:bodyPr wrap="square" lIns="68580" tIns="34290" rIns="68580" bIns="34290" rtlCol="0">
            <a:spAutoFit/>
          </a:bodyPr>
          <a:lstStyle/>
          <a:p>
            <a:r>
              <a:rPr lang="en-US" sz="1500" dirty="0">
                <a:solidFill>
                  <a:srgbClr val="FFFFFF"/>
                </a:solidFill>
                <a:latin typeface="Source Sans Pro"/>
                <a:cs typeface="Source Sans Pro"/>
              </a:rPr>
              <a:t>David Olive, SVP Policy Development Support </a:t>
            </a:r>
            <a:r>
              <a:rPr lang="en-US" sz="1500" dirty="0">
                <a:solidFill>
                  <a:srgbClr val="FFFFFF"/>
                </a:solidFill>
                <a:latin typeface="Source Sans Pro"/>
                <a:ea typeface="Wingdings"/>
                <a:cs typeface="Source Sans Pro"/>
                <a:sym typeface="Wingdings"/>
              </a:rPr>
              <a:t>  </a:t>
            </a:r>
          </a:p>
          <a:p>
            <a:r>
              <a:rPr lang="en-US" sz="1500" dirty="0" smtClean="0">
                <a:solidFill>
                  <a:srgbClr val="FFFFFF"/>
                </a:solidFill>
                <a:latin typeface="Source Sans Pro"/>
                <a:ea typeface="Wingdings"/>
                <a:cs typeface="Source Sans Pro"/>
                <a:sym typeface="Wingdings"/>
              </a:rPr>
              <a:t>1-2 December </a:t>
            </a:r>
            <a:r>
              <a:rPr lang="en-US" sz="1500" dirty="0">
                <a:solidFill>
                  <a:srgbClr val="FFFFFF"/>
                </a:solidFill>
                <a:latin typeface="Source Sans Pro"/>
                <a:ea typeface="Wingdings"/>
                <a:cs typeface="Source Sans Pro"/>
                <a:sym typeface="Wingdings"/>
              </a:rPr>
              <a:t>2016 – </a:t>
            </a:r>
            <a:r>
              <a:rPr lang="en-US" sz="1500" dirty="0" smtClean="0">
                <a:solidFill>
                  <a:srgbClr val="FFFFFF"/>
                </a:solidFill>
                <a:latin typeface="Source Sans Pro"/>
                <a:ea typeface="Wingdings"/>
                <a:cs typeface="Source Sans Pro"/>
                <a:sym typeface="Wingdings"/>
              </a:rPr>
              <a:t>Kiev</a:t>
            </a:r>
            <a:endParaRPr lang="en-US" sz="1500" dirty="0">
              <a:solidFill>
                <a:srgbClr val="FFFFFF"/>
              </a:solidFill>
              <a:latin typeface="Source Sans Pro"/>
              <a:cs typeface="Source Sans Pro"/>
            </a:endParaRPr>
          </a:p>
        </p:txBody>
      </p:sp>
      <p:sp>
        <p:nvSpPr>
          <p:cNvPr id="5" name="TextBox 4"/>
          <p:cNvSpPr txBox="1"/>
          <p:nvPr/>
        </p:nvSpPr>
        <p:spPr>
          <a:xfrm>
            <a:off x="5752235" y="1327647"/>
            <a:ext cx="138564" cy="276999"/>
          </a:xfrm>
          <a:prstGeom prst="rect">
            <a:avLst/>
          </a:prstGeom>
          <a:noFill/>
        </p:spPr>
        <p:txBody>
          <a:bodyPr wrap="none" lIns="68580" tIns="34290" rIns="68580" bIns="34290" rtlCol="0">
            <a:spAutoFit/>
          </a:bodyPr>
          <a:lstStyle/>
          <a:p>
            <a:endParaRPr lang="en-US" sz="1350" dirty="0"/>
          </a:p>
        </p:txBody>
      </p:sp>
    </p:spTree>
    <p:extLst>
      <p:ext uri="{BB962C8B-B14F-4D97-AF65-F5344CB8AC3E}">
        <p14:creationId xmlns:p14="http://schemas.microsoft.com/office/powerpoint/2010/main" val="2113582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6431" y="0"/>
            <a:ext cx="6611815" cy="6858000"/>
          </a:xfrm>
          <a:prstGeom prst="rect">
            <a:avLst/>
          </a:prstGeom>
        </p:spPr>
      </p:pic>
    </p:spTree>
    <p:extLst>
      <p:ext uri="{BB962C8B-B14F-4D97-AF65-F5344CB8AC3E}">
        <p14:creationId xmlns:p14="http://schemas.microsoft.com/office/powerpoint/2010/main" val="58451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Policy Issues Discussed in the GNSO</a:t>
            </a:r>
          </a:p>
        </p:txBody>
      </p:sp>
      <p:pic>
        <p:nvPicPr>
          <p:cNvPr id="3" name="Picture 2"/>
          <p:cNvPicPr>
            <a:picLocks noChangeAspect="1"/>
          </p:cNvPicPr>
          <p:nvPr/>
        </p:nvPicPr>
        <p:blipFill>
          <a:blip r:embed="rId2"/>
          <a:stretch>
            <a:fillRect/>
          </a:stretch>
        </p:blipFill>
        <p:spPr>
          <a:xfrm>
            <a:off x="193431" y="1053301"/>
            <a:ext cx="8950569" cy="4856349"/>
          </a:xfrm>
          <a:prstGeom prst="rect">
            <a:avLst/>
          </a:prstGeom>
        </p:spPr>
      </p:pic>
    </p:spTree>
    <p:extLst>
      <p:ext uri="{BB962C8B-B14F-4D97-AF65-F5344CB8AC3E}">
        <p14:creationId xmlns:p14="http://schemas.microsoft.com/office/powerpoint/2010/main" val="151859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Rights Protection Mechanisms at ICANN</a:t>
            </a:r>
            <a:endParaRPr lang="en-US" sz="2700" dirty="0"/>
          </a:p>
        </p:txBody>
      </p:sp>
      <p:sp>
        <p:nvSpPr>
          <p:cNvPr id="4" name="Rectangle 3"/>
          <p:cNvSpPr/>
          <p:nvPr/>
        </p:nvSpPr>
        <p:spPr>
          <a:xfrm>
            <a:off x="422032" y="844062"/>
            <a:ext cx="8317522" cy="5663089"/>
          </a:xfrm>
          <a:prstGeom prst="rect">
            <a:avLst/>
          </a:prstGeom>
        </p:spPr>
        <p:txBody>
          <a:bodyPr wrap="square">
            <a:spAutoFit/>
          </a:bodyPr>
          <a:lstStyle/>
          <a:p>
            <a:r>
              <a:rPr lang="en-US" b="1" dirty="0" smtClean="0"/>
              <a:t>GNSO Policy Development Process</a:t>
            </a:r>
          </a:p>
          <a:p>
            <a:endParaRPr lang="en-US" dirty="0"/>
          </a:p>
          <a:p>
            <a:r>
              <a:rPr lang="en-US" dirty="0"/>
              <a:t>The review of all Rights Protection Mechanisms (RPMs) in all generic top-level domains </a:t>
            </a:r>
            <a:r>
              <a:rPr lang="en-US" dirty="0" smtClean="0"/>
              <a:t>(</a:t>
            </a:r>
            <a:r>
              <a:rPr lang="en-US" dirty="0" err="1"/>
              <a:t>gTLDs</a:t>
            </a:r>
            <a:r>
              <a:rPr lang="en-US" dirty="0"/>
              <a:t>) is being conducted in two phases. </a:t>
            </a:r>
            <a:endParaRPr lang="en-US" dirty="0" smtClean="0"/>
          </a:p>
          <a:p>
            <a:endParaRPr lang="en-US" dirty="0"/>
          </a:p>
          <a:p>
            <a:r>
              <a:rPr lang="en-US" b="1" dirty="0" smtClean="0"/>
              <a:t>Phase </a:t>
            </a:r>
            <a:r>
              <a:rPr lang="en-US" b="1" dirty="0"/>
              <a:t>One will review all RPMs </a:t>
            </a:r>
            <a:r>
              <a:rPr lang="en-US" b="1" dirty="0" smtClean="0"/>
              <a:t>applicable to </a:t>
            </a:r>
            <a:r>
              <a:rPr lang="en-US" b="1" dirty="0" err="1"/>
              <a:t>gTLDs</a:t>
            </a:r>
            <a:r>
              <a:rPr lang="en-US" b="1" dirty="0"/>
              <a:t> launched under the </a:t>
            </a:r>
          </a:p>
          <a:p>
            <a:r>
              <a:rPr lang="en-US" b="1" dirty="0" smtClean="0"/>
              <a:t>2012 New </a:t>
            </a:r>
            <a:r>
              <a:rPr lang="en-US" b="1" dirty="0" err="1"/>
              <a:t>gTLD</a:t>
            </a:r>
            <a:r>
              <a:rPr lang="en-US" b="1" dirty="0"/>
              <a:t> Program,</a:t>
            </a:r>
            <a:r>
              <a:rPr lang="en-US" dirty="0"/>
              <a:t> namely the Uniform Rapid </a:t>
            </a:r>
          </a:p>
          <a:p>
            <a:r>
              <a:rPr lang="en-US" dirty="0"/>
              <a:t>Suspension Procedure (URS), the Trademark Post-Delegation Dispute </a:t>
            </a:r>
            <a:r>
              <a:rPr lang="en-US" dirty="0" smtClean="0"/>
              <a:t>Resolution Procedures </a:t>
            </a:r>
            <a:r>
              <a:rPr lang="en-US" dirty="0"/>
              <a:t>(PDDRP), and the Trademark Clearinghouse (TMCH), verified data </a:t>
            </a:r>
            <a:r>
              <a:rPr lang="en-US" dirty="0" smtClean="0"/>
              <a:t>of which </a:t>
            </a:r>
            <a:r>
              <a:rPr lang="en-US" dirty="0"/>
              <a:t>supports additional protection mechanisms available during the </a:t>
            </a:r>
            <a:r>
              <a:rPr lang="en-US" dirty="0" smtClean="0"/>
              <a:t>Sunrise and </a:t>
            </a:r>
            <a:r>
              <a:rPr lang="en-US" dirty="0"/>
              <a:t>Trademark Claims service periods</a:t>
            </a:r>
            <a:r>
              <a:rPr lang="en-US" dirty="0" smtClean="0"/>
              <a:t>.</a:t>
            </a:r>
          </a:p>
          <a:p>
            <a:endParaRPr lang="en-US" dirty="0"/>
          </a:p>
          <a:p>
            <a:r>
              <a:rPr lang="en-US" dirty="0" smtClean="0"/>
              <a:t> </a:t>
            </a:r>
            <a:r>
              <a:rPr lang="en-US" b="1" dirty="0"/>
              <a:t>Phase Two will review the Uniform </a:t>
            </a:r>
            <a:r>
              <a:rPr lang="en-US" b="1" dirty="0" smtClean="0"/>
              <a:t>Dispute Resolution </a:t>
            </a:r>
            <a:r>
              <a:rPr lang="en-US" b="1" dirty="0"/>
              <a:t>Policy (UDRP), </a:t>
            </a:r>
            <a:r>
              <a:rPr lang="en-US" dirty="0"/>
              <a:t>which has been an ICANN Consensus Policy </a:t>
            </a:r>
            <a:r>
              <a:rPr lang="en-US" dirty="0" smtClean="0"/>
              <a:t>since 1999.</a:t>
            </a:r>
          </a:p>
          <a:p>
            <a:endParaRPr lang="en-US" dirty="0"/>
          </a:p>
          <a:p>
            <a:r>
              <a:rPr lang="en-US" dirty="0"/>
              <a:t>The PDP Working Group is open to all, who may </a:t>
            </a:r>
            <a:r>
              <a:rPr lang="en-US" dirty="0" smtClean="0"/>
              <a:t>join.   Please email </a:t>
            </a:r>
            <a:r>
              <a:rPr lang="en-US" dirty="0"/>
              <a:t>the GNSO Secretariat at </a:t>
            </a:r>
            <a:r>
              <a:rPr lang="en-US" dirty="0" err="1" smtClean="0"/>
              <a:t>gnso-secs@icann.org</a:t>
            </a:r>
            <a:endParaRPr lang="en-US" dirty="0"/>
          </a:p>
          <a:p>
            <a:r>
              <a:rPr lang="en-US" sz="2000" dirty="0" smtClean="0"/>
              <a:t> </a:t>
            </a:r>
            <a:endParaRPr lang="en-US" sz="2000" dirty="0"/>
          </a:p>
          <a:p>
            <a:endParaRPr lang="en-US" dirty="0">
              <a:latin typeface="Arial" charset="0"/>
            </a:endParaRPr>
          </a:p>
          <a:p>
            <a:r>
              <a:rPr lang="en-US" dirty="0">
                <a:latin typeface="Arial" charset="0"/>
              </a:rPr>
              <a:t>.</a:t>
            </a:r>
            <a:endParaRPr lang="en-US" dirty="0">
              <a:effectLst/>
              <a:latin typeface="Arial" charset="0"/>
            </a:endParaRPr>
          </a:p>
        </p:txBody>
      </p:sp>
    </p:spTree>
    <p:extLst>
      <p:ext uri="{BB962C8B-B14F-4D97-AF65-F5344CB8AC3E}">
        <p14:creationId xmlns:p14="http://schemas.microsoft.com/office/powerpoint/2010/main" val="1249362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00087" y="4211216"/>
            <a:ext cx="5288948" cy="518091"/>
          </a:xfrm>
          <a:prstGeom prst="rect">
            <a:avLst/>
          </a:prstGeom>
          <a:noFill/>
        </p:spPr>
        <p:txBody>
          <a:bodyPr wrap="none" lIns="68580" tIns="34290" rIns="68580" bIns="34290" rtlCol="0">
            <a:spAutoFit/>
          </a:bodyPr>
          <a:lstStyle/>
          <a:p>
            <a:pPr>
              <a:lnSpc>
                <a:spcPts val="3525"/>
              </a:lnSpc>
            </a:pPr>
            <a:r>
              <a:rPr lang="en-US" sz="2550" dirty="0">
                <a:solidFill>
                  <a:srgbClr val="FFFFFF"/>
                </a:solidFill>
                <a:latin typeface="Source Sans Pro"/>
                <a:cs typeface="Source Sans Pro"/>
              </a:rPr>
              <a:t>ICANN </a:t>
            </a:r>
            <a:r>
              <a:rPr lang="en-US" sz="2550" dirty="0" smtClean="0">
                <a:solidFill>
                  <a:srgbClr val="FFFFFF"/>
                </a:solidFill>
                <a:latin typeface="Source Sans Pro"/>
                <a:cs typeface="Source Sans Pro"/>
              </a:rPr>
              <a:t>Presentation – EE DNS Forum</a:t>
            </a:r>
            <a:endParaRPr lang="en-US" sz="2550" dirty="0">
              <a:solidFill>
                <a:srgbClr val="FFFFFF"/>
              </a:solidFill>
              <a:latin typeface="Source Sans Pro"/>
              <a:cs typeface="Source Sans Pro"/>
            </a:endParaRPr>
          </a:p>
        </p:txBody>
      </p:sp>
      <p:sp>
        <p:nvSpPr>
          <p:cNvPr id="4" name="TextBox 3"/>
          <p:cNvSpPr txBox="1"/>
          <p:nvPr/>
        </p:nvSpPr>
        <p:spPr>
          <a:xfrm>
            <a:off x="2428876" y="4721865"/>
            <a:ext cx="5981351" cy="530915"/>
          </a:xfrm>
          <a:prstGeom prst="rect">
            <a:avLst/>
          </a:prstGeom>
          <a:noFill/>
        </p:spPr>
        <p:txBody>
          <a:bodyPr wrap="square" lIns="68580" tIns="34290" rIns="68580" bIns="34290" rtlCol="0">
            <a:spAutoFit/>
          </a:bodyPr>
          <a:lstStyle/>
          <a:p>
            <a:r>
              <a:rPr lang="en-US" sz="1500" dirty="0">
                <a:solidFill>
                  <a:srgbClr val="FFFFFF"/>
                </a:solidFill>
                <a:latin typeface="Source Sans Pro"/>
                <a:cs typeface="Source Sans Pro"/>
              </a:rPr>
              <a:t>David Olive, SVP Policy Development Support </a:t>
            </a:r>
            <a:r>
              <a:rPr lang="en-US" sz="1500" dirty="0">
                <a:solidFill>
                  <a:srgbClr val="FFFFFF"/>
                </a:solidFill>
                <a:latin typeface="Source Sans Pro"/>
                <a:ea typeface="Wingdings"/>
                <a:cs typeface="Source Sans Pro"/>
                <a:sym typeface="Wingdings"/>
              </a:rPr>
              <a:t>  </a:t>
            </a:r>
          </a:p>
          <a:p>
            <a:r>
              <a:rPr lang="en-US" sz="1500" dirty="0" smtClean="0">
                <a:solidFill>
                  <a:srgbClr val="FFFFFF"/>
                </a:solidFill>
                <a:latin typeface="Source Sans Pro"/>
                <a:ea typeface="Wingdings"/>
                <a:cs typeface="Source Sans Pro"/>
                <a:sym typeface="Wingdings"/>
              </a:rPr>
              <a:t>1-2 December </a:t>
            </a:r>
            <a:r>
              <a:rPr lang="en-US" sz="1500" dirty="0">
                <a:solidFill>
                  <a:srgbClr val="FFFFFF"/>
                </a:solidFill>
                <a:latin typeface="Source Sans Pro"/>
                <a:ea typeface="Wingdings"/>
                <a:cs typeface="Source Sans Pro"/>
                <a:sym typeface="Wingdings"/>
              </a:rPr>
              <a:t>2016 – </a:t>
            </a:r>
            <a:r>
              <a:rPr lang="en-US" sz="1500" dirty="0" smtClean="0">
                <a:solidFill>
                  <a:srgbClr val="FFFFFF"/>
                </a:solidFill>
                <a:latin typeface="Source Sans Pro"/>
                <a:ea typeface="Wingdings"/>
                <a:cs typeface="Source Sans Pro"/>
                <a:sym typeface="Wingdings"/>
              </a:rPr>
              <a:t>Kiev</a:t>
            </a:r>
            <a:endParaRPr lang="en-US" sz="1500" dirty="0">
              <a:solidFill>
                <a:srgbClr val="FFFFFF"/>
              </a:solidFill>
              <a:latin typeface="Source Sans Pro"/>
              <a:cs typeface="Source Sans Pro"/>
            </a:endParaRPr>
          </a:p>
        </p:txBody>
      </p:sp>
      <p:sp>
        <p:nvSpPr>
          <p:cNvPr id="5" name="TextBox 4"/>
          <p:cNvSpPr txBox="1"/>
          <p:nvPr/>
        </p:nvSpPr>
        <p:spPr>
          <a:xfrm>
            <a:off x="5752235" y="1327647"/>
            <a:ext cx="138564" cy="276999"/>
          </a:xfrm>
          <a:prstGeom prst="rect">
            <a:avLst/>
          </a:prstGeom>
          <a:noFill/>
        </p:spPr>
        <p:txBody>
          <a:bodyPr wrap="none" lIns="68580" tIns="34290" rIns="68580" bIns="34290" rtlCol="0">
            <a:spAutoFit/>
          </a:bodyPr>
          <a:lstStyle/>
          <a:p>
            <a:endParaRPr lang="en-US" sz="1350" dirty="0"/>
          </a:p>
        </p:txBody>
      </p:sp>
    </p:spTree>
    <p:extLst>
      <p:ext uri="{BB962C8B-B14F-4D97-AF65-F5344CB8AC3E}">
        <p14:creationId xmlns:p14="http://schemas.microsoft.com/office/powerpoint/2010/main" val="338731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700" dirty="0"/>
              <a:t>What is ICANN?</a:t>
            </a:r>
          </a:p>
        </p:txBody>
      </p:sp>
      <p:sp>
        <p:nvSpPr>
          <p:cNvPr id="70658" name="Text Placeholder 4"/>
          <p:cNvSpPr>
            <a:spLocks noGrp="1"/>
          </p:cNvSpPr>
          <p:nvPr>
            <p:ph idx="4294967295"/>
          </p:nvPr>
        </p:nvSpPr>
        <p:spPr bwMode="auto">
          <a:xfrm>
            <a:off x="629392" y="1721922"/>
            <a:ext cx="8205850" cy="36644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lnSpcReduction="10000"/>
          </a:bodyPr>
          <a:lstStyle/>
          <a:p>
            <a:pPr>
              <a:buFont typeface="Wingdings" charset="2"/>
              <a:buChar char="v"/>
            </a:pPr>
            <a:r>
              <a:rPr lang="en-US" dirty="0">
                <a:latin typeface="Source Sans Pro"/>
                <a:cs typeface="Source Sans Pro"/>
              </a:rPr>
              <a:t>Global, </a:t>
            </a:r>
            <a:r>
              <a:rPr lang="en-US" dirty="0" err="1">
                <a:latin typeface="Source Sans Pro"/>
                <a:cs typeface="Source Sans Pro"/>
              </a:rPr>
              <a:t>multistakeholder</a:t>
            </a:r>
            <a:r>
              <a:rPr lang="en-US" dirty="0">
                <a:latin typeface="Source Sans Pro"/>
                <a:cs typeface="Source Sans Pro"/>
              </a:rPr>
              <a:t> organization that coordinates the Internet’s system of unique identifiers—domain names, IP addresses and Internet Protocols—enabling a single, interoperable Internet.</a:t>
            </a:r>
          </a:p>
          <a:p>
            <a:pPr marL="0" indent="0">
              <a:buNone/>
            </a:pPr>
            <a:endParaRPr lang="en-US" dirty="0">
              <a:latin typeface="Source Sans Pro"/>
              <a:cs typeface="Source Sans Pro"/>
            </a:endParaRPr>
          </a:p>
          <a:p>
            <a:pPr>
              <a:buFont typeface="Wingdings" charset="2"/>
              <a:buChar char="v"/>
            </a:pPr>
            <a:r>
              <a:rPr lang="en-US" dirty="0">
                <a:latin typeface="Source Sans Pro"/>
                <a:cs typeface="Source Sans Pro"/>
              </a:rPr>
              <a:t>Dedicated to preserving operational stability of the Internet, promoting competition, through broad representation in a bottom-up, consensus-based process.</a:t>
            </a:r>
          </a:p>
          <a:p>
            <a:pPr eaLnBrk="1" hangingPunct="1">
              <a:buFont typeface="+mj-lt" charset="0"/>
              <a:buNone/>
            </a:pPr>
            <a:endParaRPr lang="en-US" sz="1800" dirty="0">
              <a:latin typeface="Source Sans Pro"/>
              <a:cs typeface="Source Sans Pro"/>
            </a:endParaRPr>
          </a:p>
        </p:txBody>
      </p:sp>
    </p:spTree>
    <p:extLst>
      <p:ext uri="{BB962C8B-B14F-4D97-AF65-F5344CB8AC3E}">
        <p14:creationId xmlns:p14="http://schemas.microsoft.com/office/powerpoint/2010/main" val="15881505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843" y="2462407"/>
            <a:ext cx="6856318" cy="2576721"/>
          </a:xfrm>
          <a:prstGeom prst="rect">
            <a:avLst/>
          </a:prstGeom>
        </p:spPr>
      </p:pic>
      <p:sp>
        <p:nvSpPr>
          <p:cNvPr id="53" name="TextBox 52"/>
          <p:cNvSpPr txBox="1"/>
          <p:nvPr/>
        </p:nvSpPr>
        <p:spPr>
          <a:xfrm>
            <a:off x="4115890" y="3553785"/>
            <a:ext cx="895350" cy="161583"/>
          </a:xfrm>
          <a:prstGeom prst="rect">
            <a:avLst/>
          </a:prstGeom>
          <a:noFill/>
        </p:spPr>
        <p:txBody>
          <a:bodyPr wrap="square" lIns="68580" tIns="34290" rIns="68580" bIns="34290" rtlCol="0">
            <a:spAutoFit/>
          </a:bodyPr>
          <a:lstStyle/>
          <a:p>
            <a:pPr algn="ctr"/>
            <a:r>
              <a:rPr lang="en-US" sz="600" b="1" dirty="0">
                <a:latin typeface="Source Sans Pro"/>
                <a:cs typeface="Source Sans Pro"/>
              </a:rPr>
              <a:t>POLICY / ADVICE</a:t>
            </a:r>
          </a:p>
        </p:txBody>
      </p:sp>
      <p:sp>
        <p:nvSpPr>
          <p:cNvPr id="3" name="Title 2"/>
          <p:cNvSpPr>
            <a:spLocks noGrp="1"/>
          </p:cNvSpPr>
          <p:nvPr>
            <p:ph type="title"/>
          </p:nvPr>
        </p:nvSpPr>
        <p:spPr/>
        <p:txBody>
          <a:bodyPr/>
          <a:lstStyle/>
          <a:p>
            <a:r>
              <a:rPr lang="en-US" sz="1500" b="1" dirty="0"/>
              <a:t>The ICANN Community At Work – Policy / Advice Development</a:t>
            </a:r>
          </a:p>
        </p:txBody>
      </p:sp>
      <p:sp>
        <p:nvSpPr>
          <p:cNvPr id="13" name="Rectangle 12"/>
          <p:cNvSpPr/>
          <p:nvPr/>
        </p:nvSpPr>
        <p:spPr>
          <a:xfrm>
            <a:off x="5183368" y="4832369"/>
            <a:ext cx="1186952" cy="2401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r>
              <a:rPr lang="en-US" sz="675" b="1" dirty="0">
                <a:solidFill>
                  <a:schemeClr val="tx1"/>
                </a:solidFill>
                <a:latin typeface="Source Sans Pro"/>
                <a:cs typeface="Source Sans Pro"/>
              </a:rPr>
              <a:t>Security &amp; Stability</a:t>
            </a:r>
          </a:p>
          <a:p>
            <a:r>
              <a:rPr lang="en-US" sz="675" b="1" dirty="0">
                <a:solidFill>
                  <a:schemeClr val="tx1"/>
                </a:solidFill>
                <a:latin typeface="Source Sans Pro"/>
                <a:cs typeface="Source Sans Pro"/>
              </a:rPr>
              <a:t>Advisory Committee</a:t>
            </a:r>
          </a:p>
        </p:txBody>
      </p:sp>
      <p:sp>
        <p:nvSpPr>
          <p:cNvPr id="16" name="Rectangle 15"/>
          <p:cNvSpPr/>
          <p:nvPr/>
        </p:nvSpPr>
        <p:spPr>
          <a:xfrm>
            <a:off x="3837816" y="4801642"/>
            <a:ext cx="1077085" cy="2401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r>
              <a:rPr lang="en-US" sz="675" b="1" dirty="0">
                <a:solidFill>
                  <a:schemeClr val="tx1"/>
                </a:solidFill>
                <a:latin typeface="Source Sans Pro"/>
                <a:cs typeface="Source Sans Pro"/>
              </a:rPr>
              <a:t>Address Supporting Organization</a:t>
            </a:r>
          </a:p>
        </p:txBody>
      </p:sp>
      <p:sp>
        <p:nvSpPr>
          <p:cNvPr id="23" name="Rectangle 22"/>
          <p:cNvSpPr/>
          <p:nvPr/>
        </p:nvSpPr>
        <p:spPr>
          <a:xfrm>
            <a:off x="1455420" y="4462270"/>
            <a:ext cx="1008941" cy="2712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r"/>
            <a:r>
              <a:rPr lang="en-US" sz="675" b="1" dirty="0">
                <a:solidFill>
                  <a:schemeClr val="tx1"/>
                </a:solidFill>
                <a:latin typeface="Source Sans Pro"/>
                <a:cs typeface="Source Sans Pro"/>
              </a:rPr>
              <a:t>At-Large</a:t>
            </a:r>
          </a:p>
          <a:p>
            <a:pPr algn="r"/>
            <a:r>
              <a:rPr lang="en-US" sz="675" b="1" dirty="0">
                <a:solidFill>
                  <a:schemeClr val="tx1"/>
                </a:solidFill>
                <a:latin typeface="Source Sans Pro"/>
                <a:cs typeface="Source Sans Pro"/>
              </a:rPr>
              <a:t>Advisory Committee</a:t>
            </a:r>
          </a:p>
        </p:txBody>
      </p:sp>
      <p:sp>
        <p:nvSpPr>
          <p:cNvPr id="24" name="Rectangle 23"/>
          <p:cNvSpPr/>
          <p:nvPr/>
        </p:nvSpPr>
        <p:spPr>
          <a:xfrm>
            <a:off x="1455420" y="2777428"/>
            <a:ext cx="1008941" cy="2401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r"/>
            <a:r>
              <a:rPr lang="en-US" sz="675" b="1" dirty="0">
                <a:solidFill>
                  <a:schemeClr val="tx1"/>
                </a:solidFill>
                <a:latin typeface="Source Sans Pro"/>
                <a:cs typeface="Source Sans Pro"/>
              </a:rPr>
              <a:t>Government</a:t>
            </a:r>
          </a:p>
          <a:p>
            <a:pPr algn="r"/>
            <a:r>
              <a:rPr lang="en-US" sz="675" b="1" dirty="0">
                <a:solidFill>
                  <a:schemeClr val="tx1"/>
                </a:solidFill>
                <a:latin typeface="Source Sans Pro"/>
                <a:cs typeface="Source Sans Pro"/>
              </a:rPr>
              <a:t>Advisory Committee</a:t>
            </a:r>
          </a:p>
        </p:txBody>
      </p:sp>
      <p:sp>
        <p:nvSpPr>
          <p:cNvPr id="25" name="Rectangle 24"/>
          <p:cNvSpPr/>
          <p:nvPr/>
        </p:nvSpPr>
        <p:spPr>
          <a:xfrm>
            <a:off x="3960020" y="2305668"/>
            <a:ext cx="1147149" cy="2401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675" b="1" dirty="0">
                <a:solidFill>
                  <a:schemeClr val="tx1"/>
                </a:solidFill>
                <a:latin typeface="Source Sans Pro"/>
                <a:cs typeface="Source Sans Pro"/>
              </a:rPr>
              <a:t>Country Codes Names Supporting Organization</a:t>
            </a:r>
          </a:p>
        </p:txBody>
      </p:sp>
      <p:sp>
        <p:nvSpPr>
          <p:cNvPr id="26" name="Rectangle 25"/>
          <p:cNvSpPr/>
          <p:nvPr/>
        </p:nvSpPr>
        <p:spPr>
          <a:xfrm>
            <a:off x="6622644" y="2897486"/>
            <a:ext cx="1158511" cy="2401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r>
              <a:rPr lang="en-US" sz="675" b="1" dirty="0">
                <a:solidFill>
                  <a:schemeClr val="tx1"/>
                </a:solidFill>
                <a:latin typeface="Source Sans Pro"/>
                <a:cs typeface="Source Sans Pro"/>
              </a:rPr>
              <a:t>Generic Names Supporting Organization</a:t>
            </a:r>
          </a:p>
        </p:txBody>
      </p:sp>
      <p:sp>
        <p:nvSpPr>
          <p:cNvPr id="27" name="Rectangle 26"/>
          <p:cNvSpPr/>
          <p:nvPr/>
        </p:nvSpPr>
        <p:spPr>
          <a:xfrm>
            <a:off x="6136681" y="4494759"/>
            <a:ext cx="1063412" cy="2401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r>
              <a:rPr lang="en-US" sz="675" b="1" dirty="0">
                <a:solidFill>
                  <a:schemeClr val="tx1"/>
                </a:solidFill>
                <a:latin typeface="Source Sans Pro"/>
                <a:cs typeface="Source Sans Pro"/>
              </a:rPr>
              <a:t>Root Server System</a:t>
            </a:r>
          </a:p>
          <a:p>
            <a:r>
              <a:rPr lang="en-US" sz="675" b="1" dirty="0">
                <a:solidFill>
                  <a:schemeClr val="tx1"/>
                </a:solidFill>
                <a:latin typeface="Source Sans Pro"/>
                <a:cs typeface="Source Sans Pro"/>
              </a:rPr>
              <a:t>Advisory Committee</a:t>
            </a:r>
          </a:p>
        </p:txBody>
      </p:sp>
      <p:sp>
        <p:nvSpPr>
          <p:cNvPr id="46" name="TextBox 45"/>
          <p:cNvSpPr txBox="1"/>
          <p:nvPr/>
        </p:nvSpPr>
        <p:spPr>
          <a:xfrm>
            <a:off x="1143002" y="1484448"/>
            <a:ext cx="6857999" cy="300082"/>
          </a:xfrm>
          <a:prstGeom prst="rect">
            <a:avLst/>
          </a:prstGeom>
          <a:noFill/>
        </p:spPr>
        <p:txBody>
          <a:bodyPr wrap="square" lIns="68580" tIns="34290" rIns="68580" bIns="34290" rtlCol="0">
            <a:spAutoFit/>
          </a:bodyPr>
          <a:lstStyle/>
          <a:p>
            <a:pPr algn="ctr"/>
            <a:r>
              <a:rPr lang="en-US" sz="1500" b="1" dirty="0">
                <a:solidFill>
                  <a:schemeClr val="accent1"/>
                </a:solidFill>
                <a:latin typeface="Source Sans Pro"/>
                <a:cs typeface="Source Sans Pro"/>
              </a:rPr>
              <a:t>The Bottom-Up Multistakeholder Model</a:t>
            </a:r>
          </a:p>
        </p:txBody>
      </p:sp>
      <p:sp>
        <p:nvSpPr>
          <p:cNvPr id="47" name="Rectangle 46"/>
          <p:cNvSpPr/>
          <p:nvPr/>
        </p:nvSpPr>
        <p:spPr>
          <a:xfrm>
            <a:off x="2182067" y="1800148"/>
            <a:ext cx="4833723" cy="384721"/>
          </a:xfrm>
          <a:prstGeom prst="rect">
            <a:avLst/>
          </a:prstGeom>
        </p:spPr>
        <p:txBody>
          <a:bodyPr wrap="square" lIns="68580" tIns="34290" rIns="68580" bIns="34290">
            <a:spAutoFit/>
          </a:bodyPr>
          <a:lstStyle/>
          <a:p>
            <a:pPr algn="ctr">
              <a:spcAft>
                <a:spcPts val="300"/>
              </a:spcAft>
            </a:pPr>
            <a:r>
              <a:rPr lang="en-US" sz="900" dirty="0">
                <a:latin typeface="Source Sans Pro"/>
                <a:cs typeface="Source Sans Pro"/>
              </a:rPr>
              <a:t>The collective efforts of the ICANN community culminate in a common shared goal: </a:t>
            </a:r>
          </a:p>
          <a:p>
            <a:pPr algn="ctr">
              <a:spcAft>
                <a:spcPts val="300"/>
              </a:spcAft>
            </a:pPr>
            <a:r>
              <a:rPr lang="en-US" sz="900" dirty="0">
                <a:solidFill>
                  <a:srgbClr val="1768B1"/>
                </a:solidFill>
                <a:latin typeface="Source Sans Pro"/>
                <a:cs typeface="Source Sans Pro"/>
              </a:rPr>
              <a:t>A single, interoperable Internet supported by stable, secure and resilient unique identifier systems </a:t>
            </a:r>
          </a:p>
        </p:txBody>
      </p:sp>
      <p:grpSp>
        <p:nvGrpSpPr>
          <p:cNvPr id="29" name="Group 28"/>
          <p:cNvGrpSpPr/>
          <p:nvPr/>
        </p:nvGrpSpPr>
        <p:grpSpPr>
          <a:xfrm>
            <a:off x="3774750" y="5232066"/>
            <a:ext cx="4273106" cy="507831"/>
            <a:chOff x="3356600" y="5972782"/>
            <a:chExt cx="5697474" cy="677107"/>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912" y="5981791"/>
              <a:ext cx="238732" cy="384048"/>
            </a:xfrm>
            <a:prstGeom prst="rect">
              <a:avLst/>
            </a:prstGeom>
          </p:spPr>
        </p:pic>
        <p:sp>
          <p:nvSpPr>
            <p:cNvPr id="49" name="TextBox 48"/>
            <p:cNvSpPr txBox="1"/>
            <p:nvPr/>
          </p:nvSpPr>
          <p:spPr>
            <a:xfrm>
              <a:off x="3537147" y="5972782"/>
              <a:ext cx="493124" cy="307776"/>
            </a:xfrm>
            <a:prstGeom prst="rect">
              <a:avLst/>
            </a:prstGeom>
            <a:noFill/>
          </p:spPr>
          <p:txBody>
            <a:bodyPr wrap="square" rtlCol="0">
              <a:spAutoFit/>
            </a:bodyPr>
            <a:lstStyle/>
            <a:p>
              <a:r>
                <a:rPr lang="en-US" sz="450" b="1" dirty="0">
                  <a:solidFill>
                    <a:srgbClr val="30787E"/>
                  </a:solidFill>
                  <a:latin typeface="Source Sans Pro"/>
                  <a:cs typeface="Source Sans Pro"/>
                </a:rPr>
                <a:t>Business</a:t>
              </a:r>
            </a:p>
          </p:txBody>
        </p:sp>
        <p:sp>
          <p:nvSpPr>
            <p:cNvPr id="50" name="TextBox 49"/>
            <p:cNvSpPr txBox="1"/>
            <p:nvPr/>
          </p:nvSpPr>
          <p:spPr>
            <a:xfrm>
              <a:off x="4262125" y="5972782"/>
              <a:ext cx="663903" cy="677107"/>
            </a:xfrm>
            <a:prstGeom prst="rect">
              <a:avLst/>
            </a:prstGeom>
            <a:noFill/>
          </p:spPr>
          <p:txBody>
            <a:bodyPr wrap="square" rtlCol="0">
              <a:spAutoFit/>
            </a:bodyPr>
            <a:lstStyle/>
            <a:p>
              <a:r>
                <a:rPr lang="en-US" sz="450" b="1" dirty="0">
                  <a:solidFill>
                    <a:srgbClr val="B70A1C"/>
                  </a:solidFill>
                  <a:latin typeface="Source Sans Pro"/>
                  <a:cs typeface="Source Sans Pro"/>
                </a:rPr>
                <a:t>Government &amp; Governmental Organizations</a:t>
              </a:r>
            </a:p>
          </p:txBody>
        </p:sp>
        <p:sp>
          <p:nvSpPr>
            <p:cNvPr id="51" name="TextBox 50"/>
            <p:cNvSpPr txBox="1"/>
            <p:nvPr/>
          </p:nvSpPr>
          <p:spPr>
            <a:xfrm>
              <a:off x="5176880" y="5972782"/>
              <a:ext cx="663903" cy="215444"/>
            </a:xfrm>
            <a:prstGeom prst="rect">
              <a:avLst/>
            </a:prstGeom>
            <a:noFill/>
          </p:spPr>
          <p:txBody>
            <a:bodyPr wrap="square" rtlCol="0">
              <a:spAutoFit/>
            </a:bodyPr>
            <a:lstStyle/>
            <a:p>
              <a:r>
                <a:rPr lang="en-US" sz="450" b="1" dirty="0">
                  <a:solidFill>
                    <a:srgbClr val="E04E2F"/>
                  </a:solidFill>
                  <a:latin typeface="Source Sans Pro"/>
                  <a:cs typeface="Source Sans Pro"/>
                </a:rPr>
                <a:t>Civil Society</a:t>
              </a:r>
            </a:p>
          </p:txBody>
        </p:sp>
        <p:sp>
          <p:nvSpPr>
            <p:cNvPr id="52" name="TextBox 51"/>
            <p:cNvSpPr txBox="1"/>
            <p:nvPr/>
          </p:nvSpPr>
          <p:spPr>
            <a:xfrm>
              <a:off x="5925000" y="5972782"/>
              <a:ext cx="663903" cy="400109"/>
            </a:xfrm>
            <a:prstGeom prst="rect">
              <a:avLst/>
            </a:prstGeom>
            <a:noFill/>
          </p:spPr>
          <p:txBody>
            <a:bodyPr wrap="square" rtlCol="0">
              <a:spAutoFit/>
            </a:bodyPr>
            <a:lstStyle/>
            <a:p>
              <a:r>
                <a:rPr lang="en-US" sz="450" b="1" dirty="0">
                  <a:solidFill>
                    <a:srgbClr val="7AA045"/>
                  </a:solidFill>
                  <a:latin typeface="Source Sans Pro"/>
                  <a:cs typeface="Source Sans Pro"/>
                </a:rPr>
                <a:t>Domain Name</a:t>
              </a:r>
            </a:p>
            <a:p>
              <a:r>
                <a:rPr lang="en-US" sz="450" b="1" dirty="0">
                  <a:solidFill>
                    <a:srgbClr val="7AA045"/>
                  </a:solidFill>
                  <a:latin typeface="Source Sans Pro"/>
                  <a:cs typeface="Source Sans Pro"/>
                </a:rPr>
                <a:t>Industry</a:t>
              </a:r>
            </a:p>
          </p:txBody>
        </p:sp>
        <p:sp>
          <p:nvSpPr>
            <p:cNvPr id="54" name="TextBox 53"/>
            <p:cNvSpPr txBox="1"/>
            <p:nvPr/>
          </p:nvSpPr>
          <p:spPr>
            <a:xfrm>
              <a:off x="6832600" y="5972782"/>
              <a:ext cx="663903" cy="307776"/>
            </a:xfrm>
            <a:prstGeom prst="rect">
              <a:avLst/>
            </a:prstGeom>
            <a:noFill/>
          </p:spPr>
          <p:txBody>
            <a:bodyPr wrap="square" rtlCol="0">
              <a:spAutoFit/>
            </a:bodyPr>
            <a:lstStyle/>
            <a:p>
              <a:r>
                <a:rPr lang="en-US" sz="450" b="1" dirty="0">
                  <a:solidFill>
                    <a:srgbClr val="EF9318"/>
                  </a:solidFill>
                  <a:latin typeface="Source Sans Pro"/>
                  <a:cs typeface="Source Sans Pro"/>
                </a:rPr>
                <a:t>Internet Users</a:t>
              </a:r>
            </a:p>
          </p:txBody>
        </p:sp>
        <p:sp>
          <p:nvSpPr>
            <p:cNvPr id="55" name="TextBox 54"/>
            <p:cNvSpPr txBox="1"/>
            <p:nvPr/>
          </p:nvSpPr>
          <p:spPr>
            <a:xfrm>
              <a:off x="7657060" y="5972782"/>
              <a:ext cx="663903" cy="215444"/>
            </a:xfrm>
            <a:prstGeom prst="rect">
              <a:avLst/>
            </a:prstGeom>
            <a:noFill/>
          </p:spPr>
          <p:txBody>
            <a:bodyPr wrap="square" rtlCol="0">
              <a:spAutoFit/>
            </a:bodyPr>
            <a:lstStyle/>
            <a:p>
              <a:r>
                <a:rPr lang="en-US" sz="450" b="1" dirty="0">
                  <a:solidFill>
                    <a:srgbClr val="215785"/>
                  </a:solidFill>
                  <a:latin typeface="Source Sans Pro"/>
                  <a:cs typeface="Source Sans Pro"/>
                </a:rPr>
                <a:t>Academic</a:t>
              </a:r>
            </a:p>
          </p:txBody>
        </p:sp>
        <p:sp>
          <p:nvSpPr>
            <p:cNvPr id="56" name="TextBox 55"/>
            <p:cNvSpPr txBox="1"/>
            <p:nvPr/>
          </p:nvSpPr>
          <p:spPr>
            <a:xfrm>
              <a:off x="8390171" y="5972782"/>
              <a:ext cx="663903" cy="215444"/>
            </a:xfrm>
            <a:prstGeom prst="rect">
              <a:avLst/>
            </a:prstGeom>
            <a:noFill/>
          </p:spPr>
          <p:txBody>
            <a:bodyPr wrap="square" rtlCol="0">
              <a:spAutoFit/>
            </a:bodyPr>
            <a:lstStyle/>
            <a:p>
              <a:r>
                <a:rPr lang="en-US" sz="450" b="1" dirty="0">
                  <a:solidFill>
                    <a:srgbClr val="1086CB"/>
                  </a:solidFill>
                  <a:latin typeface="Source Sans Pro"/>
                  <a:cs typeface="Source Sans Pro"/>
                </a:rPr>
                <a:t>Technical</a:t>
              </a:r>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607" y="5981791"/>
              <a:ext cx="217513" cy="384048"/>
            </a:xfrm>
            <a:prstGeom prst="rect">
              <a:avLst/>
            </a:prstGeom>
          </p:spPr>
        </p:pic>
        <p:pic>
          <p:nvPicPr>
            <p:cNvPr id="58" name="Picture 5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618" y="5981791"/>
              <a:ext cx="202130" cy="384048"/>
            </a:xfrm>
            <a:prstGeom prst="rect">
              <a:avLst/>
            </a:prstGeom>
          </p:spPr>
        </p:pic>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6160" y="5981792"/>
              <a:ext cx="197213" cy="384046"/>
            </a:xfrm>
            <a:prstGeom prst="rect">
              <a:avLst/>
            </a:prstGeom>
          </p:spPr>
        </p:pic>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6600" y="5981791"/>
              <a:ext cx="238732" cy="384047"/>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96082" y="5981791"/>
              <a:ext cx="206795" cy="384048"/>
            </a:xfrm>
            <a:prstGeom prst="rect">
              <a:avLst/>
            </a:prstGeom>
          </p:spPr>
        </p:pic>
        <p:pic>
          <p:nvPicPr>
            <p:cNvPr id="62" name="Picture 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01596" y="5981791"/>
              <a:ext cx="238732" cy="384047"/>
            </a:xfrm>
            <a:prstGeom prst="rect">
              <a:avLst/>
            </a:prstGeom>
          </p:spPr>
        </p:pic>
      </p:grpSp>
      <p:sp>
        <p:nvSpPr>
          <p:cNvPr id="7" name="Oval 6"/>
          <p:cNvSpPr/>
          <p:nvPr/>
        </p:nvSpPr>
        <p:spPr>
          <a:xfrm>
            <a:off x="3694969" y="2545785"/>
            <a:ext cx="1615586" cy="83046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Oval 7"/>
          <p:cNvSpPr/>
          <p:nvPr/>
        </p:nvSpPr>
        <p:spPr>
          <a:xfrm>
            <a:off x="3147648" y="3824653"/>
            <a:ext cx="1306247" cy="1140803"/>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Oval 8"/>
          <p:cNvSpPr/>
          <p:nvPr/>
        </p:nvSpPr>
        <p:spPr>
          <a:xfrm>
            <a:off x="5257800" y="2644287"/>
            <a:ext cx="1457325" cy="1071082"/>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58192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700" dirty="0"/>
              <a:t>Policy Development </a:t>
            </a:r>
          </a:p>
        </p:txBody>
      </p:sp>
      <p:sp>
        <p:nvSpPr>
          <p:cNvPr id="74754" name="Content Placeholder 2"/>
          <p:cNvSpPr>
            <a:spLocks noGrp="1"/>
          </p:cNvSpPr>
          <p:nvPr>
            <p:ph idx="4294967295"/>
          </p:nvPr>
        </p:nvSpPr>
        <p:spPr bwMode="auto">
          <a:xfrm>
            <a:off x="600501" y="914400"/>
            <a:ext cx="7806519" cy="477671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endParaRPr lang="en-US" sz="2000" dirty="0" smtClean="0">
              <a:latin typeface="Source Sans Pro"/>
              <a:cs typeface="Source Sans Pro"/>
            </a:endParaRPr>
          </a:p>
          <a:p>
            <a:r>
              <a:rPr lang="en-US" sz="2000" dirty="0" smtClean="0">
                <a:latin typeface="Source Sans Pro"/>
                <a:cs typeface="Source Sans Pro"/>
              </a:rPr>
              <a:t>A </a:t>
            </a:r>
            <a:r>
              <a:rPr lang="en-US" sz="2000" dirty="0">
                <a:latin typeface="Source Sans Pro"/>
                <a:cs typeface="Source Sans Pro"/>
              </a:rPr>
              <a:t>primary role of ICANN is to coordinate policy development related to the global Internet’s systems of unique identifiers.   </a:t>
            </a:r>
          </a:p>
          <a:p>
            <a:r>
              <a:rPr lang="en-US" sz="2000" dirty="0">
                <a:latin typeface="Source Sans Pro"/>
                <a:cs typeface="Source Sans Pro"/>
              </a:rPr>
              <a:t>ICANN’s open and transparent policy development mechanisms promote well-informed decisions based on expert advice from a diversity of views from globally diverse stakeholders.  </a:t>
            </a:r>
          </a:p>
          <a:p>
            <a:r>
              <a:rPr lang="en-US" sz="2000" dirty="0">
                <a:latin typeface="Source Sans Pro"/>
                <a:cs typeface="Source Sans Pro"/>
              </a:rPr>
              <a:t>The ICANN Community works to improve and streamline these mechanisms so as many global stakeholders as possible can have participate and have their voices heard. </a:t>
            </a:r>
          </a:p>
          <a:p>
            <a:r>
              <a:rPr lang="en-US" sz="2000" dirty="0">
                <a:latin typeface="Source Sans Pro"/>
                <a:cs typeface="Source Sans Pro"/>
              </a:rPr>
              <a:t>The bottom up, consensus approach results in recommendations for the domain name system (DNS) that are fair, effective, and carefully considered, preserving and enhancing the security, stability and resiliency of the Internet.   </a:t>
            </a:r>
          </a:p>
          <a:p>
            <a:pPr marL="342900" indent="-342900"/>
            <a:endParaRPr lang="en-US" sz="1500" dirty="0">
              <a:latin typeface="Source Sans Pro"/>
              <a:cs typeface="Source Sans Pro"/>
            </a:endParaRPr>
          </a:p>
        </p:txBody>
      </p:sp>
    </p:spTree>
    <p:extLst>
      <p:ext uri="{BB962C8B-B14F-4D97-AF65-F5344CB8AC3E}">
        <p14:creationId xmlns:p14="http://schemas.microsoft.com/office/powerpoint/2010/main" val="214440701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Policy Development: Who?</a:t>
            </a:r>
          </a:p>
        </p:txBody>
      </p:sp>
      <p:sp>
        <p:nvSpPr>
          <p:cNvPr id="3" name="TextBox 2"/>
          <p:cNvSpPr txBox="1"/>
          <p:nvPr/>
        </p:nvSpPr>
        <p:spPr>
          <a:xfrm>
            <a:off x="1440181" y="1725863"/>
            <a:ext cx="6220485" cy="3170099"/>
          </a:xfrm>
          <a:prstGeom prst="rect">
            <a:avLst/>
          </a:prstGeom>
          <a:noFill/>
        </p:spPr>
        <p:txBody>
          <a:bodyPr wrap="none" rtlCol="0">
            <a:spAutoFit/>
          </a:bodyPr>
          <a:lstStyle/>
          <a:p>
            <a:r>
              <a:rPr lang="en-US" sz="2000" b="1" dirty="0">
                <a:latin typeface="Source Sans Pro"/>
                <a:cs typeface="Source Sans Pro"/>
              </a:rPr>
              <a:t>ICANN Supporting Organizations (SO)</a:t>
            </a:r>
          </a:p>
          <a:p>
            <a:pPr marL="214313" indent="-214313">
              <a:buFont typeface="Arial"/>
              <a:buChar char="•"/>
            </a:pPr>
            <a:r>
              <a:rPr lang="en-US" sz="2000" dirty="0">
                <a:latin typeface="Source Sans Pro"/>
                <a:cs typeface="Source Sans Pro"/>
              </a:rPr>
              <a:t>Address Supporting Organization—ASO</a:t>
            </a:r>
          </a:p>
          <a:p>
            <a:pPr marL="214313" indent="-214313">
              <a:buFont typeface="Arial"/>
              <a:buChar char="•"/>
            </a:pPr>
            <a:r>
              <a:rPr lang="en-US" sz="2000" dirty="0">
                <a:latin typeface="Source Sans Pro"/>
                <a:cs typeface="Source Sans Pro"/>
              </a:rPr>
              <a:t>Country Code Names Supporting Organization—</a:t>
            </a:r>
            <a:r>
              <a:rPr lang="en-US" sz="2000" dirty="0" err="1">
                <a:latin typeface="Source Sans Pro"/>
                <a:cs typeface="Source Sans Pro"/>
              </a:rPr>
              <a:t>ccNSO</a:t>
            </a:r>
            <a:endParaRPr lang="en-US" sz="2000" dirty="0">
              <a:latin typeface="Source Sans Pro"/>
              <a:cs typeface="Source Sans Pro"/>
            </a:endParaRPr>
          </a:p>
          <a:p>
            <a:pPr marL="214313" indent="-214313">
              <a:buFont typeface="Arial"/>
              <a:buChar char="•"/>
            </a:pPr>
            <a:r>
              <a:rPr lang="en-US" sz="2000" dirty="0">
                <a:latin typeface="Source Sans Pro"/>
                <a:cs typeface="Source Sans Pro"/>
              </a:rPr>
              <a:t>Generic Names Supporting Organization—GNSO  </a:t>
            </a:r>
          </a:p>
          <a:p>
            <a:pPr marL="214313" indent="-214313">
              <a:buFont typeface="Arial"/>
              <a:buChar char="•"/>
            </a:pPr>
            <a:endParaRPr lang="en-US" sz="2000" dirty="0">
              <a:latin typeface="Source Sans Pro"/>
              <a:cs typeface="Source Sans Pro"/>
            </a:endParaRPr>
          </a:p>
          <a:p>
            <a:r>
              <a:rPr lang="en-US" sz="2000" b="1" dirty="0">
                <a:latin typeface="Source Sans Pro"/>
                <a:cs typeface="Source Sans Pro"/>
              </a:rPr>
              <a:t>ICANN Advisory Committees (AC)</a:t>
            </a:r>
          </a:p>
          <a:p>
            <a:pPr marL="214313" indent="-214313">
              <a:buFontTx/>
              <a:buChar char="•"/>
            </a:pPr>
            <a:r>
              <a:rPr lang="en-US" sz="2000" dirty="0">
                <a:latin typeface="Source Sans Pro"/>
                <a:cs typeface="Source Sans Pro"/>
              </a:rPr>
              <a:t>At-Large Advisory Committee (ALAC)</a:t>
            </a:r>
          </a:p>
          <a:p>
            <a:pPr marL="214313" indent="-214313">
              <a:buFontTx/>
              <a:buChar char="•"/>
            </a:pPr>
            <a:r>
              <a:rPr lang="en-US" sz="2000" dirty="0">
                <a:latin typeface="Source Sans Pro"/>
                <a:cs typeface="Source Sans Pro"/>
              </a:rPr>
              <a:t>Governmental Advisory Committee (GAC)</a:t>
            </a:r>
          </a:p>
          <a:p>
            <a:pPr marL="214313" indent="-214313">
              <a:buFontTx/>
              <a:buChar char="•"/>
            </a:pPr>
            <a:r>
              <a:rPr lang="en-US" sz="2000" dirty="0">
                <a:latin typeface="Source Sans Pro"/>
                <a:cs typeface="Source Sans Pro"/>
              </a:rPr>
              <a:t>Root Server System Advisory Committee (RSSAC)</a:t>
            </a:r>
          </a:p>
          <a:p>
            <a:pPr marL="214313" indent="-214313">
              <a:buFontTx/>
              <a:buChar char="•"/>
            </a:pPr>
            <a:r>
              <a:rPr lang="en-US" sz="2000" dirty="0">
                <a:latin typeface="Source Sans Pro"/>
                <a:cs typeface="Source Sans Pro"/>
              </a:rPr>
              <a:t>Security and Stability Advisory Committee (SSAC)</a:t>
            </a:r>
          </a:p>
        </p:txBody>
      </p:sp>
      <p:pic>
        <p:nvPicPr>
          <p:cNvPr id="4" name="Picture 2" descr="PolicyMakingDurban2.tiff"/>
          <p:cNvPicPr>
            <a:picLocks noChangeAspect="1"/>
          </p:cNvPicPr>
          <p:nvPr/>
        </p:nvPicPr>
        <p:blipFill rotWithShape="1">
          <a:blip r:embed="rId2">
            <a:extLst>
              <a:ext uri="{28A0092B-C50C-407E-A947-70E740481C1C}">
                <a14:useLocalDpi xmlns:a14="http://schemas.microsoft.com/office/drawing/2010/main" val="0"/>
              </a:ext>
            </a:extLst>
          </a:blip>
          <a:srcRect l="5567" t="2252" r="16693" b="23635"/>
          <a:stretch/>
        </p:blipFill>
        <p:spPr bwMode="auto">
          <a:xfrm>
            <a:off x="7029660" y="3981595"/>
            <a:ext cx="1679955" cy="18287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7703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ctrTitle"/>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alibri" charset="0"/>
              <a:cs typeface="ＭＳ Ｐゴシック" charset="0"/>
            </a:endParaRPr>
          </a:p>
        </p:txBody>
      </p:sp>
      <p:pic>
        <p:nvPicPr>
          <p:cNvPr id="116738" name="Picture 2" descr="pdp-diagram-v2b[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6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340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Box 37"/>
          <p:cNvSpPr txBox="1">
            <a:spLocks noChangeArrowheads="1"/>
          </p:cNvSpPr>
          <p:nvPr/>
        </p:nvSpPr>
        <p:spPr bwMode="auto">
          <a:xfrm>
            <a:off x="450376" y="900753"/>
            <a:ext cx="8461612" cy="535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0988" indent="-280988" eaLnBrk="0" hangingPunct="0">
              <a:defRPr sz="2400">
                <a:solidFill>
                  <a:schemeClr val="tx1"/>
                </a:solidFill>
                <a:latin typeface="Arial" charset="0"/>
                <a:ea typeface="ＭＳ Ｐゴシック" charset="0"/>
                <a:cs typeface="ＭＳ Ｐゴシック" charset="0"/>
              </a:defRPr>
            </a:lvl1pPr>
            <a:lvl2pPr marL="280988" indent="-28098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smtClean="0">
                <a:latin typeface="PT Sans" charset="-52"/>
                <a:ea typeface="PT Sans" charset="-52"/>
                <a:cs typeface="PT Sans" charset="-52"/>
              </a:rPr>
              <a:t>The </a:t>
            </a:r>
            <a:r>
              <a:rPr lang="en-US" sz="1800" dirty="0">
                <a:latin typeface="PT Sans" charset="-52"/>
                <a:ea typeface="PT Sans" charset="-52"/>
                <a:cs typeface="PT Sans" charset="-52"/>
              </a:rPr>
              <a:t>following policies are specifically identified as having been adopted as consensus policies by the ICANN Board of </a:t>
            </a:r>
            <a:r>
              <a:rPr lang="en-US" sz="1800" dirty="0" smtClean="0">
                <a:latin typeface="PT Sans" charset="-52"/>
                <a:ea typeface="PT Sans" charset="-52"/>
                <a:cs typeface="PT Sans" charset="-52"/>
              </a:rPr>
              <a:t>Directors:</a:t>
            </a:r>
          </a:p>
          <a:p>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2"/>
              </a:rPr>
              <a:t>Uniform Domain Name Dispute Resolution Policy</a:t>
            </a:r>
            <a:r>
              <a:rPr lang="en-US" sz="1800" dirty="0">
                <a:latin typeface="PT Sans" charset="-52"/>
                <a:ea typeface="PT Sans" charset="-52"/>
                <a:cs typeface="PT Sans" charset="-52"/>
              </a:rPr>
              <a:t> (adopted by ICANN Board 26 August 1999; form of implementation documents approved 24 October 1999).</a:t>
            </a:r>
          </a:p>
          <a:p>
            <a:r>
              <a:rPr lang="en-US" sz="1800" dirty="0">
                <a:latin typeface="PT Sans" charset="-52"/>
                <a:ea typeface="PT Sans" charset="-52"/>
                <a:cs typeface="PT Sans" charset="-52"/>
                <a:hlinkClick r:id="rId3"/>
              </a:rPr>
              <a:t>Whois Data Reminder Policy</a:t>
            </a:r>
            <a:r>
              <a:rPr lang="en-US" sz="1800" dirty="0">
                <a:latin typeface="PT Sans" charset="-52"/>
                <a:ea typeface="PT Sans" charset="-52"/>
                <a:cs typeface="PT Sans" charset="-52"/>
              </a:rPr>
              <a:t> (adopted by ICANN Board 27 March </a:t>
            </a:r>
            <a:r>
              <a:rPr lang="en-US" sz="1800" dirty="0" smtClean="0">
                <a:latin typeface="PT Sans" charset="-52"/>
                <a:ea typeface="PT Sans" charset="-52"/>
                <a:cs typeface="PT Sans" charset="-52"/>
              </a:rPr>
              <a:t>2003</a:t>
            </a:r>
            <a:r>
              <a:rPr lang="en-US" sz="1800" dirty="0">
                <a:latin typeface="PT Sans" charset="-52"/>
                <a:ea typeface="PT Sans" charset="-52"/>
                <a:cs typeface="PT Sans" charset="-52"/>
              </a:rPr>
              <a:t>)</a:t>
            </a:r>
          </a:p>
          <a:p>
            <a:r>
              <a:rPr lang="en-US" sz="1800" dirty="0">
                <a:latin typeface="PT Sans" charset="-52"/>
                <a:ea typeface="PT Sans" charset="-52"/>
                <a:cs typeface="PT Sans" charset="-52"/>
                <a:hlinkClick r:id="rId4"/>
              </a:rPr>
              <a:t>Inter-Registrar Transfer Policy</a:t>
            </a:r>
            <a:r>
              <a:rPr lang="en-US" sz="1800" dirty="0">
                <a:latin typeface="PT Sans" charset="-52"/>
                <a:ea typeface="PT Sans" charset="-52"/>
                <a:cs typeface="PT Sans" charset="-52"/>
              </a:rPr>
              <a:t> (effective 1 June 2012).</a:t>
            </a:r>
          </a:p>
          <a:p>
            <a:r>
              <a:rPr lang="en-US" sz="1800" dirty="0">
                <a:latin typeface="PT Sans" charset="-52"/>
                <a:ea typeface="PT Sans" charset="-52"/>
                <a:cs typeface="PT Sans" charset="-52"/>
                <a:hlinkClick r:id="rId5"/>
              </a:rPr>
              <a:t>Whois Marketing Restriction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a:t>
            </a:r>
            <a:r>
              <a:rPr lang="en-US" sz="1800" dirty="0">
                <a:latin typeface="PT Sans" charset="-52"/>
                <a:ea typeface="PT Sans" charset="-52"/>
                <a:cs typeface="PT Sans" charset="-52"/>
              </a:rPr>
              <a:t>by ICANN Board 27 March </a:t>
            </a:r>
            <a:r>
              <a:rPr lang="en-US" sz="1800" dirty="0" smtClean="0">
                <a:latin typeface="PT Sans" charset="-52"/>
                <a:ea typeface="PT Sans" charset="-52"/>
                <a:cs typeface="PT Sans" charset="-52"/>
              </a:rPr>
              <a:t>2003)</a:t>
            </a:r>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6"/>
              </a:rPr>
              <a:t>Restored Names Accuracy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a:t>
            </a:r>
            <a:r>
              <a:rPr lang="en-US" sz="1800" dirty="0">
                <a:latin typeface="PT Sans" charset="-52"/>
                <a:ea typeface="PT Sans" charset="-52"/>
                <a:cs typeface="PT Sans" charset="-52"/>
              </a:rPr>
              <a:t>by ICANN Board 27 March </a:t>
            </a:r>
            <a:r>
              <a:rPr lang="en-US" sz="1800" dirty="0" smtClean="0">
                <a:latin typeface="PT Sans" charset="-52"/>
                <a:ea typeface="PT Sans" charset="-52"/>
                <a:cs typeface="PT Sans" charset="-52"/>
              </a:rPr>
              <a:t>2003).</a:t>
            </a:r>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7"/>
              </a:rPr>
              <a:t>Expired Domain Deletion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by ICANN Board 31 October 2003).</a:t>
            </a:r>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8"/>
              </a:rPr>
              <a:t>Registry Services Evaluation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a:t>
            </a:r>
            <a:r>
              <a:rPr lang="en-US" sz="1800" dirty="0">
                <a:latin typeface="PT Sans" charset="-52"/>
                <a:ea typeface="PT Sans" charset="-52"/>
                <a:cs typeface="PT Sans" charset="-52"/>
              </a:rPr>
              <a:t>by ICANN Board 8 November </a:t>
            </a:r>
            <a:r>
              <a:rPr lang="en-US" sz="1800" dirty="0" smtClean="0">
                <a:latin typeface="PT Sans" charset="-52"/>
                <a:ea typeface="PT Sans" charset="-52"/>
                <a:cs typeface="PT Sans" charset="-52"/>
              </a:rPr>
              <a:t>2005)</a:t>
            </a:r>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9"/>
              </a:rPr>
              <a:t>AGP Limits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a:t>
            </a:r>
            <a:r>
              <a:rPr lang="en-US" sz="1800" dirty="0">
                <a:latin typeface="PT Sans" charset="-52"/>
                <a:ea typeface="PT Sans" charset="-52"/>
                <a:cs typeface="PT Sans" charset="-52"/>
              </a:rPr>
              <a:t>by ICANN Board on 26 June </a:t>
            </a:r>
            <a:r>
              <a:rPr lang="en-US" sz="1800" dirty="0" smtClean="0">
                <a:latin typeface="PT Sans" charset="-52"/>
                <a:ea typeface="PT Sans" charset="-52"/>
                <a:cs typeface="PT Sans" charset="-52"/>
              </a:rPr>
              <a:t>2008)</a:t>
            </a:r>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10"/>
              </a:rPr>
              <a:t>Expired Registration Recovery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a:t>
            </a:r>
            <a:r>
              <a:rPr lang="en-US" sz="1800" dirty="0">
                <a:latin typeface="PT Sans" charset="-52"/>
                <a:ea typeface="PT Sans" charset="-52"/>
                <a:cs typeface="PT Sans" charset="-52"/>
              </a:rPr>
              <a:t>by ICANN Board on 28 October </a:t>
            </a:r>
            <a:r>
              <a:rPr lang="en-US" sz="1800" dirty="0" smtClean="0">
                <a:latin typeface="PT Sans" charset="-52"/>
                <a:ea typeface="PT Sans" charset="-52"/>
                <a:cs typeface="PT Sans" charset="-52"/>
              </a:rPr>
              <a:t>2011)</a:t>
            </a:r>
            <a:endParaRPr lang="en-US" sz="1800" dirty="0">
              <a:latin typeface="PT Sans" charset="-52"/>
              <a:ea typeface="PT Sans" charset="-52"/>
              <a:cs typeface="PT Sans" charset="-52"/>
            </a:endParaRPr>
          </a:p>
          <a:p>
            <a:r>
              <a:rPr lang="en-US" sz="1800" dirty="0">
                <a:latin typeface="PT Sans" charset="-52"/>
                <a:ea typeface="PT Sans" charset="-52"/>
                <a:cs typeface="PT Sans" charset="-52"/>
                <a:hlinkClick r:id="rId11"/>
              </a:rPr>
              <a:t>Additional Whois Information Policy</a:t>
            </a:r>
            <a:r>
              <a:rPr lang="en-US" sz="1800" dirty="0">
                <a:latin typeface="PT Sans" charset="-52"/>
                <a:ea typeface="PT Sans" charset="-52"/>
                <a:cs typeface="PT Sans" charset="-52"/>
              </a:rPr>
              <a:t> </a:t>
            </a:r>
            <a:r>
              <a:rPr lang="en-US" sz="1800" dirty="0" smtClean="0">
                <a:latin typeface="PT Sans" charset="-52"/>
                <a:ea typeface="PT Sans" charset="-52"/>
                <a:cs typeface="PT Sans" charset="-52"/>
              </a:rPr>
              <a:t>(adopted </a:t>
            </a:r>
            <a:r>
              <a:rPr lang="en-US" sz="1800" dirty="0">
                <a:latin typeface="PT Sans" charset="-52"/>
                <a:ea typeface="PT Sans" charset="-52"/>
                <a:cs typeface="PT Sans" charset="-52"/>
              </a:rPr>
              <a:t>by ICANN Board 6 May </a:t>
            </a:r>
            <a:r>
              <a:rPr lang="en-US" sz="1800" dirty="0" smtClean="0">
                <a:latin typeface="PT Sans" charset="-52"/>
                <a:ea typeface="PT Sans" charset="-52"/>
                <a:cs typeface="PT Sans" charset="-52"/>
              </a:rPr>
              <a:t>2012)</a:t>
            </a:r>
          </a:p>
          <a:p>
            <a:endParaRPr lang="en-US" sz="1800" dirty="0">
              <a:latin typeface="PT Sans" charset="-52"/>
              <a:ea typeface="PT Sans" charset="-52"/>
              <a:cs typeface="PT Sans" charset="-52"/>
            </a:endParaRPr>
          </a:p>
          <a:p>
            <a:r>
              <a:rPr lang="en-US" sz="1800" b="1" i="1" u="sng" dirty="0">
                <a:latin typeface="PT Sans" charset="-52"/>
                <a:ea typeface="PT Sans" charset="-52"/>
                <a:cs typeface="PT Sans" charset="-52"/>
              </a:rPr>
              <a:t>In 2008, the ICANN Board adopted 19 specific GNSO policy recommendations for implementing new </a:t>
            </a:r>
            <a:r>
              <a:rPr lang="en-US" sz="1800" b="1" i="1" u="sng" dirty="0" err="1" smtClean="0">
                <a:latin typeface="PT Sans" charset="-52"/>
                <a:ea typeface="PT Sans" charset="-52"/>
                <a:cs typeface="PT Sans" charset="-52"/>
              </a:rPr>
              <a:t>gTLDs</a:t>
            </a:r>
            <a:r>
              <a:rPr lang="en-US" sz="1800" b="1" i="1" u="sng" dirty="0">
                <a:latin typeface="PT Sans" charset="-52"/>
                <a:ea typeface="PT Sans" charset="-52"/>
                <a:cs typeface="PT Sans" charset="-52"/>
              </a:rPr>
              <a:t>.</a:t>
            </a:r>
          </a:p>
          <a:p>
            <a:pPr marL="285750" indent="-285750">
              <a:buFont typeface="Wingdings" charset="2"/>
              <a:buChar char="v"/>
            </a:pPr>
            <a:endParaRPr lang="en-US" sz="1800" dirty="0">
              <a:latin typeface="Source Sans Pro"/>
              <a:cs typeface="Source Sans Pro"/>
            </a:endParaRPr>
          </a:p>
          <a:p>
            <a:pPr eaLnBrk="1" hangingPunct="1">
              <a:spcAft>
                <a:spcPts val="900"/>
              </a:spcAft>
              <a:buSzPct val="100000"/>
              <a:buFont typeface="Arial" charset="0"/>
              <a:buChar char="•"/>
            </a:pPr>
            <a:endParaRPr lang="en-US" sz="1800" dirty="0">
              <a:latin typeface="Source Sans Pro"/>
              <a:cs typeface="Source Sans Pro"/>
            </a:endParaRPr>
          </a:p>
        </p:txBody>
      </p:sp>
      <p:sp>
        <p:nvSpPr>
          <p:cNvPr id="2" name="Title 1"/>
          <p:cNvSpPr>
            <a:spLocks noGrp="1"/>
          </p:cNvSpPr>
          <p:nvPr>
            <p:ph type="title"/>
          </p:nvPr>
        </p:nvSpPr>
        <p:spPr/>
        <p:txBody>
          <a:bodyPr/>
          <a:lstStyle/>
          <a:p>
            <a:r>
              <a:rPr lang="en-US" sz="2700" dirty="0" smtClean="0"/>
              <a:t>Consensus Policies</a:t>
            </a:r>
            <a:endParaRPr lang="en-US" sz="2700" dirty="0"/>
          </a:p>
        </p:txBody>
      </p:sp>
    </p:spTree>
    <p:extLst>
      <p:ext uri="{BB962C8B-B14F-4D97-AF65-F5344CB8AC3E}">
        <p14:creationId xmlns:p14="http://schemas.microsoft.com/office/powerpoint/2010/main" val="951683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Rights Protection Mechanisms at ICANN</a:t>
            </a:r>
            <a:endParaRPr lang="en-US" sz="2700" dirty="0"/>
          </a:p>
        </p:txBody>
      </p:sp>
      <p:sp>
        <p:nvSpPr>
          <p:cNvPr id="3" name="Rectangle 2"/>
          <p:cNvSpPr/>
          <p:nvPr/>
        </p:nvSpPr>
        <p:spPr>
          <a:xfrm>
            <a:off x="861646" y="1090246"/>
            <a:ext cx="7649308" cy="5663089"/>
          </a:xfrm>
          <a:prstGeom prst="rect">
            <a:avLst/>
          </a:prstGeom>
        </p:spPr>
        <p:txBody>
          <a:bodyPr wrap="square">
            <a:spAutoFit/>
          </a:bodyPr>
          <a:lstStyle/>
          <a:p>
            <a:r>
              <a:rPr lang="en-US" sz="2000" dirty="0" smtClean="0"/>
              <a:t>The </a:t>
            </a:r>
            <a:r>
              <a:rPr lang="en-US" sz="2000" dirty="0"/>
              <a:t>question of who legally has rights to, or is the legitimate holder of, a domain name can be open to dispute. In relation to domain name disputes concerning the registration and use of legally protected trademarks, the </a:t>
            </a:r>
            <a:r>
              <a:rPr lang="en-US" sz="2000" b="1" dirty="0"/>
              <a:t>Uniform Dispute Resolution Policy (UDRP</a:t>
            </a:r>
            <a:r>
              <a:rPr lang="en-US" sz="2000" dirty="0"/>
              <a:t>) is the longest standing alternative dispute resolution procedure. </a:t>
            </a:r>
            <a:endParaRPr lang="en-US" sz="2000" dirty="0" smtClean="0"/>
          </a:p>
          <a:p>
            <a:endParaRPr lang="en-US" sz="2000" dirty="0"/>
          </a:p>
          <a:p>
            <a:pPr marL="342900" indent="-342900">
              <a:buFont typeface="Arial" charset="0"/>
              <a:buChar char="•"/>
            </a:pPr>
            <a:r>
              <a:rPr lang="en-US" sz="2000" dirty="0"/>
              <a:t>The WIPO Arbitration and Mediation Center is internationally recognized as the leading institution in the resolution of Internet domain name disputes. Since December 1999, the Center has administered over 31,000 proceedings, primarily in the generic Top Level Domains (</a:t>
            </a:r>
            <a:r>
              <a:rPr lang="en-US" sz="2000" dirty="0" err="1"/>
              <a:t>gTLDs</a:t>
            </a:r>
            <a:r>
              <a:rPr lang="en-US" sz="2000" dirty="0" smtClean="0"/>
              <a:t>)</a:t>
            </a:r>
          </a:p>
          <a:p>
            <a:pPr marL="342900" indent="-342900">
              <a:buFont typeface="Arial" charset="0"/>
              <a:buChar char="•"/>
            </a:pPr>
            <a:r>
              <a:rPr lang="en-US" sz="2000" dirty="0" smtClean="0"/>
              <a:t>With the </a:t>
            </a:r>
            <a:r>
              <a:rPr lang="en-US" sz="2000" dirty="0">
                <a:hlinkClick r:id="rId2"/>
              </a:rPr>
              <a:t>WIPO ccTLD Program</a:t>
            </a:r>
            <a:r>
              <a:rPr lang="en-US" sz="2000" dirty="0"/>
              <a:t> in 2000, WIPO has provided advice to many </a:t>
            </a:r>
            <a:r>
              <a:rPr lang="en-US" sz="2000" dirty="0" err="1"/>
              <a:t>ccTLDs</a:t>
            </a:r>
            <a:r>
              <a:rPr lang="en-US" sz="2000" dirty="0"/>
              <a:t> </a:t>
            </a:r>
            <a:r>
              <a:rPr lang="en-US" sz="2000" dirty="0" smtClean="0"/>
              <a:t>on dispute </a:t>
            </a:r>
            <a:r>
              <a:rPr lang="en-US" sz="2000" dirty="0"/>
              <a:t>resolution procedures that conform with international standards of intellectual property protection while taking into account the particular circumstances and needs of the individual </a:t>
            </a:r>
            <a:r>
              <a:rPr lang="en-US" sz="2000" dirty="0" err="1"/>
              <a:t>ccTLD</a:t>
            </a:r>
            <a:r>
              <a:rPr lang="en-US" sz="2000" dirty="0"/>
              <a:t>.</a:t>
            </a:r>
            <a:endParaRPr lang="en-US" sz="2000" dirty="0"/>
          </a:p>
          <a:p>
            <a:endParaRPr lang="en-US" sz="2400" dirty="0"/>
          </a:p>
          <a:p>
            <a:endParaRPr lang="en-US" dirty="0"/>
          </a:p>
        </p:txBody>
      </p:sp>
    </p:spTree>
    <p:extLst>
      <p:ext uri="{BB962C8B-B14F-4D97-AF65-F5344CB8AC3E}">
        <p14:creationId xmlns:p14="http://schemas.microsoft.com/office/powerpoint/2010/main" val="160740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Rights Protection Mechanisms at ICANN</a:t>
            </a:r>
            <a:endParaRPr lang="en-US" sz="2700" dirty="0"/>
          </a:p>
        </p:txBody>
      </p:sp>
      <p:sp>
        <p:nvSpPr>
          <p:cNvPr id="4" name="Rectangle 3"/>
          <p:cNvSpPr/>
          <p:nvPr/>
        </p:nvSpPr>
        <p:spPr>
          <a:xfrm>
            <a:off x="123092" y="703177"/>
            <a:ext cx="8721971" cy="5386090"/>
          </a:xfrm>
          <a:prstGeom prst="rect">
            <a:avLst/>
          </a:prstGeom>
        </p:spPr>
        <p:txBody>
          <a:bodyPr wrap="square">
            <a:spAutoFit/>
          </a:bodyPr>
          <a:lstStyle/>
          <a:p>
            <a:r>
              <a:rPr lang="en-US" sz="2000" dirty="0"/>
              <a:t>As a result of the New </a:t>
            </a:r>
            <a:r>
              <a:rPr lang="en-US" sz="2000" dirty="0" err="1"/>
              <a:t>gTLD</a:t>
            </a:r>
            <a:r>
              <a:rPr lang="en-US" sz="2000" dirty="0"/>
              <a:t> Program, several new rights protection mechanisms (RPMs) were developed to mitigate potential risks and costs to trademark rights holders that could arise in the expansion of the </a:t>
            </a:r>
            <a:r>
              <a:rPr lang="en-US" sz="2000" dirty="0" err="1"/>
              <a:t>gTLD</a:t>
            </a:r>
            <a:r>
              <a:rPr lang="en-US" sz="2000" dirty="0"/>
              <a:t> </a:t>
            </a:r>
            <a:r>
              <a:rPr lang="en-US" sz="2000" dirty="0" smtClean="0"/>
              <a:t>namespace:</a:t>
            </a:r>
          </a:p>
          <a:p>
            <a:endParaRPr lang="en-US" sz="2000" dirty="0"/>
          </a:p>
          <a:p>
            <a:r>
              <a:rPr lang="en-US" sz="2400" dirty="0" smtClean="0">
                <a:solidFill>
                  <a:srgbClr val="187DC0"/>
                </a:solidFill>
              </a:rPr>
              <a:t>a</a:t>
            </a:r>
            <a:r>
              <a:rPr lang="en-US" sz="2000" dirty="0">
                <a:solidFill>
                  <a:srgbClr val="187DC0"/>
                </a:solidFill>
              </a:rPr>
              <a:t>. </a:t>
            </a:r>
            <a:r>
              <a:rPr lang="en-US" sz="2000" b="1" dirty="0"/>
              <a:t>The Trademark Clearinghouse (TMCH</a:t>
            </a:r>
            <a:r>
              <a:rPr lang="en-US" sz="2000" dirty="0" smtClean="0"/>
              <a:t>), </a:t>
            </a:r>
            <a:r>
              <a:rPr lang="en-US" sz="2000" dirty="0"/>
              <a:t>which authenticates global rights information</a:t>
            </a:r>
            <a:r>
              <a:rPr lang="en-US" sz="2000" dirty="0" smtClean="0"/>
              <a:t>, maintains </a:t>
            </a:r>
            <a:r>
              <a:rPr lang="en-US" sz="2000" dirty="0"/>
              <a:t>a centralized database of these, and provides this information to </a:t>
            </a:r>
            <a:r>
              <a:rPr lang="en-US" sz="2000" dirty="0" smtClean="0"/>
              <a:t>registries and </a:t>
            </a:r>
            <a:r>
              <a:rPr lang="en-US" sz="2000" dirty="0"/>
              <a:t>registrars during the domain name registration process in all </a:t>
            </a:r>
            <a:r>
              <a:rPr lang="en-US" sz="2000" dirty="0" err="1"/>
              <a:t>gTLDs</a:t>
            </a:r>
            <a:r>
              <a:rPr lang="en-US" sz="2000" dirty="0"/>
              <a:t> launched </a:t>
            </a:r>
            <a:r>
              <a:rPr lang="en-US" sz="2000" dirty="0" smtClean="0"/>
              <a:t>under the </a:t>
            </a:r>
            <a:r>
              <a:rPr lang="en-US" sz="2000" dirty="0"/>
              <a:t>New </a:t>
            </a:r>
            <a:r>
              <a:rPr lang="en-US" sz="2000" dirty="0" err="1"/>
              <a:t>gTLD</a:t>
            </a:r>
            <a:r>
              <a:rPr lang="en-US" sz="2000" dirty="0"/>
              <a:t> Program. Verified data from the TMCH supports the additional </a:t>
            </a:r>
            <a:r>
              <a:rPr lang="en-US" sz="2000" dirty="0" smtClean="0"/>
              <a:t>protective mechanisms </a:t>
            </a:r>
            <a:r>
              <a:rPr lang="en-US" sz="2000" dirty="0"/>
              <a:t>available during the Sunrise and Trademark Claims service periods</a:t>
            </a:r>
            <a:r>
              <a:rPr lang="en-US" sz="2000" dirty="0" smtClean="0"/>
              <a:t>.</a:t>
            </a:r>
            <a:endParaRPr lang="en-US" sz="2000" dirty="0"/>
          </a:p>
          <a:p>
            <a:r>
              <a:rPr lang="en-US" sz="2000" dirty="0">
                <a:solidFill>
                  <a:srgbClr val="187DC0"/>
                </a:solidFill>
              </a:rPr>
              <a:t>b. </a:t>
            </a:r>
            <a:r>
              <a:rPr lang="en-US" sz="2000" b="1" dirty="0"/>
              <a:t>The Uniform Rapid Suspension System (URS</a:t>
            </a:r>
            <a:r>
              <a:rPr lang="en-US" sz="2000" dirty="0" smtClean="0"/>
              <a:t>), </a:t>
            </a:r>
            <a:r>
              <a:rPr lang="en-US" sz="2000" dirty="0"/>
              <a:t>which is modeled on the UDRP and </a:t>
            </a:r>
            <a:r>
              <a:rPr lang="en-US" sz="2000" dirty="0" smtClean="0"/>
              <a:t>aims to </a:t>
            </a:r>
            <a:r>
              <a:rPr lang="en-US" sz="2000" dirty="0"/>
              <a:t>provide a trademark holder with a fast and reasonably inexpensive way to obtain </a:t>
            </a:r>
            <a:r>
              <a:rPr lang="en-US" sz="2000" dirty="0" smtClean="0"/>
              <a:t>the suspension </a:t>
            </a:r>
            <a:r>
              <a:rPr lang="en-US" sz="2000" dirty="0"/>
              <a:t>of a domain name that was registered and used in bad faith.</a:t>
            </a:r>
          </a:p>
          <a:p>
            <a:r>
              <a:rPr lang="en-US" sz="2000" dirty="0">
                <a:solidFill>
                  <a:srgbClr val="187DC0"/>
                </a:solidFill>
              </a:rPr>
              <a:t>c. </a:t>
            </a:r>
            <a:r>
              <a:rPr lang="en-US" sz="2000" b="1" dirty="0"/>
              <a:t>The Post-Delegation Dispute Resolution Procedures (PDDRPs) </a:t>
            </a:r>
            <a:r>
              <a:rPr lang="en-US" sz="2000" dirty="0" smtClean="0"/>
              <a:t>, </a:t>
            </a:r>
            <a:r>
              <a:rPr lang="en-US" sz="2000" dirty="0"/>
              <a:t>which </a:t>
            </a:r>
            <a:r>
              <a:rPr lang="en-US" sz="2000" dirty="0" smtClean="0"/>
              <a:t>provide alternative </a:t>
            </a:r>
            <a:r>
              <a:rPr lang="en-US" sz="2000" dirty="0"/>
              <a:t>avenues for a trademark holder who is harmed by a new </a:t>
            </a:r>
            <a:r>
              <a:rPr lang="en-US" sz="2000" dirty="0" err="1"/>
              <a:t>gTLD</a:t>
            </a:r>
            <a:r>
              <a:rPr lang="en-US" sz="2000" dirty="0"/>
              <a:t> </a:t>
            </a:r>
            <a:r>
              <a:rPr lang="en-US" sz="2000" dirty="0" smtClean="0"/>
              <a:t>registry operator’s </a:t>
            </a:r>
            <a:r>
              <a:rPr lang="en-US" sz="2000" dirty="0"/>
              <a:t>conduct to obtain redress</a:t>
            </a:r>
            <a:r>
              <a:rPr lang="en-US" sz="2000" dirty="0" smtClean="0"/>
              <a:t>.</a:t>
            </a:r>
            <a:endParaRPr lang="en-US" sz="2000" dirty="0"/>
          </a:p>
        </p:txBody>
      </p:sp>
    </p:spTree>
    <p:extLst>
      <p:ext uri="{BB962C8B-B14F-4D97-AF65-F5344CB8AC3E}">
        <p14:creationId xmlns:p14="http://schemas.microsoft.com/office/powerpoint/2010/main" val="39529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1331</TotalTime>
  <Words>922</Words>
  <Application>Microsoft Macintosh PowerPoint</Application>
  <PresentationFormat>On-screen Show (4:3)</PresentationFormat>
  <Paragraphs>99</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Calibri Light</vt:lpstr>
      <vt:lpstr>ＭＳ Ｐゴシック</vt:lpstr>
      <vt:lpstr>PT Sans</vt:lpstr>
      <vt:lpstr>Source Sans Pro</vt:lpstr>
      <vt:lpstr>Wingdings</vt:lpstr>
      <vt:lpstr>Arial</vt:lpstr>
      <vt:lpstr>Office Theme</vt:lpstr>
      <vt:lpstr>PowerPoint Presentation</vt:lpstr>
      <vt:lpstr>What is ICANN?</vt:lpstr>
      <vt:lpstr>The ICANN Community At Work – Policy / Advice Development</vt:lpstr>
      <vt:lpstr>Policy Development </vt:lpstr>
      <vt:lpstr>Policy Development: Who?</vt:lpstr>
      <vt:lpstr>PowerPoint Presentation</vt:lpstr>
      <vt:lpstr>Consensus Policies</vt:lpstr>
      <vt:lpstr>Rights Protection Mechanisms at ICANN</vt:lpstr>
      <vt:lpstr>Rights Protection Mechanisms at ICANN</vt:lpstr>
      <vt:lpstr>PowerPoint Presentation</vt:lpstr>
      <vt:lpstr>Policy Issues Discussed in the GNSO</vt:lpstr>
      <vt:lpstr>Rights Protection Mechanisms at ICANN</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37</cp:revision>
  <dcterms:created xsi:type="dcterms:W3CDTF">2016-09-22T07:28:50Z</dcterms:created>
  <dcterms:modified xsi:type="dcterms:W3CDTF">2016-12-02T10:55:48Z</dcterms:modified>
</cp:coreProperties>
</file>