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6" r:id="rId4"/>
    <p:sldId id="275" r:id="rId5"/>
    <p:sldId id="272" r:id="rId6"/>
    <p:sldId id="273" r:id="rId7"/>
    <p:sldId id="274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316" autoAdjust="0"/>
    <p:restoredTop sz="63432" autoAdjust="0"/>
  </p:normalViewPr>
  <p:slideViewPr>
    <p:cSldViewPr snapToGrid="0" snapToObjects="1">
      <p:cViewPr varScale="1">
        <p:scale>
          <a:sx n="63" d="100"/>
          <a:sy n="63" d="100"/>
        </p:scale>
        <p:origin x="-4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2" d="100"/>
          <a:sy n="122" d="100"/>
        </p:scale>
        <p:origin x="-2200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AC443-465A-9A41-BB9B-DE7AB635DD76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17794-5F3E-734A-AD45-1170BC366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89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871C3-6B9B-604E-83D2-044B2E1C0854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C1EB2-0816-A84A-A75E-1B28CBDAF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79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276559"/>
            <a:ext cx="5486400" cy="4114800"/>
          </a:xfrm>
        </p:spPr>
        <p:txBody>
          <a:bodyPr/>
          <a:lstStyle/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Note</a:t>
            </a:r>
            <a:r>
              <a:rPr lang="en-US" sz="1200" baseline="0" dirty="0" smtClean="0"/>
              <a:t> that this is the first EEDOM meeting</a:t>
            </a:r>
          </a:p>
          <a:p>
            <a:r>
              <a:rPr lang="en-US" sz="1200" dirty="0" smtClean="0"/>
              <a:t>Congratulate</a:t>
            </a:r>
            <a:r>
              <a:rPr lang="en-US" sz="1200" baseline="0" dirty="0" smtClean="0"/>
              <a:t> Ukraine on evolving UADOM to EEDOM</a:t>
            </a:r>
          </a:p>
          <a:p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C1EB2-0816-A84A-A75E-1B28CBDAFD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56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First</a:t>
            </a:r>
            <a:r>
              <a:rPr lang="en-US" baseline="0" dirty="0" smtClean="0"/>
              <a:t> let me tell you what I will talk about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C1EB2-0816-A84A-A75E-1B28CBDAFD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8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</a:t>
            </a:r>
            <a:r>
              <a:rPr lang="en-US" baseline="0" dirty="0" smtClean="0"/>
              <a:t> start with a historical perspective because often what exists</a:t>
            </a:r>
          </a:p>
          <a:p>
            <a:r>
              <a:rPr lang="en-US" baseline="0" dirty="0" smtClean="0"/>
              <a:t>In the present is best understood in the context of the past.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culture is important, and is characterized by cooperation,</a:t>
            </a:r>
          </a:p>
          <a:p>
            <a:r>
              <a:rPr lang="en-US" baseline="0" dirty="0" smtClean="0"/>
              <a:t>Collaboration and creating and sharing knowledge and information.</a:t>
            </a:r>
          </a:p>
          <a:p>
            <a:r>
              <a:rPr lang="en-US" baseline="0" dirty="0" smtClean="0"/>
              <a:t>Now declining in strength somewhat, but still quite important.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Cooperative culture caused security issues to be taken too lightly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C1EB2-0816-A84A-A75E-1B28CBDAFD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82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DNS</a:t>
            </a:r>
            <a:r>
              <a:rPr lang="en-US" baseline="0" dirty="0" smtClean="0"/>
              <a:t> –a  global distributed database, tree structured.  Unified data</a:t>
            </a:r>
          </a:p>
          <a:p>
            <a:r>
              <a:rPr lang="en-US" baseline="0" dirty="0" smtClean="0"/>
              <a:t>base but administratively decentralized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Ricardo – in discussion on the role of scarcity in economics</a:t>
            </a:r>
          </a:p>
          <a:p>
            <a:pPr marL="285750" indent="-285750">
              <a:buFontTx/>
              <a:buChar char="-"/>
            </a:pPr>
            <a:r>
              <a:rPr lang="en-US" baseline="0" dirty="0" smtClean="0"/>
              <a:t>Buy land, they aren’t making any more of it</a:t>
            </a:r>
          </a:p>
          <a:p>
            <a:pPr marL="285750" indent="-285750">
              <a:buFontTx/>
              <a:buChar char="-"/>
            </a:pPr>
            <a:r>
              <a:rPr lang="en-US" baseline="0" dirty="0" smtClean="0"/>
              <a:t>Cyberspace and the “name space”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C1EB2-0816-A84A-A75E-1B28CBDAFD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53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Of existing</a:t>
            </a:r>
            <a:r>
              <a:rPr lang="en-US" baseline="0" dirty="0" smtClean="0"/>
              <a:t> names, many parked (held for speculative purposes or</a:t>
            </a:r>
          </a:p>
          <a:p>
            <a:r>
              <a:rPr lang="en-US" baseline="0" dirty="0" smtClean="0"/>
              <a:t>for later use). Major secondary markets in popular top level </a:t>
            </a:r>
            <a:r>
              <a:rPr lang="en-US" baseline="0" dirty="0" err="1" smtClean="0"/>
              <a:t>gTLDs</a:t>
            </a:r>
            <a:r>
              <a:rPr lang="en-US" baseline="0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Help expand market by working to advance</a:t>
            </a:r>
            <a:r>
              <a:rPr lang="en-US" baseline="0" dirty="0" smtClean="0"/>
              <a:t> UA </a:t>
            </a:r>
          </a:p>
          <a:p>
            <a:r>
              <a:rPr lang="en-US" baseline="0" dirty="0" smtClean="0"/>
              <a:t>in mail, web clients and applications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DNI still in adolescence, evolving in ways we can’t foresee.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C1EB2-0816-A84A-A75E-1B28CBDAFD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48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in the DNI are learning as we go, industry and Internet use </a:t>
            </a:r>
          </a:p>
          <a:p>
            <a:r>
              <a:rPr lang="en-US" dirty="0" smtClean="0"/>
              <a:t> expanding</a:t>
            </a:r>
            <a:r>
              <a:rPr lang="en-US" baseline="0" dirty="0" smtClean="0"/>
              <a:t> v</a:t>
            </a:r>
            <a:r>
              <a:rPr lang="en-US" dirty="0" smtClean="0"/>
              <a:t>ery rapidly, and it’s not possible to foresee</a:t>
            </a:r>
          </a:p>
          <a:p>
            <a:r>
              <a:rPr lang="en-US" dirty="0" smtClean="0"/>
              <a:t> all issues that will emerge</a:t>
            </a:r>
          </a:p>
          <a:p>
            <a:endParaRPr lang="en-US" dirty="0" smtClean="0"/>
          </a:p>
          <a:p>
            <a:r>
              <a:rPr lang="en-US" dirty="0" smtClean="0"/>
              <a:t>Problem</a:t>
            </a:r>
            <a:r>
              <a:rPr lang="en-US" baseline="0" dirty="0" smtClean="0"/>
              <a:t> is that expansion is driven by private sector, and so</a:t>
            </a:r>
          </a:p>
          <a:p>
            <a:r>
              <a:rPr lang="en-US" baseline="0" dirty="0" smtClean="0"/>
              <a:t> serious issues may be homeless (temporarily or for a long time)</a:t>
            </a:r>
          </a:p>
          <a:p>
            <a:r>
              <a:rPr lang="en-US" baseline="0" dirty="0" smtClean="0"/>
              <a:t> until their importance is recognized and they are either claimed</a:t>
            </a:r>
          </a:p>
          <a:p>
            <a:r>
              <a:rPr lang="en-US" baseline="0" dirty="0" smtClean="0"/>
              <a:t> or assigned.</a:t>
            </a:r>
          </a:p>
          <a:p>
            <a:pPr marL="285750" indent="-285750">
              <a:buFontTx/>
              <a:buChar char="-"/>
            </a:pPr>
            <a:r>
              <a:rPr lang="en-US" baseline="0" dirty="0" smtClean="0"/>
              <a:t>Example is hijacking of IOT nodes</a:t>
            </a:r>
          </a:p>
          <a:p>
            <a:pPr marL="285750" indent="-285750">
              <a:buFontTx/>
              <a:buChar char="-"/>
            </a:pPr>
            <a:r>
              <a:rPr lang="en-US" baseline="0" dirty="0" smtClean="0"/>
              <a:t>Due to weakness of initial IOT environment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C1EB2-0816-A84A-A75E-1B28CBDAFD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61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Let’s put this discussion into an organizational</a:t>
            </a:r>
            <a:r>
              <a:rPr lang="en-US" baseline="0" dirty="0" smtClean="0"/>
              <a:t> </a:t>
            </a:r>
            <a:r>
              <a:rPr lang="en-US" dirty="0" smtClean="0"/>
              <a:t>context now.</a:t>
            </a:r>
          </a:p>
          <a:p>
            <a:endParaRPr lang="en-US" dirty="0" smtClean="0"/>
          </a:p>
          <a:p>
            <a:r>
              <a:rPr lang="en-US" dirty="0" smtClean="0"/>
              <a:t>Administration</a:t>
            </a:r>
            <a:r>
              <a:rPr lang="en-US" baseline="0" dirty="0" smtClean="0"/>
              <a:t> of Internet has been hugely successful in general</a:t>
            </a:r>
          </a:p>
          <a:p>
            <a:pPr marL="285750" indent="-285750">
              <a:buFontTx/>
              <a:buChar char="-"/>
            </a:pPr>
            <a:r>
              <a:rPr lang="en-US" baseline="0" dirty="0" smtClean="0"/>
              <a:t>Scaling from 256 to billions of nodes (thanks IETF!)</a:t>
            </a:r>
          </a:p>
          <a:p>
            <a:pPr marL="285750" indent="-285750">
              <a:buFontTx/>
              <a:buChar char="-"/>
            </a:pPr>
            <a:r>
              <a:rPr lang="en-US" baseline="0" dirty="0" smtClean="0"/>
              <a:t>Voluntary cooperative efforts have worked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MSM a new form of admin/governance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recognize differences exist among stakeholder groups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offers arena to resolve competing differences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success depends upon shared goal and MS structure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no guarantee of closure, progress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I* participation offers such a structure which is working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r>
              <a:rPr lang="en-US" dirty="0" smtClean="0"/>
              <a:t>Critical</a:t>
            </a:r>
            <a:r>
              <a:rPr lang="en-US" baseline="0" dirty="0" smtClean="0"/>
              <a:t> role of consumer/user trust</a:t>
            </a:r>
          </a:p>
          <a:p>
            <a:r>
              <a:rPr lang="en-US" dirty="0" smtClean="0"/>
              <a:t>Need healthy domains industry</a:t>
            </a:r>
          </a:p>
          <a:p>
            <a:pPr marL="0" lvl="0" indent="0">
              <a:buFontTx/>
              <a:buNone/>
            </a:pPr>
            <a:endParaRPr lang="en-US" baseline="0" dirty="0" smtClean="0"/>
          </a:p>
          <a:p>
            <a:pPr marL="0" lvl="0" indent="0">
              <a:buFontTx/>
              <a:buNone/>
            </a:pPr>
            <a:r>
              <a:rPr lang="en-US" baseline="0" dirty="0" smtClean="0"/>
              <a:t>Hope that meeting provides an appreciation and understanding of our</a:t>
            </a:r>
          </a:p>
          <a:p>
            <a:pPr marL="0" lvl="0" indent="0">
              <a:buFontTx/>
              <a:buNone/>
            </a:pPr>
            <a:r>
              <a:rPr lang="en-US" baseline="0" dirty="0" smtClean="0"/>
              <a:t> interdependencies as a DNI and as a large Internet community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C1EB2-0816-A84A-A75E-1B28CBDAFD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2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</a:t>
            </a:r>
            <a:r>
              <a:rPr lang="en-US" baseline="0" dirty="0" smtClean="0"/>
              <a:t> that,</a:t>
            </a:r>
            <a:r>
              <a:rPr lang="en-US" dirty="0" smtClean="0"/>
              <a:t> I return the parole to __________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C1EB2-0816-A84A-A75E-1B28CBDAFD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70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D668-A7F6-564A-9827-015037A03C7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5DA0-4DA0-CE47-8586-154E92BCE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44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D668-A7F6-564A-9827-015037A03C7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5DA0-4DA0-CE47-8586-154E92BCE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D668-A7F6-564A-9827-015037A03C7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5DA0-4DA0-CE47-8586-154E92BCE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5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D668-A7F6-564A-9827-015037A03C7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5DA0-4DA0-CE47-8586-154E92BCE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4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D668-A7F6-564A-9827-015037A03C7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5DA0-4DA0-CE47-8586-154E92BCE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4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D668-A7F6-564A-9827-015037A03C7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5DA0-4DA0-CE47-8586-154E92BCE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8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D668-A7F6-564A-9827-015037A03C7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5DA0-4DA0-CE47-8586-154E92BCE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D668-A7F6-564A-9827-015037A03C7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5DA0-4DA0-CE47-8586-154E92BCE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3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D668-A7F6-564A-9827-015037A03C7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5DA0-4DA0-CE47-8586-154E92BCE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7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D668-A7F6-564A-9827-015037A03C7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5DA0-4DA0-CE47-8586-154E92BCE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4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D668-A7F6-564A-9827-015037A03C7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5DA0-4DA0-CE47-8586-154E92BCE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0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AD668-A7F6-564A-9827-015037A03C7B}" type="datetimeFigureOut">
              <a:rPr lang="en-US" smtClean="0"/>
              <a:t>11/28/16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0F968-030B-3345-B9BC-BD40CD60D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3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DNS: History and Current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EE DNS Forum / UADOM</a:t>
            </a:r>
          </a:p>
          <a:p>
            <a:r>
              <a:rPr lang="en-US" dirty="0" smtClean="0"/>
              <a:t>2 December 2016</a:t>
            </a:r>
          </a:p>
          <a:p>
            <a:endParaRPr lang="en-US" dirty="0" smtClean="0"/>
          </a:p>
          <a:p>
            <a:r>
              <a:rPr lang="en-US" dirty="0"/>
              <a:t>g</a:t>
            </a:r>
            <a:r>
              <a:rPr lang="en-US" dirty="0" smtClean="0"/>
              <a:t>eorge.sadowsky@gmail.com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5102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Prologue: Birth of the Internet</a:t>
            </a:r>
          </a:p>
          <a:p>
            <a:r>
              <a:rPr lang="en-US" dirty="0" smtClean="0"/>
              <a:t>The DNS: A Short </a:t>
            </a:r>
            <a:r>
              <a:rPr lang="en-US" dirty="0"/>
              <a:t>H</a:t>
            </a:r>
            <a:r>
              <a:rPr lang="en-US" dirty="0" smtClean="0"/>
              <a:t>istory</a:t>
            </a:r>
          </a:p>
          <a:p>
            <a:r>
              <a:rPr lang="en-US" dirty="0" smtClean="0"/>
              <a:t>The DNS: Current Status and Issues</a:t>
            </a:r>
          </a:p>
          <a:p>
            <a:r>
              <a:rPr lang="en-US" dirty="0" smtClean="0"/>
              <a:t>Domain Name Industry Challenges</a:t>
            </a:r>
          </a:p>
          <a:p>
            <a:r>
              <a:rPr lang="en-US" dirty="0" smtClean="0"/>
              <a:t>Who Runs the Internet, and How?</a:t>
            </a:r>
          </a:p>
        </p:txBody>
      </p:sp>
    </p:spTree>
    <p:extLst>
      <p:ext uri="{BB962C8B-B14F-4D97-AF65-F5344CB8AC3E}">
        <p14:creationId xmlns:p14="http://schemas.microsoft.com/office/powerpoint/2010/main" val="83044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Prologue: Birth of the Internet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57199" y="1600200"/>
            <a:ext cx="8346193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1969 – 4 universities in the U.S. linked</a:t>
            </a:r>
          </a:p>
          <a:p>
            <a:r>
              <a:rPr lang="en-US" dirty="0" smtClean="0"/>
              <a:t>Packet networks, NCP, 256 hosts maximum</a:t>
            </a:r>
          </a:p>
          <a:p>
            <a:r>
              <a:rPr lang="en-US" dirty="0" smtClean="0"/>
              <a:t>1973+++ development of TCP/IP</a:t>
            </a:r>
          </a:p>
          <a:p>
            <a:r>
              <a:rPr lang="en-US" dirty="0" smtClean="0"/>
              <a:t>1983: scheduled overnight change to TCP/IP</a:t>
            </a:r>
          </a:p>
          <a:p>
            <a:pPr lvl="1"/>
            <a:r>
              <a:rPr lang="en-US" dirty="0" smtClean="0"/>
              <a:t>256 hosts to 4 billion IPv4 addresses (now insufficient)</a:t>
            </a:r>
          </a:p>
          <a:p>
            <a:r>
              <a:rPr lang="en-US" dirty="0" smtClean="0"/>
              <a:t>Parallel evolution of an Internet culture</a:t>
            </a:r>
          </a:p>
          <a:p>
            <a:pPr lvl="0"/>
            <a:r>
              <a:rPr lang="en-US" dirty="0" smtClean="0"/>
              <a:t>More recently, r</a:t>
            </a:r>
            <a:r>
              <a:rPr lang="en-US" baseline="0" dirty="0" smtClean="0"/>
              <a:t>apid </a:t>
            </a:r>
            <a:r>
              <a:rPr lang="en-US" dirty="0" smtClean="0"/>
              <a:t>and explosive growth</a:t>
            </a:r>
          </a:p>
          <a:p>
            <a:pPr lvl="1"/>
            <a:r>
              <a:rPr lang="en-US" baseline="0" dirty="0" smtClean="0"/>
              <a:t>Cerf: An experiment that escaped the laboratory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3324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The DNS: A Short History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419526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John </a:t>
            </a:r>
            <a:r>
              <a:rPr lang="en-US" dirty="0" err="1" smtClean="0"/>
              <a:t>Postel</a:t>
            </a:r>
            <a:r>
              <a:rPr lang="en-US" dirty="0" smtClean="0"/>
              <a:t> and the </a:t>
            </a:r>
            <a:r>
              <a:rPr lang="en-US" dirty="0" err="1" smtClean="0"/>
              <a:t>hosts.txt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Paul </a:t>
            </a:r>
            <a:r>
              <a:rPr lang="en-US" dirty="0" err="1" smtClean="0"/>
              <a:t>Mockapetris</a:t>
            </a:r>
            <a:r>
              <a:rPr lang="en-US" dirty="0" smtClean="0"/>
              <a:t> and birth of DNS</a:t>
            </a:r>
            <a:r>
              <a:rPr lang="en-US" baseline="0" dirty="0" smtClean="0"/>
              <a:t> – 1983 –</a:t>
            </a:r>
            <a:r>
              <a:rPr lang="en-US" dirty="0" smtClean="0"/>
              <a:t>87</a:t>
            </a:r>
          </a:p>
          <a:p>
            <a:pPr lvl="1"/>
            <a:r>
              <a:rPr lang="en-US" baseline="0" dirty="0" err="1" smtClean="0"/>
              <a:t>gTLDs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ccTLDs</a:t>
            </a:r>
            <a:endParaRPr lang="en-US" baseline="0" dirty="0" smtClean="0"/>
          </a:p>
          <a:p>
            <a:r>
              <a:rPr lang="en-US" baseline="0" dirty="0" smtClean="0"/>
              <a:t>Privatization of names: Network Solutions 1993–4</a:t>
            </a:r>
          </a:p>
          <a:p>
            <a:r>
              <a:rPr lang="en-US" dirty="0" smtClean="0"/>
              <a:t>Birth of ICANN: 1996 – 1998</a:t>
            </a:r>
          </a:p>
          <a:p>
            <a:pPr lvl="1"/>
            <a:r>
              <a:rPr lang="en-US" dirty="0" smtClean="0"/>
              <a:t>Mandate for security, stability and resilience</a:t>
            </a:r>
          </a:p>
          <a:p>
            <a:r>
              <a:rPr lang="en-US" baseline="0" dirty="0" smtClean="0"/>
              <a:t>First expansion, name space: 2000 (.biz, .info </a:t>
            </a:r>
            <a:r>
              <a:rPr lang="is-IS" baseline="0" dirty="0" smtClean="0"/>
              <a:t>…)</a:t>
            </a:r>
          </a:p>
          <a:p>
            <a:r>
              <a:rPr lang="is-IS" baseline="0" dirty="0" smtClean="0"/>
              <a:t>Second expansion: 2004 (.asia, .mobi, .travel, ... .xxx)</a:t>
            </a:r>
          </a:p>
          <a:p>
            <a:r>
              <a:rPr lang="is-IS" dirty="0" smtClean="0"/>
              <a:t>Second expansion: 2008 – present</a:t>
            </a:r>
          </a:p>
          <a:p>
            <a:r>
              <a:rPr lang="is-IS" dirty="0" smtClean="0"/>
              <a:t>IDNs: “Internationalized” domain names</a:t>
            </a:r>
          </a:p>
        </p:txBody>
      </p:sp>
    </p:spTree>
    <p:extLst>
      <p:ext uri="{BB962C8B-B14F-4D97-AF65-F5344CB8AC3E}">
        <p14:creationId xmlns:p14="http://schemas.microsoft.com/office/powerpoint/2010/main" val="1232906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The DNS: Current Status and Issues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Current size and distribution</a:t>
            </a:r>
          </a:p>
          <a:p>
            <a:pPr lvl="1"/>
            <a:r>
              <a:rPr lang="en-US" dirty="0" smtClean="0"/>
              <a:t>About 350 million names</a:t>
            </a:r>
          </a:p>
          <a:p>
            <a:pPr lvl="1"/>
            <a:r>
              <a:rPr lang="en-US" dirty="0"/>
              <a:t>IDNs, Unicode </a:t>
            </a:r>
            <a:r>
              <a:rPr lang="en-US" dirty="0" smtClean="0"/>
              <a:t>but not Universal </a:t>
            </a:r>
            <a:r>
              <a:rPr lang="en-US" dirty="0"/>
              <a:t>Acceptance </a:t>
            </a:r>
            <a:r>
              <a:rPr lang="en-US" dirty="0" smtClean="0"/>
              <a:t>(yet)</a:t>
            </a:r>
            <a:endParaRPr lang="en-US" dirty="0"/>
          </a:p>
          <a:p>
            <a:pPr lvl="1"/>
            <a:r>
              <a:rPr lang="en-US" dirty="0"/>
              <a:t>DN industry and market not fully </a:t>
            </a:r>
            <a:r>
              <a:rPr lang="en-US" dirty="0" smtClean="0"/>
              <a:t>understood	</a:t>
            </a:r>
          </a:p>
          <a:p>
            <a:pPr lvl="2"/>
            <a:r>
              <a:rPr lang="en-US" dirty="0" smtClean="0"/>
              <a:t>CCT – competition study now being completed by ICANN</a:t>
            </a:r>
          </a:p>
          <a:p>
            <a:r>
              <a:rPr lang="en-US" dirty="0" smtClean="0"/>
              <a:t>Implications of private sector leadership</a:t>
            </a:r>
          </a:p>
          <a:p>
            <a:pPr lvl="1"/>
            <a:r>
              <a:rPr lang="en-US" dirty="0" smtClean="0"/>
              <a:t>Many registries, many policies</a:t>
            </a:r>
          </a:p>
          <a:p>
            <a:pPr lvl="1"/>
            <a:r>
              <a:rPr lang="en-US" dirty="0" smtClean="0"/>
              <a:t>Semantic issues, consumer confusion</a:t>
            </a:r>
          </a:p>
          <a:p>
            <a:pPr lvl="1"/>
            <a:r>
              <a:rPr lang="en-US" dirty="0" smtClean="0"/>
              <a:t>Intellectual property issues</a:t>
            </a:r>
          </a:p>
        </p:txBody>
      </p:sp>
    </p:spTree>
    <p:extLst>
      <p:ext uri="{BB962C8B-B14F-4D97-AF65-F5344CB8AC3E}">
        <p14:creationId xmlns:p14="http://schemas.microsoft.com/office/powerpoint/2010/main" val="1291060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Domain Name Industry Challenges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Security weaknesses</a:t>
            </a:r>
          </a:p>
          <a:p>
            <a:r>
              <a:rPr lang="en-US" dirty="0" smtClean="0"/>
              <a:t>Exploitation by ‘</a:t>
            </a:r>
            <a:r>
              <a:rPr lang="en-US" dirty="0"/>
              <a:t>c</a:t>
            </a:r>
            <a:r>
              <a:rPr lang="en-US" dirty="0" smtClean="0"/>
              <a:t>ybercrime industry’</a:t>
            </a:r>
          </a:p>
          <a:p>
            <a:r>
              <a:rPr lang="en-US" dirty="0" smtClean="0"/>
              <a:t>Eventual saturation, level/decreasing demand</a:t>
            </a:r>
          </a:p>
          <a:p>
            <a:r>
              <a:rPr lang="en-US" dirty="0" smtClean="0"/>
              <a:t>Replacement by other identifier systems</a:t>
            </a:r>
          </a:p>
          <a:p>
            <a:pPr lvl="1"/>
            <a:r>
              <a:rPr lang="en-US" dirty="0" smtClean="0"/>
              <a:t>Use of search makes URLs transparent</a:t>
            </a:r>
          </a:p>
          <a:p>
            <a:pPr lvl="1"/>
            <a:r>
              <a:rPr lang="en-US" dirty="0" smtClean="0"/>
              <a:t>Alternate roots</a:t>
            </a:r>
          </a:p>
          <a:p>
            <a:pPr lvl="1"/>
            <a:r>
              <a:rPr lang="en-US" dirty="0" smtClean="0"/>
              <a:t>Digital Object Architecture and the Handle System</a:t>
            </a:r>
          </a:p>
          <a:p>
            <a:pPr lvl="1"/>
            <a:r>
              <a:rPr lang="en-US" dirty="0" smtClean="0"/>
              <a:t>5G mobile addressing</a:t>
            </a:r>
          </a:p>
          <a:p>
            <a:pPr lvl="1"/>
            <a:r>
              <a:rPr lang="en-US" dirty="0" smtClean="0"/>
              <a:t>Intergovernmental takeover </a:t>
            </a:r>
          </a:p>
        </p:txBody>
      </p:sp>
    </p:spTree>
    <p:extLst>
      <p:ext uri="{BB962C8B-B14F-4D97-AF65-F5344CB8AC3E}">
        <p14:creationId xmlns:p14="http://schemas.microsoft.com/office/powerpoint/2010/main" val="2351665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Who </a:t>
            </a:r>
            <a:r>
              <a:rPr lang="en-US" dirty="0"/>
              <a:t>R</a:t>
            </a:r>
            <a:r>
              <a:rPr lang="en-US" dirty="0" smtClean="0"/>
              <a:t>uns the Internet, and </a:t>
            </a:r>
            <a:r>
              <a:rPr lang="en-US" dirty="0"/>
              <a:t>H</a:t>
            </a:r>
            <a:r>
              <a:rPr lang="en-US" dirty="0" smtClean="0"/>
              <a:t>ow?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580456" cy="48601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Voluntary cooperative efforts</a:t>
            </a:r>
          </a:p>
          <a:p>
            <a:pPr lvl="1"/>
            <a:r>
              <a:rPr lang="en-US" dirty="0" smtClean="0"/>
              <a:t>The I* organizations: ISOC, ICANN, IETF, RIRs, W3C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Emergence of the “</a:t>
            </a:r>
            <a:r>
              <a:rPr lang="en-US" dirty="0" err="1" smtClean="0"/>
              <a:t>multistakeholder</a:t>
            </a:r>
            <a:r>
              <a:rPr lang="en-US" dirty="0" smtClean="0"/>
              <a:t> model”</a:t>
            </a:r>
          </a:p>
          <a:p>
            <a:r>
              <a:rPr lang="en-US" dirty="0" smtClean="0"/>
              <a:t>ICANN as ‘coordinator’ of domain name industry</a:t>
            </a:r>
          </a:p>
          <a:p>
            <a:pPr lvl="1"/>
            <a:r>
              <a:rPr lang="en-US" dirty="0" smtClean="0"/>
              <a:t>Mandate: ensure security, stability and resiliency of Internet with respect to its addressing identifiers</a:t>
            </a:r>
          </a:p>
          <a:p>
            <a:pPr lvl="1"/>
            <a:r>
              <a:rPr lang="en-US" dirty="0" smtClean="0"/>
              <a:t>ICANN emerging independent from IANA transition</a:t>
            </a:r>
          </a:p>
          <a:p>
            <a:pPr lvl="1"/>
            <a:r>
              <a:rPr lang="en-US" dirty="0"/>
              <a:t>Success depends upon community </a:t>
            </a:r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Engage in ICANN policy process</a:t>
            </a:r>
          </a:p>
          <a:p>
            <a:r>
              <a:rPr lang="en-US" dirty="0" smtClean="0"/>
              <a:t>Shaping the future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8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DNS: History and Current Issues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george.sadowsky@gmail.com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16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</TotalTime>
  <Words>713</Words>
  <Application>Microsoft Macintosh PowerPoint</Application>
  <PresentationFormat>On-screen Show (4:3)</PresentationFormat>
  <Paragraphs>139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DNS: History and Current Issues</vt:lpstr>
      <vt:lpstr>Presentation outline</vt:lpstr>
      <vt:lpstr>Prologue: Birth of the Internet</vt:lpstr>
      <vt:lpstr>The DNS: A Short History</vt:lpstr>
      <vt:lpstr>The DNS: Current Status and Issues</vt:lpstr>
      <vt:lpstr>Domain Name Industry Challenges</vt:lpstr>
      <vt:lpstr>Who Runs the Internet, and How?</vt:lpstr>
      <vt:lpstr>DNS: History and Current Issues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Governance Issues</dc:title>
  <dc:creator>George Sadowsky</dc:creator>
  <cp:lastModifiedBy>George Sadowsky</cp:lastModifiedBy>
  <cp:revision>55</cp:revision>
  <cp:lastPrinted>2016-11-20T18:01:13Z</cp:lastPrinted>
  <dcterms:created xsi:type="dcterms:W3CDTF">2014-05-10T15:29:45Z</dcterms:created>
  <dcterms:modified xsi:type="dcterms:W3CDTF">2016-11-28T20:56:39Z</dcterms:modified>
</cp:coreProperties>
</file>