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62" r:id="rId2"/>
    <p:sldId id="260" r:id="rId3"/>
    <p:sldId id="257" r:id="rId4"/>
    <p:sldId id="304" r:id="rId5"/>
    <p:sldId id="264" r:id="rId6"/>
    <p:sldId id="306" r:id="rId7"/>
    <p:sldId id="272" r:id="rId8"/>
    <p:sldId id="273" r:id="rId9"/>
    <p:sldId id="274" r:id="rId10"/>
    <p:sldId id="276" r:id="rId11"/>
    <p:sldId id="277" r:id="rId12"/>
    <p:sldId id="278" r:id="rId13"/>
    <p:sldId id="279" r:id="rId14"/>
    <p:sldId id="280" r:id="rId15"/>
    <p:sldId id="281" r:id="rId16"/>
    <p:sldId id="307" r:id="rId17"/>
    <p:sldId id="308" r:id="rId18"/>
    <p:sldId id="309" r:id="rId19"/>
    <p:sldId id="310" r:id="rId20"/>
    <p:sldId id="311" r:id="rId21"/>
    <p:sldId id="312" r:id="rId22"/>
    <p:sldId id="313" r:id="rId23"/>
    <p:sldId id="314"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A Template" id="{9E85B11F-81F0-D146-8492-9A0916354AE4}">
          <p14:sldIdLst>
            <p14:sldId id="262"/>
            <p14:sldId id="260"/>
            <p14:sldId id="257"/>
            <p14:sldId id="304"/>
            <p14:sldId id="264"/>
            <p14:sldId id="306"/>
          </p14:sldIdLst>
        </p14:section>
        <p14:section name="UA Principles" id="{69A6B1D6-1835-BD4C-8DE1-9960749C407B}">
          <p14:sldIdLst>
            <p14:sldId id="272"/>
            <p14:sldId id="273"/>
            <p14:sldId id="274"/>
            <p14:sldId id="276"/>
            <p14:sldId id="277"/>
            <p14:sldId id="278"/>
            <p14:sldId id="279"/>
            <p14:sldId id="280"/>
            <p14:sldId id="281"/>
            <p14:sldId id="307"/>
            <p14:sldId id="308"/>
            <p14:sldId id="309"/>
            <p14:sldId id="310"/>
            <p14:sldId id="311"/>
            <p14:sldId id="312"/>
            <p14:sldId id="313"/>
            <p14:sldId id="314"/>
          </p14:sldIdLst>
        </p14:section>
      </p14:sectionLst>
    </p:ext>
    <p:ext uri="{EFAFB233-063F-42B5-8137-9DF3F51BA10A}">
      <p15:sldGuideLst xmlns:p15="http://schemas.microsoft.com/office/powerpoint/2012/main">
        <p15:guide id="1" orient="horz" pos="737">
          <p15:clr>
            <a:srgbClr val="A4A3A4"/>
          </p15:clr>
        </p15:guide>
        <p15:guide id="2" pos="54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1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0"/>
    <p:restoredTop sz="98229" autoAdjust="0"/>
  </p:normalViewPr>
  <p:slideViewPr>
    <p:cSldViewPr snapToGrid="0" snapToObjects="1" showGuides="1">
      <p:cViewPr varScale="1">
        <p:scale>
          <a:sx n="97" d="100"/>
          <a:sy n="97" d="100"/>
        </p:scale>
        <p:origin x="600" y="72"/>
      </p:cViewPr>
      <p:guideLst>
        <p:guide orient="horz" pos="737"/>
        <p:guide pos="54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6906E0-6942-4F48-AC5D-2DDD06904B92}" type="datetimeFigureOut">
              <a:rPr lang="en-US" smtClean="0"/>
              <a:t>30-Nov-16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9EBCD6-F881-DE4D-AD91-2DE9B6D20BD0}" type="slidenum">
              <a:rPr lang="en-US" smtClean="0"/>
              <a:t>‹#›</a:t>
            </a:fld>
            <a:endParaRPr lang="en-US"/>
          </a:p>
        </p:txBody>
      </p:sp>
    </p:spTree>
    <p:extLst>
      <p:ext uri="{BB962C8B-B14F-4D97-AF65-F5344CB8AC3E}">
        <p14:creationId xmlns:p14="http://schemas.microsoft.com/office/powerpoint/2010/main" val="3373010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D18E1-D8CB-9946-948B-7C2F3B110973}" type="datetimeFigureOut">
              <a:rPr lang="en-US" smtClean="0"/>
              <a:t>30-Nov-16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70686C-8BC4-524E-8ABC-5F9B9C355391}" type="slidenum">
              <a:rPr lang="en-US" smtClean="0"/>
              <a:t>‹#›</a:t>
            </a:fld>
            <a:endParaRPr lang="en-US"/>
          </a:p>
        </p:txBody>
      </p:sp>
    </p:spTree>
    <p:extLst>
      <p:ext uri="{BB962C8B-B14F-4D97-AF65-F5344CB8AC3E}">
        <p14:creationId xmlns:p14="http://schemas.microsoft.com/office/powerpoint/2010/main" val="19770681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lvl="1" indent="0">
              <a:spcAft>
                <a:spcPts val="400"/>
              </a:spcAft>
              <a:buClr>
                <a:schemeClr val="accent2"/>
              </a:buClr>
              <a:buSzPct val="85000"/>
              <a:buFont typeface="Lucida Grande"/>
              <a:buNone/>
              <a:defRPr/>
            </a:pPr>
            <a:r>
              <a:rPr lang="en-US" b="1" dirty="0" smtClean="0">
                <a:solidFill>
                  <a:sysClr val="windowText" lastClr="000000"/>
                </a:solidFill>
                <a:latin typeface="Open Sans Light"/>
                <a:cs typeface="Open Sans Light"/>
              </a:rPr>
              <a:t>UASG Recommendations</a:t>
            </a:r>
          </a:p>
          <a:p>
            <a:pPr marL="525780" lvl="1"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User interface elements requiring user to type domain name/email address must support Unicode and strings up to 256 characters</a:t>
            </a:r>
          </a:p>
          <a:p>
            <a:pPr marL="525780" lvl="1"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Users should be allowed to enter ASCII Compatible Encoded text (“</a:t>
            </a:r>
            <a:r>
              <a:rPr lang="en-US" dirty="0" err="1" smtClean="0">
                <a:solidFill>
                  <a:sysClr val="windowText" lastClr="000000"/>
                </a:solidFill>
                <a:latin typeface="Open Sans Light"/>
                <a:cs typeface="Open Sans Light"/>
              </a:rPr>
              <a:t>Punycoded</a:t>
            </a:r>
            <a:r>
              <a:rPr lang="en-US" dirty="0" smtClean="0">
                <a:solidFill>
                  <a:sysClr val="windowText" lastClr="000000"/>
                </a:solidFill>
                <a:latin typeface="Open Sans Light"/>
                <a:cs typeface="Open Sans Light"/>
              </a:rPr>
              <a:t>”) in place of Unicode equivalent</a:t>
            </a:r>
          </a:p>
          <a:p>
            <a:pPr marL="982980" lvl="2" indent="-342900">
              <a:spcAft>
                <a:spcPts val="400"/>
              </a:spcAft>
              <a:buClr>
                <a:schemeClr val="accent2"/>
              </a:buClr>
              <a:buSzPct val="85000"/>
              <a:buFont typeface="Lucida Grande"/>
              <a:buChar char="*"/>
              <a:defRPr/>
            </a:pPr>
            <a:r>
              <a:rPr lang="en-US" dirty="0" smtClean="0">
                <a:solidFill>
                  <a:sysClr val="windowText" lastClr="000000"/>
                </a:solidFill>
                <a:latin typeface="Open Sans Light"/>
                <a:cs typeface="Open Sans Light"/>
              </a:rPr>
              <a:t>Unicode should be shown by default</a:t>
            </a:r>
          </a:p>
          <a:p>
            <a:pPr marL="982980" lvl="2" indent="-342900">
              <a:spcAft>
                <a:spcPts val="400"/>
              </a:spcAft>
              <a:buClr>
                <a:schemeClr val="accent2"/>
              </a:buClr>
              <a:buSzPct val="85000"/>
              <a:buFont typeface="Lucida Grande"/>
              <a:buChar char="*"/>
              <a:defRPr/>
            </a:pPr>
            <a:r>
              <a:rPr lang="en-US" dirty="0" err="1" smtClean="0">
                <a:solidFill>
                  <a:sysClr val="windowText" lastClr="000000"/>
                </a:solidFill>
                <a:latin typeface="Open Sans Light"/>
                <a:cs typeface="Open Sans Light"/>
              </a:rPr>
              <a:t>Punycoded</a:t>
            </a:r>
            <a:r>
              <a:rPr lang="en-US" dirty="0" smtClean="0">
                <a:solidFill>
                  <a:sysClr val="windowText" lastClr="000000"/>
                </a:solidFill>
                <a:latin typeface="Open Sans Light"/>
                <a:cs typeface="Open Sans Light"/>
              </a:rPr>
              <a:t> text should only be shown when  provides a benefit</a:t>
            </a:r>
            <a:endParaRPr lang="en-US" dirty="0">
              <a:solidFill>
                <a:sysClr val="windowText" lastClr="000000"/>
              </a:solidFill>
              <a:latin typeface="Open Sans Light"/>
              <a:cs typeface="Open Sans Light"/>
            </a:endParaRPr>
          </a:p>
        </p:txBody>
      </p:sp>
      <p:sp>
        <p:nvSpPr>
          <p:cNvPr id="4" name="Slide Number Placeholder 3"/>
          <p:cNvSpPr>
            <a:spLocks noGrp="1"/>
          </p:cNvSpPr>
          <p:nvPr>
            <p:ph type="sldNum" sz="quarter" idx="10"/>
          </p:nvPr>
        </p:nvSpPr>
        <p:spPr/>
        <p:txBody>
          <a:bodyPr/>
          <a:lstStyle/>
          <a:p>
            <a:fld id="{8870686C-8BC4-524E-8ABC-5F9B9C355391}" type="slidenum">
              <a:rPr lang="en-US" smtClean="0"/>
              <a:t>8</a:t>
            </a:fld>
            <a:endParaRPr lang="en-US"/>
          </a:p>
        </p:txBody>
      </p:sp>
    </p:spTree>
    <p:extLst>
      <p:ext uri="{BB962C8B-B14F-4D97-AF65-F5344CB8AC3E}">
        <p14:creationId xmlns:p14="http://schemas.microsoft.com/office/powerpoint/2010/main" val="704463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Many programmers have been trained to validate by following heuristics that require checking that a top-level domain has the “correct” number of letters, or that the letters are from the ASCII character set. These heuristics are no longer applicable because of the introduction of domain names with more than three characters, and Unicode (non-ASCII) characters.</a:t>
            </a: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9</a:t>
            </a:fld>
            <a:endParaRPr lang="en-US"/>
          </a:p>
        </p:txBody>
      </p:sp>
    </p:spTree>
    <p:extLst>
      <p:ext uri="{BB962C8B-B14F-4D97-AF65-F5344CB8AC3E}">
        <p14:creationId xmlns:p14="http://schemas.microsoft.com/office/powerpoint/2010/main" val="1615225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5D686E"/>
                </a:solidFill>
                <a:latin typeface="Open Sans" charset="0"/>
                <a:ea typeface="Open Sans" charset="0"/>
                <a:cs typeface="Open Sans" charset="0"/>
              </a:rPr>
              <a:t>Regardless of the lifetime of the data, it should be stored in RFC-defined formats (preferred) or other</a:t>
            </a:r>
            <a:r>
              <a:rPr lang="en-US" sz="1200" baseline="0" dirty="0" smtClean="0">
                <a:solidFill>
                  <a:srgbClr val="5D686E"/>
                </a:solidFill>
                <a:latin typeface="Open Sans" charset="0"/>
                <a:ea typeface="Open Sans" charset="0"/>
                <a:cs typeface="Open Sans" charset="0"/>
              </a:rPr>
              <a:t> </a:t>
            </a:r>
            <a:r>
              <a:rPr lang="en-US" sz="1200" dirty="0" smtClean="0">
                <a:solidFill>
                  <a:srgbClr val="5D686E"/>
                </a:solidFill>
                <a:latin typeface="Open Sans" charset="0"/>
                <a:ea typeface="Open Sans" charset="0"/>
                <a:cs typeface="Open Sans" charset="0"/>
              </a:rPr>
              <a:t>formats which can transform between RFC-defined formats.</a:t>
            </a:r>
          </a:p>
          <a:p>
            <a:endParaRPr lang="en-US" sz="1200" dirty="0" smtClean="0">
              <a:solidFill>
                <a:srgbClr val="5D686E"/>
              </a:solidFill>
              <a:latin typeface="Open Sans" charset="0"/>
              <a:ea typeface="Open Sans" charset="0"/>
              <a:cs typeface="Open Sans"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UTF-8 (Unicode Transformation Format). Some systems may require support for UTF-16 as well, but generally UTF-8 is preferred. UTF-7 and UTF-32 should be avoided.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Consider all end-to-end scenarios before converting A-Labels to U-Labels and vice versa when storing. It may be desirable to maintain only U-Labels in a file or database, because it simplifies searching and sorting. However, conversion may have implications when interoperating with older, non-Unicode-enabled applications and services. Consider storing in both formats.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Open Sans Light"/>
                <a:cs typeface="Open Sans Light"/>
              </a:rPr>
              <a:t>Instances where email addresses and domain names have been filed under the “author” field of a document or “contact info” in a log file have led to the loss of origin as an address.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Open Sans Light"/>
              <a:cs typeface="Open Sans Light"/>
            </a:endParaRPr>
          </a:p>
          <a:p>
            <a:endParaRPr lang="en-US" sz="1200" dirty="0" smtClean="0">
              <a:solidFill>
                <a:srgbClr val="5D686E"/>
              </a:solidFill>
              <a:latin typeface="Open Sans" charset="0"/>
              <a:ea typeface="Open Sans" charset="0"/>
              <a:cs typeface="Open Sans" charset="0"/>
            </a:endParaRPr>
          </a:p>
          <a:p>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10</a:t>
            </a:fld>
            <a:endParaRPr lang="en-US"/>
          </a:p>
        </p:txBody>
      </p:sp>
    </p:spTree>
    <p:extLst>
      <p:ext uri="{BB962C8B-B14F-4D97-AF65-F5344CB8AC3E}">
        <p14:creationId xmlns:p14="http://schemas.microsoft.com/office/powerpoint/2010/main" val="2115954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Activity (e.g., searching or sorting a list)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Alternate</a:t>
            </a:r>
            <a:r>
              <a:rPr lang="en-US" sz="1200" baseline="0" dirty="0" smtClean="0">
                <a:solidFill>
                  <a:srgbClr val="5D686E"/>
                </a:solidFill>
                <a:latin typeface="Open Sans" charset="0"/>
                <a:ea typeface="Open Sans" charset="0"/>
                <a:cs typeface="Open Sans" charset="0"/>
              </a:rPr>
              <a:t> format </a:t>
            </a:r>
            <a:r>
              <a:rPr lang="en-US" sz="1200" dirty="0" smtClean="0">
                <a:solidFill>
                  <a:srgbClr val="5D686E"/>
                </a:solidFill>
                <a:latin typeface="Open Sans" charset="0"/>
                <a:ea typeface="Open Sans" charset="0"/>
                <a:cs typeface="Open Sans" charset="0"/>
              </a:rPr>
              <a:t>(e.g., storing ASCII as Unicode).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Additional validation may also occur during processing. Domain names and email addresses can be processed in an unlimited number of ways*, which reinforces the need for conventions that ensure data is being understood and classified consistently. </a:t>
            </a:r>
            <a:r>
              <a:rPr lang="en-US" sz="1200" b="0" i="0" u="none" strike="noStrike" kern="1200" baseline="0" dirty="0" smtClean="0">
                <a:solidFill>
                  <a:schemeClr val="tx1"/>
                </a:solidFill>
                <a:latin typeface="+mn-lt"/>
                <a:ea typeface="+mn-ea"/>
                <a:cs typeface="+mn-cs"/>
              </a:rPr>
              <a:t>*Examples: Identify people in New Zealand by searching within the .</a:t>
            </a:r>
            <a:r>
              <a:rPr lang="en-US" sz="1200" b="0" i="0" u="none" strike="noStrike" kern="1200" baseline="0" dirty="0" err="1" smtClean="0">
                <a:solidFill>
                  <a:schemeClr val="tx1"/>
                </a:solidFill>
                <a:latin typeface="+mn-lt"/>
                <a:ea typeface="+mn-ea"/>
                <a:cs typeface="+mn-cs"/>
              </a:rPr>
              <a:t>nz</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ccTLD</a:t>
            </a:r>
            <a:r>
              <a:rPr lang="en-US" sz="1200" b="0" i="0" u="none" strike="noStrike" kern="1200" baseline="0" dirty="0" smtClean="0">
                <a:solidFill>
                  <a:schemeClr val="tx1"/>
                </a:solidFill>
                <a:latin typeface="+mn-lt"/>
                <a:ea typeface="+mn-ea"/>
                <a:cs typeface="+mn-cs"/>
              </a:rPr>
              <a:t>; identify pharmacists by searching for user@*.pharmacist email addresses.</a:t>
            </a:r>
            <a:endParaRPr lang="en-US" sz="1200" dirty="0" smtClean="0">
              <a:solidFill>
                <a:srgbClr val="5D686E"/>
              </a:solidFill>
              <a:latin typeface="Open Sans" charset="0"/>
              <a:ea typeface="Open Sans" charset="0"/>
              <a:cs typeface="Open Sans" charset="0"/>
            </a:endParaRPr>
          </a:p>
          <a:p>
            <a:endParaRPr lang="en-US" dirty="0" smtClean="0"/>
          </a:p>
          <a:p>
            <a:r>
              <a:rPr lang="en-US" dirty="0" smtClean="0"/>
              <a:t>Recommendations: </a:t>
            </a:r>
          </a:p>
          <a:p>
            <a:r>
              <a:rPr lang="en-US" sz="1200" kern="1200" dirty="0" smtClean="0">
                <a:solidFill>
                  <a:schemeClr val="tx1"/>
                </a:solidFill>
                <a:latin typeface="+mn-lt"/>
                <a:ea typeface="+mn-ea"/>
                <a:cs typeface="+mn-cs"/>
              </a:rPr>
              <a:t>Since the Unicode standard is continually expanding, code points not defined when the application or service was created should be checked to ensure they will not “break” the user experience. Missing fonts in the underlying operating system may result in non-displayable characters (frequently the “” character is used to represent these), but this situation should not result in a fatal crash.</a:t>
            </a:r>
          </a:p>
          <a:p>
            <a:r>
              <a:rPr lang="en-US" sz="1200" kern="1200" dirty="0" smtClean="0">
                <a:solidFill>
                  <a:schemeClr val="tx1"/>
                </a:solidFill>
                <a:latin typeface="+mn-lt"/>
                <a:ea typeface="+mn-ea"/>
                <a:cs typeface="+mn-cs"/>
              </a:rPr>
              <a:t>Use supported Unicode-enabled APIs.</a:t>
            </a:r>
          </a:p>
          <a:p>
            <a:r>
              <a:rPr lang="en-US" sz="1200" kern="1200" dirty="0" smtClean="0">
                <a:solidFill>
                  <a:schemeClr val="tx1"/>
                </a:solidFill>
                <a:latin typeface="+mn-lt"/>
                <a:ea typeface="+mn-ea"/>
                <a:cs typeface="+mn-cs"/>
              </a:rPr>
              <a:t>Use the latest Internationalized Domain Names in Applications (IDNA) Protocol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/html/rfc5891] and Tables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/html/rfc5892] documents for Internationalized Domain Names (IDNs).</a:t>
            </a:r>
          </a:p>
          <a:p>
            <a:r>
              <a:rPr lang="en-US" sz="1200" kern="1200" dirty="0" smtClean="0">
                <a:solidFill>
                  <a:schemeClr val="tx1"/>
                </a:solidFill>
                <a:latin typeface="+mn-lt"/>
                <a:ea typeface="+mn-ea"/>
                <a:cs typeface="+mn-cs"/>
              </a:rPr>
              <a:t>Process in UTF-8 format wherever possible. </a:t>
            </a:r>
          </a:p>
          <a:p>
            <a:r>
              <a:rPr lang="en-US" sz="1200" kern="1200" dirty="0" smtClean="0">
                <a:solidFill>
                  <a:schemeClr val="tx1"/>
                </a:solidFill>
                <a:latin typeface="+mn-lt"/>
                <a:ea typeface="+mn-ea"/>
                <a:cs typeface="+mn-cs"/>
              </a:rPr>
              <a:t>Ensure that the product or feature handles numbers as expected. For example, ASCII numerals and Asian ideographic number representations should be treated as numbers. [RFC5892, link above]</a:t>
            </a:r>
          </a:p>
          <a:p>
            <a:r>
              <a:rPr lang="en-US" sz="1200" kern="1200" dirty="0" smtClean="0">
                <a:solidFill>
                  <a:schemeClr val="tx1"/>
                </a:solidFill>
                <a:latin typeface="+mn-lt"/>
                <a:ea typeface="+mn-ea"/>
                <a:cs typeface="+mn-cs"/>
              </a:rPr>
              <a:t>Upgrade applications and servers/services together. If the server is Unicode and client is non-Unicode or vice versa, the data will need to be converted to each code page every time the data travels between server and client.</a:t>
            </a:r>
          </a:p>
          <a:p>
            <a:r>
              <a:rPr lang="en-US" sz="1200" kern="1200" dirty="0" smtClean="0">
                <a:solidFill>
                  <a:schemeClr val="tx1"/>
                </a:solidFill>
                <a:latin typeface="+mn-lt"/>
                <a:ea typeface="+mn-ea"/>
                <a:cs typeface="+mn-cs"/>
              </a:rPr>
              <a:t>Perform code reviews to avoid buffer overflow attacks. When doing character transformation, text strings may grow or shrink substantially.</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11</a:t>
            </a:fld>
            <a:endParaRPr lang="en-US"/>
          </a:p>
        </p:txBody>
      </p:sp>
    </p:spTree>
    <p:extLst>
      <p:ext uri="{BB962C8B-B14F-4D97-AF65-F5344CB8AC3E}">
        <p14:creationId xmlns:p14="http://schemas.microsoft.com/office/powerpoint/2010/main" val="1512419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Activity (e.g., searching or sorting a list)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Alternate</a:t>
            </a:r>
            <a:r>
              <a:rPr lang="en-US" sz="1200" baseline="0" dirty="0" smtClean="0">
                <a:solidFill>
                  <a:srgbClr val="5D686E"/>
                </a:solidFill>
                <a:latin typeface="Open Sans" charset="0"/>
                <a:ea typeface="Open Sans" charset="0"/>
                <a:cs typeface="Open Sans" charset="0"/>
              </a:rPr>
              <a:t> format </a:t>
            </a:r>
            <a:r>
              <a:rPr lang="en-US" sz="1200" dirty="0" smtClean="0">
                <a:solidFill>
                  <a:srgbClr val="5D686E"/>
                </a:solidFill>
                <a:latin typeface="Open Sans" charset="0"/>
                <a:ea typeface="Open Sans" charset="0"/>
                <a:cs typeface="Open Sans" charset="0"/>
              </a:rPr>
              <a:t>(e.g., storing ASCII as Unicode).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5D686E"/>
                </a:solidFill>
                <a:latin typeface="Open Sans" charset="0"/>
                <a:ea typeface="Open Sans" charset="0"/>
                <a:cs typeface="Open Sans" charset="0"/>
              </a:rPr>
              <a:t>Additional validation may also occur during processing. Domain names and email addresses can be processed in an unlimited number of ways*, which reinforces the need for conventions that ensure data is being understood and classified consistently. </a:t>
            </a:r>
            <a:r>
              <a:rPr lang="en-US" sz="1200" b="0" i="0" u="none" strike="noStrike" kern="1200" baseline="0" dirty="0" smtClean="0">
                <a:solidFill>
                  <a:schemeClr val="tx1"/>
                </a:solidFill>
                <a:latin typeface="+mn-lt"/>
                <a:ea typeface="+mn-ea"/>
                <a:cs typeface="+mn-cs"/>
              </a:rPr>
              <a:t>*Examples: Identify people in New Zealand by searching within the .</a:t>
            </a:r>
            <a:r>
              <a:rPr lang="en-US" sz="1200" b="0" i="0" u="none" strike="noStrike" kern="1200" baseline="0" dirty="0" err="1" smtClean="0">
                <a:solidFill>
                  <a:schemeClr val="tx1"/>
                </a:solidFill>
                <a:latin typeface="+mn-lt"/>
                <a:ea typeface="+mn-ea"/>
                <a:cs typeface="+mn-cs"/>
              </a:rPr>
              <a:t>nz</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ccTLD</a:t>
            </a:r>
            <a:r>
              <a:rPr lang="en-US" sz="1200" b="0" i="0" u="none" strike="noStrike" kern="1200" baseline="0" dirty="0" smtClean="0">
                <a:solidFill>
                  <a:schemeClr val="tx1"/>
                </a:solidFill>
                <a:latin typeface="+mn-lt"/>
                <a:ea typeface="+mn-ea"/>
                <a:cs typeface="+mn-cs"/>
              </a:rPr>
              <a:t>; identify pharmacists by searching for user@*.pharmacist email addresses.</a:t>
            </a:r>
            <a:endParaRPr lang="en-US" sz="1200" dirty="0" smtClean="0">
              <a:solidFill>
                <a:srgbClr val="5D686E"/>
              </a:solidFill>
              <a:latin typeface="Open Sans" charset="0"/>
              <a:ea typeface="Open Sans" charset="0"/>
              <a:cs typeface="Open Sans" charset="0"/>
            </a:endParaRPr>
          </a:p>
          <a:p>
            <a:endParaRPr lang="en-US" dirty="0" smtClean="0"/>
          </a:p>
          <a:p>
            <a:r>
              <a:rPr lang="en-US" dirty="0" smtClean="0"/>
              <a:t>Recommendations: </a:t>
            </a:r>
          </a:p>
          <a:p>
            <a:r>
              <a:rPr lang="en-US" sz="1200" kern="1200" dirty="0" smtClean="0">
                <a:solidFill>
                  <a:schemeClr val="tx1"/>
                </a:solidFill>
                <a:latin typeface="+mn-lt"/>
                <a:ea typeface="+mn-ea"/>
                <a:cs typeface="+mn-cs"/>
              </a:rPr>
              <a:t>Since the Unicode standard is continually expanding, code points not defined when the application or service was created should be checked to ensure they will not “break” the user experience. Missing fonts in the underlying operating system may result in non-displayable characters (frequently the “” character is used to represent these), but this situation should not result in a fatal crash.</a:t>
            </a:r>
          </a:p>
          <a:p>
            <a:r>
              <a:rPr lang="en-US" sz="1200" kern="1200" dirty="0" smtClean="0">
                <a:solidFill>
                  <a:schemeClr val="tx1"/>
                </a:solidFill>
                <a:latin typeface="+mn-lt"/>
                <a:ea typeface="+mn-ea"/>
                <a:cs typeface="+mn-cs"/>
              </a:rPr>
              <a:t>Use supported Unicode-enabled APIs.</a:t>
            </a:r>
          </a:p>
          <a:p>
            <a:r>
              <a:rPr lang="en-US" sz="1200" kern="1200" dirty="0" smtClean="0">
                <a:solidFill>
                  <a:schemeClr val="tx1"/>
                </a:solidFill>
                <a:latin typeface="+mn-lt"/>
                <a:ea typeface="+mn-ea"/>
                <a:cs typeface="+mn-cs"/>
              </a:rPr>
              <a:t>Use the latest Internationalized Domain Names in Applications (IDNA) Protocol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/html/rfc5891] and Tables [http://</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/html/rfc5892] documents for Internationalized Domain Names (IDNs).</a:t>
            </a:r>
          </a:p>
          <a:p>
            <a:r>
              <a:rPr lang="en-US" sz="1200" kern="1200" dirty="0" smtClean="0">
                <a:solidFill>
                  <a:schemeClr val="tx1"/>
                </a:solidFill>
                <a:latin typeface="+mn-lt"/>
                <a:ea typeface="+mn-ea"/>
                <a:cs typeface="+mn-cs"/>
              </a:rPr>
              <a:t>Process in UTF-8 format wherever possible. </a:t>
            </a:r>
          </a:p>
          <a:p>
            <a:r>
              <a:rPr lang="en-US" sz="1200" kern="1200" dirty="0" smtClean="0">
                <a:solidFill>
                  <a:schemeClr val="tx1"/>
                </a:solidFill>
                <a:latin typeface="+mn-lt"/>
                <a:ea typeface="+mn-ea"/>
                <a:cs typeface="+mn-cs"/>
              </a:rPr>
              <a:t>Ensure that the product or feature handles numbers as expected. For example, ASCII numerals and Asian ideographic number representations should be treated as numbers. [RFC5892, link above]</a:t>
            </a:r>
          </a:p>
          <a:p>
            <a:r>
              <a:rPr lang="en-US" sz="1200" kern="1200" dirty="0" smtClean="0">
                <a:solidFill>
                  <a:schemeClr val="tx1"/>
                </a:solidFill>
                <a:latin typeface="+mn-lt"/>
                <a:ea typeface="+mn-ea"/>
                <a:cs typeface="+mn-cs"/>
              </a:rPr>
              <a:t>Upgrade applications and servers/services together. If the server is Unicode and client is non-Unicode or vice versa, the data will need to be converted to each code page every time the data travels between server and client.</a:t>
            </a:r>
          </a:p>
          <a:p>
            <a:r>
              <a:rPr lang="en-US" sz="1200" kern="1200" dirty="0" smtClean="0">
                <a:solidFill>
                  <a:schemeClr val="tx1"/>
                </a:solidFill>
                <a:latin typeface="+mn-lt"/>
                <a:ea typeface="+mn-ea"/>
                <a:cs typeface="+mn-cs"/>
              </a:rPr>
              <a:t>Perform code reviews to avoid buffer overflow attacks. When doing character transformation, text strings may grow or shrink substantially.</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12</a:t>
            </a:fld>
            <a:endParaRPr lang="en-US"/>
          </a:p>
        </p:txBody>
      </p:sp>
    </p:spTree>
    <p:extLst>
      <p:ext uri="{BB962C8B-B14F-4D97-AF65-F5344CB8AC3E}">
        <p14:creationId xmlns:p14="http://schemas.microsoft.com/office/powerpoint/2010/main" val="56360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Displaying domain names and email addresses is usually straightforward when the scripts used are supported in the underlying OS and strings are stored in Unicode; however, application-specific transformations may be required otherwise.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Recommendations</a:t>
            </a:r>
            <a:r>
              <a:rPr lang="en-US" sz="1200" kern="1200" baseline="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Display all Unicode code points which are supported by the underlying operating system. If an application maintains its own font sets, comprehensive Unicode support should be offered to the collection of fonts available from the operating system.</a:t>
            </a:r>
          </a:p>
          <a:p>
            <a:r>
              <a:rPr lang="en-US" sz="1200" kern="1200" dirty="0" smtClean="0">
                <a:solidFill>
                  <a:schemeClr val="tx1"/>
                </a:solidFill>
                <a:latin typeface="+mn-lt"/>
                <a:ea typeface="+mn-ea"/>
                <a:cs typeface="+mn-cs"/>
              </a:rPr>
              <a:t>When developing an app or a service, or when operating a registry, consider the languages supported and make sure OS and applications cover those languages.</a:t>
            </a:r>
          </a:p>
          <a:p>
            <a:r>
              <a:rPr lang="en-US" sz="1200" kern="1200" dirty="0" smtClean="0">
                <a:solidFill>
                  <a:schemeClr val="tx1"/>
                </a:solidFill>
                <a:latin typeface="+mn-lt"/>
                <a:ea typeface="+mn-ea"/>
                <a:cs typeface="+mn-cs"/>
              </a:rPr>
              <a:t>Convert non-Unicode data to Unicode before display. For example, the end user should see “</a:t>
            </a:r>
            <a:r>
              <a:rPr lang="en-US" sz="1200" kern="1200" dirty="0" err="1" smtClean="0">
                <a:solidFill>
                  <a:schemeClr val="tx1"/>
                </a:solidFill>
                <a:latin typeface="+mn-lt"/>
                <a:ea typeface="+mn-ea"/>
                <a:cs typeface="+mn-cs"/>
              </a:rPr>
              <a:t>everyone.みんな</a:t>
            </a:r>
            <a:r>
              <a:rPr lang="en-US" sz="1200" kern="1200" dirty="0" smtClean="0">
                <a:solidFill>
                  <a:schemeClr val="tx1"/>
                </a:solidFill>
                <a:latin typeface="+mn-lt"/>
                <a:ea typeface="+mn-ea"/>
                <a:cs typeface="+mn-cs"/>
              </a:rPr>
              <a:t>” as opposed to “</a:t>
            </a:r>
            <a:r>
              <a:rPr lang="en-US" sz="1200" kern="1200" dirty="0" err="1" smtClean="0">
                <a:solidFill>
                  <a:schemeClr val="tx1"/>
                </a:solidFill>
                <a:latin typeface="+mn-lt"/>
                <a:ea typeface="+mn-ea"/>
                <a:cs typeface="+mn-cs"/>
              </a:rPr>
              <a:t>everyone.xn</a:t>
            </a:r>
            <a:r>
              <a:rPr lang="en-US" sz="1200" kern="1200" dirty="0" smtClean="0">
                <a:solidFill>
                  <a:schemeClr val="tx1"/>
                </a:solidFill>
                <a:latin typeface="+mn-lt"/>
                <a:ea typeface="+mn-ea"/>
                <a:cs typeface="+mn-cs"/>
              </a:rPr>
              <a:t>--q9jyb4c”. (This conversion is an example of UA-ready processing).</a:t>
            </a:r>
          </a:p>
          <a:p>
            <a:r>
              <a:rPr lang="en-US" sz="1200" kern="1200" dirty="0" smtClean="0">
                <a:solidFill>
                  <a:schemeClr val="tx1"/>
                </a:solidFill>
                <a:latin typeface="+mn-lt"/>
                <a:ea typeface="+mn-ea"/>
                <a:cs typeface="+mn-cs"/>
              </a:rPr>
              <a:t>Display Unicode by default. Use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text to the user only when it provides a benefit. Augment Unicode display with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hover text as a mitigation.</a:t>
            </a:r>
          </a:p>
          <a:p>
            <a:r>
              <a:rPr lang="en-US" sz="1200" kern="1200" dirty="0" smtClean="0">
                <a:solidFill>
                  <a:schemeClr val="tx1"/>
                </a:solidFill>
                <a:latin typeface="+mn-lt"/>
                <a:ea typeface="+mn-ea"/>
                <a:cs typeface="+mn-cs"/>
              </a:rPr>
              <a:t>Consider that mixed-script addresses will become more common. Some Unicode characters may look the same to the human eye, but different to computers. Don’t assume that mixed-script strings are intended for malicious purposes, such as phishing, and if the user interface calls the strings to the user’s attention, be sure that it does so in a way which is not</a:t>
            </a:r>
          </a:p>
          <a:p>
            <a:r>
              <a:rPr lang="en-US" sz="1200" kern="1200" dirty="0" smtClean="0">
                <a:solidFill>
                  <a:schemeClr val="tx1"/>
                </a:solidFill>
                <a:latin typeface="+mn-lt"/>
                <a:ea typeface="+mn-ea"/>
                <a:cs typeface="+mn-cs"/>
              </a:rPr>
              <a:t>prejudicial to users of non-Latin scripts. Learn more about Unicode Security Considerations at: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/reports/tr36/. </a:t>
            </a:r>
          </a:p>
          <a:p>
            <a:r>
              <a:rPr lang="en-US" sz="1200" kern="1200" dirty="0" smtClean="0">
                <a:solidFill>
                  <a:schemeClr val="tx1"/>
                </a:solidFill>
                <a:latin typeface="+mn-lt"/>
                <a:ea typeface="+mn-ea"/>
                <a:cs typeface="+mn-cs"/>
              </a:rPr>
              <a:t>Use Unicode IDNA Compatibility Processing in order to match user expectations. To learn more, go to: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/reports/tr46/.</a:t>
            </a:r>
          </a:p>
          <a:p>
            <a:r>
              <a:rPr lang="en-US" sz="1200" kern="1200" dirty="0" smtClean="0">
                <a:solidFill>
                  <a:schemeClr val="tx1"/>
                </a:solidFill>
                <a:latin typeface="+mn-lt"/>
                <a:ea typeface="+mn-ea"/>
                <a:cs typeface="+mn-cs"/>
              </a:rPr>
              <a:t>Be aware of unassigned and disallowed characters. Learn more at RFC 5892: https://</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rfc</a:t>
            </a:r>
            <a:r>
              <a:rPr lang="en-US" sz="1200" kern="1200" dirty="0" smtClean="0">
                <a:solidFill>
                  <a:schemeClr val="tx1"/>
                </a:solidFill>
                <a:latin typeface="+mn-lt"/>
                <a:ea typeface="+mn-ea"/>
                <a:cs typeface="+mn-cs"/>
              </a:rPr>
              <a:t>/rfc5892.txt.</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13</a:t>
            </a:fld>
            <a:endParaRPr lang="en-US"/>
          </a:p>
        </p:txBody>
      </p:sp>
    </p:spTree>
    <p:extLst>
      <p:ext uri="{BB962C8B-B14F-4D97-AF65-F5344CB8AC3E}">
        <p14:creationId xmlns:p14="http://schemas.microsoft.com/office/powerpoint/2010/main" val="77615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Displaying domain names and email addresses is usually straightforward when the scripts used are supported in the underlying OS and strings are stored in Unicode; however, application-specific transformations may be required otherwise.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Recommendations</a:t>
            </a:r>
            <a:r>
              <a:rPr lang="en-US" sz="1200" kern="1200" baseline="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Display all Unicode code points which are supported by the underlying operating system. If an application maintains its own font sets, comprehensive Unicode support should be offered to the collection of fonts available from the operating system.</a:t>
            </a:r>
          </a:p>
          <a:p>
            <a:r>
              <a:rPr lang="en-US" sz="1200" kern="1200" dirty="0" smtClean="0">
                <a:solidFill>
                  <a:schemeClr val="tx1"/>
                </a:solidFill>
                <a:latin typeface="+mn-lt"/>
                <a:ea typeface="+mn-ea"/>
                <a:cs typeface="+mn-cs"/>
              </a:rPr>
              <a:t>When developing an app or a service, or when operating a registry, consider the languages supported and make sure OS and applications cover those languages.</a:t>
            </a:r>
          </a:p>
          <a:p>
            <a:r>
              <a:rPr lang="en-US" sz="1200" kern="1200" dirty="0" smtClean="0">
                <a:solidFill>
                  <a:schemeClr val="tx1"/>
                </a:solidFill>
                <a:latin typeface="+mn-lt"/>
                <a:ea typeface="+mn-ea"/>
                <a:cs typeface="+mn-cs"/>
              </a:rPr>
              <a:t>Convert non-Unicode data to Unicode before display. For example, the end user should see “</a:t>
            </a:r>
            <a:r>
              <a:rPr lang="en-US" sz="1200" kern="1200" dirty="0" err="1" smtClean="0">
                <a:solidFill>
                  <a:schemeClr val="tx1"/>
                </a:solidFill>
                <a:latin typeface="+mn-lt"/>
                <a:ea typeface="+mn-ea"/>
                <a:cs typeface="+mn-cs"/>
              </a:rPr>
              <a:t>everyone.みんな</a:t>
            </a:r>
            <a:r>
              <a:rPr lang="en-US" sz="1200" kern="1200" dirty="0" smtClean="0">
                <a:solidFill>
                  <a:schemeClr val="tx1"/>
                </a:solidFill>
                <a:latin typeface="+mn-lt"/>
                <a:ea typeface="+mn-ea"/>
                <a:cs typeface="+mn-cs"/>
              </a:rPr>
              <a:t>” as opposed to “</a:t>
            </a:r>
            <a:r>
              <a:rPr lang="en-US" sz="1200" kern="1200" dirty="0" err="1" smtClean="0">
                <a:solidFill>
                  <a:schemeClr val="tx1"/>
                </a:solidFill>
                <a:latin typeface="+mn-lt"/>
                <a:ea typeface="+mn-ea"/>
                <a:cs typeface="+mn-cs"/>
              </a:rPr>
              <a:t>everyone.xn</a:t>
            </a:r>
            <a:r>
              <a:rPr lang="en-US" sz="1200" kern="1200" dirty="0" smtClean="0">
                <a:solidFill>
                  <a:schemeClr val="tx1"/>
                </a:solidFill>
                <a:latin typeface="+mn-lt"/>
                <a:ea typeface="+mn-ea"/>
                <a:cs typeface="+mn-cs"/>
              </a:rPr>
              <a:t>--q9jyb4c”. (This conversion is an example of UA-ready processing).</a:t>
            </a:r>
          </a:p>
          <a:p>
            <a:r>
              <a:rPr lang="en-US" sz="1200" kern="1200" dirty="0" smtClean="0">
                <a:solidFill>
                  <a:schemeClr val="tx1"/>
                </a:solidFill>
                <a:latin typeface="+mn-lt"/>
                <a:ea typeface="+mn-ea"/>
                <a:cs typeface="+mn-cs"/>
              </a:rPr>
              <a:t>Display Unicode by default. Use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text to the user only when it provides a benefit. Augment Unicode display with </a:t>
            </a:r>
            <a:r>
              <a:rPr lang="en-US" sz="1200" kern="1200" dirty="0" err="1" smtClean="0">
                <a:solidFill>
                  <a:schemeClr val="tx1"/>
                </a:solidFill>
                <a:latin typeface="+mn-lt"/>
                <a:ea typeface="+mn-ea"/>
                <a:cs typeface="+mn-cs"/>
              </a:rPr>
              <a:t>Punycoded</a:t>
            </a:r>
            <a:r>
              <a:rPr lang="en-US" sz="1200" kern="1200" dirty="0" smtClean="0">
                <a:solidFill>
                  <a:schemeClr val="tx1"/>
                </a:solidFill>
                <a:latin typeface="+mn-lt"/>
                <a:ea typeface="+mn-ea"/>
                <a:cs typeface="+mn-cs"/>
              </a:rPr>
              <a:t> hover text as a mitigation.</a:t>
            </a:r>
          </a:p>
          <a:p>
            <a:r>
              <a:rPr lang="en-US" sz="1200" kern="1200" dirty="0" smtClean="0">
                <a:solidFill>
                  <a:schemeClr val="tx1"/>
                </a:solidFill>
                <a:latin typeface="+mn-lt"/>
                <a:ea typeface="+mn-ea"/>
                <a:cs typeface="+mn-cs"/>
              </a:rPr>
              <a:t>Consider that mixed-script addresses will become more common. Some Unicode characters may look the same to the human eye, but different to computers. Don’t assume that mixed-script strings are intended for malicious purposes, such as phishing, and if the user interface calls the strings to the user’s attention, be sure that it does so in a way which is not</a:t>
            </a:r>
          </a:p>
          <a:p>
            <a:r>
              <a:rPr lang="en-US" sz="1200" kern="1200" dirty="0" smtClean="0">
                <a:solidFill>
                  <a:schemeClr val="tx1"/>
                </a:solidFill>
                <a:latin typeface="+mn-lt"/>
                <a:ea typeface="+mn-ea"/>
                <a:cs typeface="+mn-cs"/>
              </a:rPr>
              <a:t>prejudicial to users of non-Latin scripts. Learn more about Unicode Security Considerations at: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/reports/tr36/. </a:t>
            </a:r>
          </a:p>
          <a:p>
            <a:r>
              <a:rPr lang="en-US" sz="1200" kern="1200" dirty="0" smtClean="0">
                <a:solidFill>
                  <a:schemeClr val="tx1"/>
                </a:solidFill>
                <a:latin typeface="+mn-lt"/>
                <a:ea typeface="+mn-ea"/>
                <a:cs typeface="+mn-cs"/>
              </a:rPr>
              <a:t>Use Unicode IDNA Compatibility Processing in order to match user expectations. To learn more, go to: http://</a:t>
            </a:r>
            <a:r>
              <a:rPr lang="en-US" sz="1200" kern="1200" dirty="0" err="1" smtClean="0">
                <a:solidFill>
                  <a:schemeClr val="tx1"/>
                </a:solidFill>
                <a:latin typeface="+mn-lt"/>
                <a:ea typeface="+mn-ea"/>
                <a:cs typeface="+mn-cs"/>
              </a:rPr>
              <a:t>unicode.org</a:t>
            </a:r>
            <a:r>
              <a:rPr lang="en-US" sz="1200" kern="1200" dirty="0" smtClean="0">
                <a:solidFill>
                  <a:schemeClr val="tx1"/>
                </a:solidFill>
                <a:latin typeface="+mn-lt"/>
                <a:ea typeface="+mn-ea"/>
                <a:cs typeface="+mn-cs"/>
              </a:rPr>
              <a:t>/reports/tr46/.</a:t>
            </a:r>
          </a:p>
          <a:p>
            <a:r>
              <a:rPr lang="en-US" sz="1200" kern="1200" dirty="0" smtClean="0">
                <a:solidFill>
                  <a:schemeClr val="tx1"/>
                </a:solidFill>
                <a:latin typeface="+mn-lt"/>
                <a:ea typeface="+mn-ea"/>
                <a:cs typeface="+mn-cs"/>
              </a:rPr>
              <a:t>Be aware of unassigned and disallowed characters. Learn more at RFC 5892: https://</a:t>
            </a:r>
            <a:r>
              <a:rPr lang="en-US" sz="1200" kern="1200" dirty="0" err="1" smtClean="0">
                <a:solidFill>
                  <a:schemeClr val="tx1"/>
                </a:solidFill>
                <a:latin typeface="+mn-lt"/>
                <a:ea typeface="+mn-ea"/>
                <a:cs typeface="+mn-cs"/>
              </a:rPr>
              <a:t>tools.ietf.org</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rfc</a:t>
            </a:r>
            <a:r>
              <a:rPr lang="en-US" sz="1200" kern="1200" dirty="0" smtClean="0">
                <a:solidFill>
                  <a:schemeClr val="tx1"/>
                </a:solidFill>
                <a:latin typeface="+mn-lt"/>
                <a:ea typeface="+mn-ea"/>
                <a:cs typeface="+mn-cs"/>
              </a:rPr>
              <a:t>/rfc5892.txt.</a:t>
            </a:r>
            <a:endParaRPr lang="en-US" dirty="0"/>
          </a:p>
        </p:txBody>
      </p:sp>
      <p:sp>
        <p:nvSpPr>
          <p:cNvPr id="4" name="Slide Number Placeholder 3"/>
          <p:cNvSpPr>
            <a:spLocks noGrp="1"/>
          </p:cNvSpPr>
          <p:nvPr>
            <p:ph type="sldNum" sz="quarter" idx="10"/>
          </p:nvPr>
        </p:nvSpPr>
        <p:spPr/>
        <p:txBody>
          <a:bodyPr/>
          <a:lstStyle/>
          <a:p>
            <a:fld id="{8870686C-8BC4-524E-8ABC-5F9B9C355391}" type="slidenum">
              <a:rPr lang="en-US" smtClean="0"/>
              <a:t>14</a:t>
            </a:fld>
            <a:endParaRPr lang="en-US"/>
          </a:p>
        </p:txBody>
      </p:sp>
    </p:spTree>
    <p:extLst>
      <p:ext uri="{BB962C8B-B14F-4D97-AF65-F5344CB8AC3E}">
        <p14:creationId xmlns:p14="http://schemas.microsoft.com/office/powerpoint/2010/main" val="1386766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rt">
    <p:bg>
      <p:bgPr>
        <a:solidFill>
          <a:srgbClr val="F59122"/>
        </a:solidFill>
        <a:effectLst/>
      </p:bgPr>
    </p:bg>
    <p:spTree>
      <p:nvGrpSpPr>
        <p:cNvPr id="1" name=""/>
        <p:cNvGrpSpPr/>
        <p:nvPr/>
      </p:nvGrpSpPr>
      <p:grpSpPr>
        <a:xfrm>
          <a:off x="0" y="0"/>
          <a:ext cx="0" cy="0"/>
          <a:chOff x="0" y="0"/>
          <a:chExt cx="0" cy="0"/>
        </a:xfrm>
      </p:grpSpPr>
      <p:pic>
        <p:nvPicPr>
          <p:cNvPr id="13" name="Picture 12"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1" name="TextBox 10"/>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smtClean="0">
                <a:solidFill>
                  <a:schemeClr val="accent4">
                    <a:lumMod val="50000"/>
                  </a:schemeClr>
                </a:solidFill>
                <a:latin typeface="Open Sans Light"/>
                <a:cs typeface="Open Sans Light"/>
              </a:rPr>
              <a:t>Universal </a:t>
            </a:r>
            <a:r>
              <a:rPr lang="en-US" sz="1200" baseline="0" dirty="0" smtClean="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sp>
        <p:nvSpPr>
          <p:cNvPr id="19" name="Title 18"/>
          <p:cNvSpPr>
            <a:spLocks noGrp="1"/>
          </p:cNvSpPr>
          <p:nvPr userDrawn="1">
            <p:ph type="title" hasCustomPrompt="1"/>
          </p:nvPr>
        </p:nvSpPr>
        <p:spPr>
          <a:xfrm>
            <a:off x="457200" y="3000709"/>
            <a:ext cx="8153399" cy="557986"/>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smtClean="0"/>
              <a:t>Presentation Title: Short</a:t>
            </a:r>
            <a:endParaRPr lang="en-US" dirty="0"/>
          </a:p>
        </p:txBody>
      </p:sp>
      <p:pic>
        <p:nvPicPr>
          <p:cNvPr id="124" name="Picture 123" descr="ua-deck_title-01.png"/>
          <p:cNvPicPr>
            <a:picLocks noChangeAspect="1"/>
          </p:cNvPicPr>
          <p:nvPr userDrawn="1"/>
        </p:nvPicPr>
        <p:blipFill rotWithShape="1">
          <a:blip r:embed="rId3">
            <a:extLst>
              <a:ext uri="{28A0092B-C50C-407E-A947-70E740481C1C}">
                <a14:useLocalDpi xmlns:a14="http://schemas.microsoft.com/office/drawing/2010/main" val="0"/>
              </a:ext>
            </a:extLst>
          </a:blip>
          <a:srcRect b="130"/>
          <a:stretch/>
        </p:blipFill>
        <p:spPr>
          <a:xfrm>
            <a:off x="0" y="0"/>
            <a:ext cx="9144000" cy="2368296"/>
          </a:xfrm>
          <a:prstGeom prst="rect">
            <a:avLst/>
          </a:prstGeom>
        </p:spPr>
      </p:pic>
    </p:spTree>
    <p:extLst>
      <p:ext uri="{BB962C8B-B14F-4D97-AF65-F5344CB8AC3E}">
        <p14:creationId xmlns:p14="http://schemas.microsoft.com/office/powerpoint/2010/main" val="33651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Long">
    <p:bg>
      <p:bgPr>
        <a:solidFill>
          <a:srgbClr val="F59122"/>
        </a:solidFill>
        <a:effectLst/>
      </p:bgPr>
    </p:bg>
    <p:spTree>
      <p:nvGrpSpPr>
        <p:cNvPr id="1" name=""/>
        <p:cNvGrpSpPr/>
        <p:nvPr/>
      </p:nvGrpSpPr>
      <p:grpSpPr>
        <a:xfrm>
          <a:off x="0" y="0"/>
          <a:ext cx="0" cy="0"/>
          <a:chOff x="0" y="0"/>
          <a:chExt cx="0" cy="0"/>
        </a:xfrm>
      </p:grpSpPr>
      <p:sp>
        <p:nvSpPr>
          <p:cNvPr id="10" name="Title 18"/>
          <p:cNvSpPr>
            <a:spLocks noGrp="1"/>
          </p:cNvSpPr>
          <p:nvPr>
            <p:ph type="title" hasCustomPrompt="1"/>
          </p:nvPr>
        </p:nvSpPr>
        <p:spPr>
          <a:xfrm>
            <a:off x="473077" y="2877371"/>
            <a:ext cx="8137524" cy="1115568"/>
          </a:xfrm>
          <a:prstGeom prst="rect">
            <a:avLst/>
          </a:prstGeom>
        </p:spPr>
        <p:txBody>
          <a:bodyPr vert="horz"/>
          <a:lstStyle>
            <a:lvl1pPr algn="l">
              <a:lnSpc>
                <a:spcPct val="100000"/>
              </a:lnSpc>
              <a:defRPr sz="3000" baseline="0">
                <a:solidFill>
                  <a:schemeClr val="accent4">
                    <a:lumMod val="50000"/>
                  </a:schemeClr>
                </a:solidFill>
                <a:latin typeface="Open Sans"/>
                <a:cs typeface="Open Sans"/>
              </a:defRPr>
            </a:lvl1pPr>
          </a:lstStyle>
          <a:p>
            <a:r>
              <a:rPr lang="en-US" dirty="0" smtClean="0"/>
              <a:t>Presentation Title:  Long (Use only if absolutely necessary)</a:t>
            </a:r>
            <a:endParaRPr lang="en-US" dirty="0"/>
          </a:p>
        </p:txBody>
      </p:sp>
      <p:pic>
        <p:nvPicPr>
          <p:cNvPr id="15" name="Picture 14"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7364413" y="4224010"/>
            <a:ext cx="1459547" cy="463862"/>
          </a:xfrm>
          <a:prstGeom prst="rect">
            <a:avLst/>
          </a:prstGeom>
        </p:spPr>
      </p:pic>
      <p:sp>
        <p:nvSpPr>
          <p:cNvPr id="16" name="TextBox 15"/>
          <p:cNvSpPr txBox="1"/>
          <p:nvPr userDrawn="1"/>
        </p:nvSpPr>
        <p:spPr>
          <a:xfrm>
            <a:off x="7270750" y="4781113"/>
            <a:ext cx="1692519" cy="200055"/>
          </a:xfrm>
          <a:prstGeom prst="rect">
            <a:avLst/>
          </a:prstGeom>
          <a:noFill/>
        </p:spPr>
        <p:txBody>
          <a:bodyPr wrap="square" tIns="0" rIns="0" bIns="0" rtlCol="0" anchor="ctr" anchorCtr="0">
            <a:spAutoFit/>
          </a:bodyPr>
          <a:lstStyle/>
          <a:p>
            <a:pPr>
              <a:lnSpc>
                <a:spcPct val="110000"/>
              </a:lnSpc>
            </a:pPr>
            <a:r>
              <a:rPr lang="en-US" sz="1200" dirty="0" smtClean="0">
                <a:solidFill>
                  <a:schemeClr val="accent4">
                    <a:lumMod val="50000"/>
                  </a:schemeClr>
                </a:solidFill>
                <a:latin typeface="Open Sans Light"/>
                <a:cs typeface="Open Sans Light"/>
              </a:rPr>
              <a:t>Universal </a:t>
            </a:r>
            <a:r>
              <a:rPr lang="en-US" sz="1200" baseline="0" dirty="0" smtClean="0">
                <a:solidFill>
                  <a:schemeClr val="accent4">
                    <a:lumMod val="50000"/>
                  </a:schemeClr>
                </a:solidFill>
                <a:latin typeface="Open Sans Light"/>
                <a:cs typeface="Open Sans Light"/>
              </a:rPr>
              <a:t>Acceptance</a:t>
            </a:r>
            <a:endParaRPr lang="en-US" sz="1200" dirty="0">
              <a:solidFill>
                <a:schemeClr val="accent4">
                  <a:lumMod val="50000"/>
                </a:schemeClr>
              </a:solidFill>
              <a:latin typeface="Open Sans Light"/>
              <a:cs typeface="Open Sans Light"/>
            </a:endParaRPr>
          </a:p>
        </p:txBody>
      </p:sp>
      <p:pic>
        <p:nvPicPr>
          <p:cNvPr id="21" name="Picture 20" descr="ua-deck_titl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2371344"/>
          </a:xfrm>
          <a:prstGeom prst="rect">
            <a:avLst/>
          </a:prstGeom>
        </p:spPr>
      </p:pic>
    </p:spTree>
    <p:extLst>
      <p:ext uri="{BB962C8B-B14F-4D97-AF65-F5344CB8AC3E}">
        <p14:creationId xmlns:p14="http://schemas.microsoft.com/office/powerpoint/2010/main" val="85926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Plain">
    <p:spTree>
      <p:nvGrpSpPr>
        <p:cNvPr id="1" name=""/>
        <p:cNvGrpSpPr/>
        <p:nvPr/>
      </p:nvGrpSpPr>
      <p:grpSpPr>
        <a:xfrm>
          <a:off x="0" y="0"/>
          <a:ext cx="0" cy="0"/>
          <a:chOff x="0" y="0"/>
          <a:chExt cx="0" cy="0"/>
        </a:xfrm>
      </p:grpSpPr>
      <p:sp>
        <p:nvSpPr>
          <p:cNvPr id="6" name="Rectangle 5"/>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0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tylized">
    <p:spTree>
      <p:nvGrpSpPr>
        <p:cNvPr id="1" name=""/>
        <p:cNvGrpSpPr/>
        <p:nvPr/>
      </p:nvGrpSpPr>
      <p:grpSpPr>
        <a:xfrm>
          <a:off x="0" y="0"/>
          <a:ext cx="0" cy="0"/>
          <a:chOff x="0" y="0"/>
          <a:chExt cx="0" cy="0"/>
        </a:xfrm>
      </p:grpSpPr>
      <p:sp>
        <p:nvSpPr>
          <p:cNvPr id="4" name="Freeform 3"/>
          <p:cNvSpPr/>
          <p:nvPr userDrawn="1"/>
        </p:nvSpPr>
        <p:spPr>
          <a:xfrm>
            <a:off x="0" y="2129311"/>
            <a:ext cx="9143999" cy="3019999"/>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reeform 4"/>
          <p:cNvSpPr/>
          <p:nvPr userDrawn="1"/>
        </p:nvSpPr>
        <p:spPr>
          <a:xfrm>
            <a:off x="2607418" y="2951150"/>
            <a:ext cx="6536582" cy="2192350"/>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chemeClr val="accent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0"/>
          <p:cNvSpPr>
            <a:spLocks noGrp="1"/>
          </p:cNvSpPr>
          <p:nvPr userDrawn="1">
            <p:ph type="title"/>
          </p:nvPr>
        </p:nvSpPr>
        <p:spPr>
          <a:xfrm>
            <a:off x="320040" y="206375"/>
            <a:ext cx="8441502"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3" name="Rectangle 12"/>
          <p:cNvSpPr/>
          <p:nvPr userDrawn="1"/>
        </p:nvSpPr>
        <p:spPr>
          <a:xfrm>
            <a:off x="737418" y="4864647"/>
            <a:ext cx="8247888"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3" name="Isosceles Triangle 22"/>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Parallelogram 24"/>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69104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Bullets">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6"/>
          <p:cNvSpPr>
            <a:spLocks noGrp="1"/>
          </p:cNvSpPr>
          <p:nvPr>
            <p:ph sz="quarter" idx="10"/>
          </p:nvPr>
        </p:nvSpPr>
        <p:spPr>
          <a:xfrm>
            <a:off x="320675" y="1389062"/>
            <a:ext cx="8450746" cy="3065339"/>
          </a:xfrm>
          <a:prstGeom prst="rect">
            <a:avLst/>
          </a:prstGeom>
        </p:spPr>
        <p:txBody>
          <a:bodyPr vert="horz"/>
          <a:lstStyle>
            <a:lvl1pPr marL="274320" indent="-182880">
              <a:buClr>
                <a:schemeClr val="accent2"/>
              </a:buClr>
              <a:buSzPct val="85000"/>
              <a:buFont typeface="Lucida Grande"/>
              <a:buChar char="*"/>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3845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Chart">
    <p:spTree>
      <p:nvGrpSpPr>
        <p:cNvPr id="1" name=""/>
        <p:cNvGrpSpPr/>
        <p:nvPr/>
      </p:nvGrpSpPr>
      <p:grpSpPr>
        <a:xfrm>
          <a:off x="0" y="0"/>
          <a:ext cx="0" cy="0"/>
          <a:chOff x="0" y="0"/>
          <a:chExt cx="0" cy="0"/>
        </a:xfrm>
      </p:grpSpPr>
      <p:sp>
        <p:nvSpPr>
          <p:cNvPr id="3" name="Title 10"/>
          <p:cNvSpPr>
            <a:spLocks noGrp="1"/>
          </p:cNvSpPr>
          <p:nvPr>
            <p:ph type="title"/>
          </p:nvPr>
        </p:nvSpPr>
        <p:spPr>
          <a:xfrm>
            <a:off x="320040" y="206375"/>
            <a:ext cx="8445730"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5" name="Isosceles Triangle 4"/>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89685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6" name="Rectangle 5"/>
          <p:cNvSpPr/>
          <p:nvPr userDrawn="1"/>
        </p:nvSpPr>
        <p:spPr>
          <a:xfrm>
            <a:off x="0" y="4864647"/>
            <a:ext cx="8985306" cy="284662"/>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4865559"/>
            <a:ext cx="1371600" cy="283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a-logo_wht.png"/>
          <p:cNvPicPr>
            <a:picLocks noChangeAspect="1"/>
          </p:cNvPicPr>
          <p:nvPr userDrawn="1"/>
        </p:nvPicPr>
        <p:blipFill>
          <a:blip r:embed="rId2">
            <a:alphaModFix amt="40000"/>
            <a:extLst>
              <a:ext uri="{28A0092B-C50C-407E-A947-70E740481C1C}">
                <a14:useLocalDpi xmlns:a14="http://schemas.microsoft.com/office/drawing/2010/main" val="0"/>
              </a:ext>
            </a:extLst>
          </a:blip>
          <a:stretch>
            <a:fillRect/>
          </a:stretch>
        </p:blipFill>
        <p:spPr>
          <a:xfrm>
            <a:off x="163565" y="4903789"/>
            <a:ext cx="661750" cy="210312"/>
          </a:xfrm>
          <a:prstGeom prst="rect">
            <a:avLst/>
          </a:prstGeom>
        </p:spPr>
      </p:pic>
      <p:sp>
        <p:nvSpPr>
          <p:cNvPr id="2" name="Isosceles Triangle 1"/>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0"/>
          <p:cNvSpPr>
            <a:spLocks noGrp="1"/>
          </p:cNvSpPr>
          <p:nvPr userDrawn="1">
            <p:ph type="title"/>
          </p:nvPr>
        </p:nvSpPr>
        <p:spPr>
          <a:xfrm>
            <a:off x="320040" y="206375"/>
            <a:ext cx="8451381" cy="857250"/>
          </a:xfrm>
          <a:prstGeom prst="rect">
            <a:avLst/>
          </a:prstGeom>
        </p:spPr>
        <p:txBody>
          <a:bodyPr vert="horz"/>
          <a:lstStyle>
            <a:lvl1pPr algn="l">
              <a:defRPr sz="3200">
                <a:latin typeface="Open Sans"/>
                <a:cs typeface="Open Sans"/>
              </a:defRPr>
            </a:lvl1pPr>
          </a:lstStyle>
          <a:p>
            <a:r>
              <a:rPr lang="en-US" dirty="0" smtClean="0"/>
              <a:t>Click to edit Master title style</a:t>
            </a:r>
            <a:endParaRPr lang="en-US" dirty="0"/>
          </a:p>
        </p:txBody>
      </p:sp>
      <p:sp>
        <p:nvSpPr>
          <p:cNvPr id="12" name="Rectangle 11"/>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
        <p:nvSpPr>
          <p:cNvPr id="16" name="Parallelogram 15"/>
          <p:cNvSpPr/>
          <p:nvPr userDrawn="1"/>
        </p:nvSpPr>
        <p:spPr>
          <a:xfrm rot="10800000">
            <a:off x="1222502" y="4864608"/>
            <a:ext cx="322410" cy="283464"/>
          </a:xfrm>
          <a:prstGeom prst="parallelogram">
            <a:avLst>
              <a:gd name="adj" fmla="val 5811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1309370" y="4864608"/>
            <a:ext cx="124460" cy="588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ontent Placeholder 6"/>
          <p:cNvSpPr>
            <a:spLocks noGrp="1"/>
          </p:cNvSpPr>
          <p:nvPr>
            <p:ph sz="quarter" idx="10"/>
          </p:nvPr>
        </p:nvSpPr>
        <p:spPr>
          <a:xfrm>
            <a:off x="0" y="996696"/>
            <a:ext cx="5486400" cy="3383280"/>
          </a:xfrm>
          <a:prstGeom prst="rect">
            <a:avLst/>
          </a:prstGeom>
        </p:spPr>
        <p:txBody>
          <a:bodyPr vert="horz"/>
          <a:lstStyle>
            <a:lvl1pPr marL="91440" indent="0">
              <a:buClr>
                <a:schemeClr val="accent2"/>
              </a:buClr>
              <a:buSzPct val="85000"/>
              <a:buFont typeface="Lucida Grande"/>
              <a:buNone/>
              <a:defRPr sz="2000">
                <a:latin typeface="Open Sans Light"/>
                <a:cs typeface="Open Sans Light"/>
              </a:defRPr>
            </a:lvl1pPr>
            <a:lvl2pPr marL="548640" indent="-182880">
              <a:buClr>
                <a:schemeClr val="accent2"/>
              </a:buClr>
              <a:buSzPct val="85000"/>
              <a:buFont typeface="Lucida Grande"/>
              <a:buChar char="*"/>
              <a:defRPr sz="1800">
                <a:latin typeface="Open Sans Light"/>
                <a:cs typeface="Open Sans Light"/>
              </a:defRPr>
            </a:lvl2pPr>
            <a:lvl3pPr marL="822960" indent="-182880">
              <a:buClr>
                <a:schemeClr val="accent2"/>
              </a:buClr>
              <a:buSzPct val="85000"/>
              <a:buFont typeface="Lucida Grande"/>
              <a:buChar char="*"/>
              <a:defRPr sz="1600">
                <a:latin typeface="Open Sans Light"/>
                <a:cs typeface="Open Sans Light"/>
              </a:defRPr>
            </a:lvl3pPr>
            <a:lvl4pPr marL="1097280" indent="-182880">
              <a:buClr>
                <a:schemeClr val="accent2"/>
              </a:buClr>
              <a:buSzPct val="85000"/>
              <a:buFont typeface="Lucida Grande"/>
              <a:buChar char="*"/>
              <a:defRPr sz="1400">
                <a:latin typeface="Open Sans Light"/>
                <a:cs typeface="Open Sans Light"/>
              </a:defRPr>
            </a:lvl4pPr>
            <a:lvl5pPr marL="1371600" indent="-182880">
              <a:buClr>
                <a:schemeClr val="accent2"/>
              </a:buClr>
              <a:buSzPct val="85000"/>
              <a:buFont typeface="Lucida Grande"/>
              <a:buChar char="*"/>
              <a:defRPr sz="1400">
                <a:latin typeface="Open Sans Light"/>
                <a:cs typeface="Open Sans Light"/>
              </a:defRPr>
            </a:lvl5pPr>
          </a:lstStyle>
          <a:p>
            <a:pPr lvl="0"/>
            <a:endParaRPr lang="en-US" dirty="0"/>
          </a:p>
        </p:txBody>
      </p:sp>
    </p:spTree>
    <p:extLst>
      <p:ext uri="{BB962C8B-B14F-4D97-AF65-F5344CB8AC3E}">
        <p14:creationId xmlns:p14="http://schemas.microsoft.com/office/powerpoint/2010/main" val="119621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accent4"/>
        </a:solidFill>
        <a:effectLst/>
      </p:bgPr>
    </p:bg>
    <p:spTree>
      <p:nvGrpSpPr>
        <p:cNvPr id="1" name=""/>
        <p:cNvGrpSpPr/>
        <p:nvPr/>
      </p:nvGrpSpPr>
      <p:grpSpPr>
        <a:xfrm>
          <a:off x="0" y="0"/>
          <a:ext cx="0" cy="0"/>
          <a:chOff x="0" y="0"/>
          <a:chExt cx="0" cy="0"/>
        </a:xfrm>
      </p:grpSpPr>
      <p:sp>
        <p:nvSpPr>
          <p:cNvPr id="19" name="Title 10"/>
          <p:cNvSpPr>
            <a:spLocks noGrp="1"/>
          </p:cNvSpPr>
          <p:nvPr>
            <p:ph type="title"/>
          </p:nvPr>
        </p:nvSpPr>
        <p:spPr>
          <a:xfrm>
            <a:off x="915988" y="1366673"/>
            <a:ext cx="5935662" cy="1529446"/>
          </a:xfrm>
          <a:prstGeom prst="rect">
            <a:avLst/>
          </a:prstGeom>
        </p:spPr>
        <p:txBody>
          <a:bodyPr vert="horz"/>
          <a:lstStyle>
            <a:lvl1pPr algn="l">
              <a:defRPr sz="3200">
                <a:solidFill>
                  <a:schemeClr val="bg1"/>
                </a:solidFill>
                <a:latin typeface="Open Sans"/>
                <a:cs typeface="Open Sans"/>
              </a:defRPr>
            </a:lvl1pPr>
          </a:lstStyle>
          <a:p>
            <a:r>
              <a:rPr lang="en-US" dirty="0" smtClean="0"/>
              <a:t>Click to edit Master title style</a:t>
            </a:r>
            <a:endParaRPr lang="en-US" dirty="0"/>
          </a:p>
        </p:txBody>
      </p:sp>
      <p:pic>
        <p:nvPicPr>
          <p:cNvPr id="177" name="Picture 176" descr="ua-deck_title-01.png"/>
          <p:cNvPicPr>
            <a:picLocks noChangeAspect="1"/>
          </p:cNvPicPr>
          <p:nvPr userDrawn="1"/>
        </p:nvPicPr>
        <p:blipFill rotWithShape="1">
          <a:blip r:embed="rId2">
            <a:alphaModFix amt="50000"/>
            <a:extLst>
              <a:ext uri="{28A0092B-C50C-407E-A947-70E740481C1C}">
                <a14:useLocalDpi xmlns:a14="http://schemas.microsoft.com/office/drawing/2010/main" val="0"/>
              </a:ext>
            </a:extLst>
          </a:blip>
          <a:srcRect t="-65" b="28250"/>
          <a:stretch/>
        </p:blipFill>
        <p:spPr>
          <a:xfrm>
            <a:off x="0" y="3442716"/>
            <a:ext cx="9144000" cy="1700784"/>
          </a:xfrm>
          <a:prstGeom prst="rect">
            <a:avLst/>
          </a:prstGeom>
        </p:spPr>
      </p:pic>
    </p:spTree>
    <p:extLst>
      <p:ext uri="{BB962C8B-B14F-4D97-AF65-F5344CB8AC3E}">
        <p14:creationId xmlns:p14="http://schemas.microsoft.com/office/powerpoint/2010/main" val="230781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A Capabilities">
    <p:spTree>
      <p:nvGrpSpPr>
        <p:cNvPr id="1" name=""/>
        <p:cNvGrpSpPr/>
        <p:nvPr/>
      </p:nvGrpSpPr>
      <p:grpSpPr>
        <a:xfrm>
          <a:off x="0" y="0"/>
          <a:ext cx="0" cy="0"/>
          <a:chOff x="0" y="0"/>
          <a:chExt cx="0" cy="0"/>
        </a:xfrm>
      </p:grpSpPr>
      <p:sp>
        <p:nvSpPr>
          <p:cNvPr id="16" name="Rectangle 15"/>
          <p:cNvSpPr/>
          <p:nvPr userDrawn="1"/>
        </p:nvSpPr>
        <p:spPr>
          <a:xfrm>
            <a:off x="2309153" y="-1"/>
            <a:ext cx="6834848" cy="67677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Isosceles Triangle 1"/>
          <p:cNvSpPr/>
          <p:nvPr userDrawn="1"/>
        </p:nvSpPr>
        <p:spPr>
          <a:xfrm rot="10800000">
            <a:off x="-365537" y="0"/>
            <a:ext cx="4053039" cy="1797050"/>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0"/>
          <p:cNvSpPr>
            <a:spLocks noGrp="1"/>
          </p:cNvSpPr>
          <p:nvPr userDrawn="1">
            <p:ph type="title"/>
          </p:nvPr>
        </p:nvSpPr>
        <p:spPr>
          <a:xfrm>
            <a:off x="3643610" y="48104"/>
            <a:ext cx="4912149" cy="592208"/>
          </a:xfrm>
          <a:prstGeom prst="rect">
            <a:avLst/>
          </a:prstGeom>
        </p:spPr>
        <p:txBody>
          <a:bodyPr vert="horz"/>
          <a:lstStyle>
            <a:lvl1pPr algn="l">
              <a:defRPr sz="3200">
                <a:solidFill>
                  <a:srgbClr val="FFFFFF"/>
                </a:solidFill>
                <a:latin typeface="Open Sans"/>
                <a:cs typeface="Open Sans"/>
              </a:defRPr>
            </a:lvl1pPr>
          </a:lstStyle>
          <a:p>
            <a:endParaRPr lang="en-US" dirty="0"/>
          </a:p>
        </p:txBody>
      </p:sp>
      <p:sp>
        <p:nvSpPr>
          <p:cNvPr id="7" name="Isosceles Triangle 6"/>
          <p:cNvSpPr/>
          <p:nvPr userDrawn="1"/>
        </p:nvSpPr>
        <p:spPr>
          <a:xfrm>
            <a:off x="8827675" y="4865559"/>
            <a:ext cx="322410" cy="283464"/>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8910474" y="4985043"/>
            <a:ext cx="153888" cy="138499"/>
          </a:xfrm>
          <a:prstGeom prst="rect">
            <a:avLst/>
          </a:prstGeom>
        </p:spPr>
        <p:txBody>
          <a:bodyPr wrap="none" lIns="0" tIns="0" rIns="0" bIns="0">
            <a:spAutoFit/>
          </a:bodyPr>
          <a:lstStyle/>
          <a:p>
            <a:pPr algn="ctr"/>
            <a:fld id="{8DDFC638-DB97-4AFC-A337-0EF4359DD78B}" type="slidenum">
              <a:rPr kumimoji="0" lang="en-CA" sz="900" b="0" i="0" u="none" strike="noStrike" kern="1200" cap="none" spc="0" normalizeH="0" baseline="0" noProof="0" smtClean="0">
                <a:ln>
                  <a:noFill/>
                </a:ln>
                <a:solidFill>
                  <a:schemeClr val="bg1"/>
                </a:solidFill>
                <a:effectLst/>
                <a:uLnTx/>
                <a:uFillTx/>
                <a:latin typeface="Open Sans"/>
                <a:ea typeface="+mn-ea"/>
                <a:cs typeface="Open Sans"/>
              </a:rPr>
              <a:pPr algn="ctr"/>
              <a:t>‹#›</a:t>
            </a:fld>
            <a:endParaRPr lang="en-US" sz="900" dirty="0">
              <a:solidFill>
                <a:schemeClr val="bg1"/>
              </a:solidFill>
              <a:latin typeface="Open Sans"/>
              <a:cs typeface="Open Sans"/>
            </a:endParaRPr>
          </a:p>
        </p:txBody>
      </p:sp>
    </p:spTree>
    <p:extLst>
      <p:ext uri="{BB962C8B-B14F-4D97-AF65-F5344CB8AC3E}">
        <p14:creationId xmlns:p14="http://schemas.microsoft.com/office/powerpoint/2010/main" val="173789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158326"/>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5" r:id="rId3"/>
    <p:sldLayoutId id="2147483656" r:id="rId4"/>
    <p:sldLayoutId id="2147483662" r:id="rId5"/>
    <p:sldLayoutId id="2147483657" r:id="rId6"/>
    <p:sldLayoutId id="2147483663" r:id="rId7"/>
    <p:sldLayoutId id="2147483661" r:id="rId8"/>
    <p:sldLayoutId id="2147483660"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uasg.tech/subscribe" TargetMode="External"/><Relationship Id="rId2" Type="http://schemas.openxmlformats.org/officeDocument/2006/relationships/hyperlink" Target="http://www.uasg.tech/documents"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xgenplus.com/"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mailto:username@example.com"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0"/>
          <p:cNvSpPr txBox="1">
            <a:spLocks/>
          </p:cNvSpPr>
          <p:nvPr/>
        </p:nvSpPr>
        <p:spPr>
          <a:xfrm>
            <a:off x="465995" y="3569503"/>
            <a:ext cx="8144605" cy="329693"/>
          </a:xfrm>
          <a:prstGeom prst="rect">
            <a:avLst/>
          </a:prstGeom>
        </p:spPr>
        <p:txBody>
          <a:bodyPr vert="horz"/>
          <a:lstStyle>
            <a:lvl1pPr marL="0" indent="0" algn="l" defTabSz="457200" rtl="0" eaLnBrk="1" latinLnBrk="0" hangingPunct="1">
              <a:spcBef>
                <a:spcPct val="20000"/>
              </a:spcBef>
              <a:buFont typeface="Arial"/>
              <a:buNone/>
              <a:defRPr sz="1500" kern="1200" baseline="0">
                <a:solidFill>
                  <a:srgbClr val="FAFAFA"/>
                </a:solidFill>
                <a:latin typeface="Open Sans Light"/>
                <a:ea typeface="+mn-ea"/>
                <a:cs typeface="Open Sans Light"/>
              </a:defRPr>
            </a:lvl1pPr>
            <a:lvl2pPr marL="4572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2pPr>
            <a:lvl3pPr marL="9144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3pPr>
            <a:lvl4pPr marL="13716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4pPr>
            <a:lvl5pPr marL="1828800" indent="0" algn="l" defTabSz="457200" rtl="0" eaLnBrk="1" latinLnBrk="0" hangingPunct="1">
              <a:spcBef>
                <a:spcPct val="20000"/>
              </a:spcBef>
              <a:buFont typeface="Arial"/>
              <a:buNone/>
              <a:defRPr sz="2000" kern="1200">
                <a:solidFill>
                  <a:schemeClr val="tx1"/>
                </a:solidFill>
                <a:latin typeface="Open Sans Light"/>
                <a:ea typeface="+mn-ea"/>
                <a:cs typeface="Open Sans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Presenter Name  /  Event Name  /  DD Month YYYY</a:t>
            </a:r>
            <a:endParaRPr lang="en-US" sz="1800" dirty="0"/>
          </a:p>
        </p:txBody>
      </p:sp>
      <p:sp>
        <p:nvSpPr>
          <p:cNvPr id="2" name="Title 1"/>
          <p:cNvSpPr>
            <a:spLocks noGrp="1"/>
          </p:cNvSpPr>
          <p:nvPr>
            <p:ph type="title"/>
          </p:nvPr>
        </p:nvSpPr>
        <p:spPr/>
        <p:txBody>
          <a:bodyPr/>
          <a:lstStyle/>
          <a:p>
            <a:r>
              <a:rPr lang="en-US" dirty="0" smtClean="0"/>
              <a:t>An Introduction to Universal Acceptance</a:t>
            </a:r>
            <a:endParaRPr lang="en-US" dirty="0"/>
          </a:p>
        </p:txBody>
      </p:sp>
    </p:spTree>
    <p:extLst>
      <p:ext uri="{BB962C8B-B14F-4D97-AF65-F5344CB8AC3E}">
        <p14:creationId xmlns:p14="http://schemas.microsoft.com/office/powerpoint/2010/main" val="1755789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Store</a:t>
            </a:r>
            <a:endParaRPr lang="en-US" dirty="0"/>
          </a:p>
        </p:txBody>
      </p:sp>
      <p:pic>
        <p:nvPicPr>
          <p:cNvPr id="6" name="Picture 5" descr="ua-capability-icons_wht_St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3502" y="324303"/>
            <a:ext cx="826885" cy="826885"/>
          </a:xfrm>
          <a:prstGeom prst="rect">
            <a:avLst/>
          </a:prstGeom>
        </p:spPr>
      </p:pic>
      <p:sp>
        <p:nvSpPr>
          <p:cNvPr id="2" name="Rectangle 1"/>
          <p:cNvSpPr/>
          <p:nvPr/>
        </p:nvSpPr>
        <p:spPr>
          <a:xfrm>
            <a:off x="366540" y="2011369"/>
            <a:ext cx="3116263" cy="1446550"/>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long-term and / or </a:t>
            </a:r>
            <a:r>
              <a:rPr lang="en-US" sz="2200" dirty="0">
                <a:solidFill>
                  <a:srgbClr val="5D686E"/>
                </a:solidFill>
                <a:latin typeface="Open Sans" charset="0"/>
                <a:ea typeface="Open Sans" charset="0"/>
                <a:cs typeface="Open Sans" charset="0"/>
              </a:rPr>
              <a:t>transient storage of domain names and email addresses. </a:t>
            </a:r>
          </a:p>
        </p:txBody>
      </p:sp>
      <p:sp>
        <p:nvSpPr>
          <p:cNvPr id="8" name="Rectangle 7"/>
          <p:cNvSpPr/>
          <p:nvPr/>
        </p:nvSpPr>
        <p:spPr>
          <a:xfrm>
            <a:off x="3642829" y="1173114"/>
            <a:ext cx="5158272" cy="3488135"/>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buClr>
                <a:schemeClr val="accent2"/>
              </a:buClr>
              <a:buSzPct val="85000"/>
              <a:buFont typeface="Lucida Grande"/>
              <a:buChar char="*"/>
              <a:defRPr/>
            </a:pPr>
            <a:r>
              <a:rPr lang="en-US" dirty="0" smtClean="0">
                <a:solidFill>
                  <a:sysClr val="windowText" lastClr="000000"/>
                </a:solidFill>
                <a:latin typeface="Open Sans Light"/>
                <a:cs typeface="Open Sans Light"/>
              </a:rPr>
              <a:t>Apps / services </a:t>
            </a:r>
            <a:r>
              <a:rPr lang="en-US" dirty="0">
                <a:solidFill>
                  <a:sysClr val="windowText" lastClr="000000"/>
                </a:solidFill>
                <a:latin typeface="Open Sans Light"/>
                <a:cs typeface="Open Sans Light"/>
              </a:rPr>
              <a:t>should support </a:t>
            </a:r>
            <a:r>
              <a:rPr lang="en-US" dirty="0" smtClean="0">
                <a:solidFill>
                  <a:sysClr val="windowText" lastClr="000000"/>
                </a:solidFill>
                <a:latin typeface="Open Sans Light"/>
                <a:cs typeface="Open Sans Light"/>
              </a:rPr>
              <a:t>Unicode</a:t>
            </a:r>
            <a:endParaRPr lang="en-US"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Information </a:t>
            </a:r>
            <a:r>
              <a:rPr lang="en-US" dirty="0" smtClean="0">
                <a:solidFill>
                  <a:sysClr val="windowText" lastClr="000000"/>
                </a:solidFill>
                <a:latin typeface="Open Sans Light"/>
                <a:cs typeface="Open Sans Light"/>
              </a:rPr>
              <a:t>stored </a:t>
            </a:r>
            <a:r>
              <a:rPr lang="en-US" dirty="0">
                <a:solidFill>
                  <a:sysClr val="windowText" lastClr="000000"/>
                </a:solidFill>
                <a:latin typeface="Open Sans Light"/>
                <a:cs typeface="Open Sans Light"/>
              </a:rPr>
              <a:t>in </a:t>
            </a:r>
            <a:r>
              <a:rPr lang="en-US" dirty="0" smtClean="0">
                <a:solidFill>
                  <a:sysClr val="windowText" lastClr="000000"/>
                </a:solidFill>
                <a:latin typeface="Open Sans Light"/>
                <a:cs typeface="Open Sans Light"/>
              </a:rPr>
              <a:t>UTF</a:t>
            </a:r>
            <a:r>
              <a:rPr lang="en-US" dirty="0">
                <a:solidFill>
                  <a:sysClr val="windowText" lastClr="000000"/>
                </a:solidFill>
                <a:latin typeface="Open Sans Light"/>
                <a:cs typeface="Open Sans Light"/>
              </a:rPr>
              <a:t>-8 whenever </a:t>
            </a:r>
            <a:r>
              <a:rPr lang="en-US" dirty="0" smtClean="0">
                <a:solidFill>
                  <a:sysClr val="windowText" lastClr="000000"/>
                </a:solidFill>
                <a:latin typeface="Open Sans Light"/>
                <a:cs typeface="Open Sans Light"/>
              </a:rPr>
              <a:t>possible</a:t>
            </a:r>
            <a:endParaRPr lang="en-US"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Consider </a:t>
            </a:r>
            <a:r>
              <a:rPr lang="en-US" dirty="0" smtClean="0">
                <a:solidFill>
                  <a:sysClr val="windowText" lastClr="000000"/>
                </a:solidFill>
                <a:latin typeface="Open Sans Light"/>
                <a:cs typeface="Open Sans Light"/>
              </a:rPr>
              <a:t>end</a:t>
            </a:r>
            <a:r>
              <a:rPr lang="en-US" dirty="0">
                <a:solidFill>
                  <a:sysClr val="windowText" lastClr="000000"/>
                </a:solidFill>
                <a:latin typeface="Open Sans Light"/>
                <a:cs typeface="Open Sans Light"/>
              </a:rPr>
              <a:t>-to-end scenarios before </a:t>
            </a:r>
            <a:r>
              <a:rPr lang="en-US" dirty="0" smtClean="0">
                <a:solidFill>
                  <a:sysClr val="windowText" lastClr="000000"/>
                </a:solidFill>
                <a:latin typeface="Open Sans Light"/>
                <a:cs typeface="Open Sans Light"/>
              </a:rPr>
              <a:t>converting between </a:t>
            </a:r>
            <a:r>
              <a:rPr lang="en-US" dirty="0">
                <a:solidFill>
                  <a:sysClr val="windowText" lastClr="000000"/>
                </a:solidFill>
                <a:latin typeface="Open Sans Light"/>
                <a:cs typeface="Open Sans Light"/>
              </a:rPr>
              <a:t>A-Labels </a:t>
            </a:r>
            <a:r>
              <a:rPr lang="en-US" dirty="0" smtClean="0">
                <a:solidFill>
                  <a:sysClr val="windowText" lastClr="000000"/>
                </a:solidFill>
                <a:latin typeface="Open Sans Light"/>
                <a:cs typeface="Open Sans Light"/>
              </a:rPr>
              <a:t>&amp; U</a:t>
            </a:r>
            <a:r>
              <a:rPr lang="en-US" dirty="0">
                <a:solidFill>
                  <a:sysClr val="windowText" lastClr="000000"/>
                </a:solidFill>
                <a:latin typeface="Open Sans Light"/>
                <a:cs typeface="Open Sans Light"/>
              </a:rPr>
              <a:t>-</a:t>
            </a:r>
            <a:r>
              <a:rPr lang="en-US" dirty="0" smtClean="0">
                <a:solidFill>
                  <a:sysClr val="windowText" lastClr="000000"/>
                </a:solidFill>
                <a:latin typeface="Open Sans Light"/>
                <a:cs typeface="Open Sans Light"/>
              </a:rPr>
              <a:t>Labels</a:t>
            </a:r>
            <a:endParaRPr lang="en-US" sz="1400" dirty="0" smtClean="0">
              <a:solidFill>
                <a:sysClr val="windowText" lastClr="000000"/>
              </a:solidFill>
              <a:latin typeface="Open Sans Light"/>
              <a:cs typeface="Open Sans Light"/>
            </a:endParaRPr>
          </a:p>
          <a:p>
            <a:pPr marL="982980" lvl="2" indent="-342900">
              <a:spcBef>
                <a:spcPts val="1200"/>
              </a:spcBef>
              <a:buClr>
                <a:schemeClr val="accent2"/>
              </a:buClr>
              <a:buSzPct val="85000"/>
              <a:buFont typeface="Lucida Grande"/>
              <a:buChar char="*"/>
              <a:defRPr/>
            </a:pPr>
            <a:r>
              <a:rPr lang="en-US" sz="1400" dirty="0" smtClean="0">
                <a:solidFill>
                  <a:sysClr val="windowText" lastClr="000000"/>
                </a:solidFill>
                <a:latin typeface="Open Sans Light"/>
                <a:cs typeface="Open Sans Light"/>
              </a:rPr>
              <a:t>Consider </a:t>
            </a:r>
            <a:r>
              <a:rPr lang="en-US" sz="1400" dirty="0">
                <a:solidFill>
                  <a:sysClr val="windowText" lastClr="000000"/>
                </a:solidFill>
                <a:latin typeface="Open Sans Light"/>
                <a:cs typeface="Open Sans Light"/>
              </a:rPr>
              <a:t>storing in both </a:t>
            </a:r>
            <a:r>
              <a:rPr lang="en-US" sz="1400" dirty="0" smtClean="0">
                <a:solidFill>
                  <a:sysClr val="windowText" lastClr="000000"/>
                </a:solidFill>
                <a:latin typeface="Open Sans Light"/>
                <a:cs typeface="Open Sans Light"/>
              </a:rPr>
              <a:t>formats</a:t>
            </a:r>
            <a:endParaRPr lang="en-US" sz="1400" dirty="0">
              <a:solidFill>
                <a:sysClr val="windowText" lastClr="000000"/>
              </a:solidFill>
              <a:latin typeface="Open Sans Light"/>
              <a:cs typeface="Open Sans Light"/>
            </a:endParaRPr>
          </a:p>
          <a:p>
            <a:pPr marL="525780" lvl="1" indent="-342900">
              <a:spcBef>
                <a:spcPts val="1200"/>
              </a:spcBef>
              <a:buClr>
                <a:schemeClr val="accent2"/>
              </a:buClr>
              <a:buSzPct val="85000"/>
              <a:buFont typeface="Lucida Grande"/>
              <a:buChar char="*"/>
              <a:defRPr/>
            </a:pPr>
            <a:r>
              <a:rPr lang="en-US" dirty="0">
                <a:solidFill>
                  <a:sysClr val="windowText" lastClr="000000"/>
                </a:solidFill>
                <a:latin typeface="Open Sans Light"/>
                <a:cs typeface="Open Sans Light"/>
              </a:rPr>
              <a:t>Clearly mark email addresses and </a:t>
            </a:r>
            <a:r>
              <a:rPr lang="en-US" dirty="0" smtClean="0">
                <a:solidFill>
                  <a:sysClr val="windowText" lastClr="000000"/>
                </a:solidFill>
                <a:latin typeface="Open Sans Light"/>
                <a:cs typeface="Open Sans Light"/>
              </a:rPr>
              <a:t/>
            </a:r>
            <a:br>
              <a:rPr lang="en-US" dirty="0" smtClean="0">
                <a:solidFill>
                  <a:sysClr val="windowText" lastClr="000000"/>
                </a:solidFill>
                <a:latin typeface="Open Sans Light"/>
                <a:cs typeface="Open Sans Light"/>
              </a:rPr>
            </a:br>
            <a:r>
              <a:rPr lang="en-US" dirty="0" smtClean="0">
                <a:solidFill>
                  <a:sysClr val="windowText" lastClr="000000"/>
                </a:solidFill>
                <a:latin typeface="Open Sans Light"/>
                <a:cs typeface="Open Sans Light"/>
              </a:rPr>
              <a:t>domain </a:t>
            </a:r>
            <a:r>
              <a:rPr lang="en-US" dirty="0">
                <a:solidFill>
                  <a:sysClr val="windowText" lastClr="000000"/>
                </a:solidFill>
                <a:latin typeface="Open Sans Light"/>
                <a:cs typeface="Open Sans Light"/>
              </a:rPr>
              <a:t>names during </a:t>
            </a:r>
            <a:r>
              <a:rPr lang="en-US" dirty="0" smtClean="0">
                <a:solidFill>
                  <a:sysClr val="windowText" lastClr="000000"/>
                </a:solidFill>
                <a:latin typeface="Open Sans Light"/>
                <a:cs typeface="Open Sans Light"/>
              </a:rPr>
              <a:t>storage</a:t>
            </a:r>
            <a:endParaRPr lang="en-US" sz="1600" dirty="0">
              <a:solidFill>
                <a:sysClr val="windowText" lastClr="000000"/>
              </a:solidFill>
              <a:latin typeface="Open Sans Light"/>
              <a:cs typeface="Open Sans Light"/>
            </a:endParaRPr>
          </a:p>
        </p:txBody>
      </p:sp>
    </p:spTree>
    <p:extLst>
      <p:ext uri="{BB962C8B-B14F-4D97-AF65-F5344CB8AC3E}">
        <p14:creationId xmlns:p14="http://schemas.microsoft.com/office/powerpoint/2010/main" val="1642007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a:t>
            </a:r>
            <a:endParaRPr lang="en-US" dirty="0"/>
          </a:p>
        </p:txBody>
      </p:sp>
      <p:sp>
        <p:nvSpPr>
          <p:cNvPr id="2" name="Rectangle 1"/>
          <p:cNvSpPr/>
          <p:nvPr/>
        </p:nvSpPr>
        <p:spPr>
          <a:xfrm>
            <a:off x="366539" y="2006307"/>
            <a:ext cx="3115653" cy="2800766"/>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Occurs </a:t>
            </a:r>
            <a:r>
              <a:rPr lang="en-US" sz="2200" dirty="0">
                <a:solidFill>
                  <a:srgbClr val="5D686E"/>
                </a:solidFill>
                <a:latin typeface="Open Sans" charset="0"/>
                <a:ea typeface="Open Sans" charset="0"/>
                <a:cs typeface="Open Sans" charset="0"/>
              </a:rPr>
              <a:t>whenever an email address or domain name is used by an application or service to perform an </a:t>
            </a:r>
            <a:r>
              <a:rPr lang="en-US" sz="2200" dirty="0" smtClean="0">
                <a:solidFill>
                  <a:srgbClr val="5D686E"/>
                </a:solidFill>
                <a:latin typeface="Open Sans" charset="0"/>
                <a:ea typeface="Open Sans" charset="0"/>
                <a:cs typeface="Open Sans" charset="0"/>
              </a:rPr>
              <a:t>activity, or is transformed </a:t>
            </a:r>
            <a:r>
              <a:rPr lang="en-US" sz="2200" dirty="0">
                <a:solidFill>
                  <a:srgbClr val="5D686E"/>
                </a:solidFill>
                <a:latin typeface="Open Sans" charset="0"/>
                <a:ea typeface="Open Sans" charset="0"/>
                <a:cs typeface="Open Sans" charset="0"/>
              </a:rPr>
              <a:t>into an alternate </a:t>
            </a:r>
            <a:r>
              <a:rPr lang="en-US" sz="2200" dirty="0" smtClean="0">
                <a:solidFill>
                  <a:srgbClr val="5D686E"/>
                </a:solidFill>
                <a:latin typeface="Open Sans" charset="0"/>
                <a:ea typeface="Open Sans" charset="0"/>
                <a:cs typeface="Open Sans" charset="0"/>
              </a:rPr>
              <a:t>format.</a:t>
            </a:r>
            <a:endParaRPr lang="en-US" sz="2200" dirty="0">
              <a:solidFill>
                <a:srgbClr val="5D686E"/>
              </a:solidFill>
              <a:latin typeface="Open Sans" charset="0"/>
              <a:ea typeface="Open Sans" charset="0"/>
              <a:cs typeface="Open Sans" charset="0"/>
            </a:endParaRPr>
          </a:p>
        </p:txBody>
      </p:sp>
      <p:sp>
        <p:nvSpPr>
          <p:cNvPr id="7" name="Rectangle 6"/>
          <p:cNvSpPr/>
          <p:nvPr/>
        </p:nvSpPr>
        <p:spPr>
          <a:xfrm>
            <a:off x="3642829" y="1173114"/>
            <a:ext cx="5158272" cy="3626634"/>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Check code </a:t>
            </a:r>
            <a:r>
              <a:rPr lang="en-US" dirty="0">
                <a:solidFill>
                  <a:sysClr val="windowText" lastClr="000000"/>
                </a:solidFill>
                <a:latin typeface="Open Sans Light"/>
                <a:cs typeface="Open Sans Light"/>
              </a:rPr>
              <a:t>points not defined when application / service was created </a:t>
            </a:r>
            <a:r>
              <a:rPr lang="en-US" dirty="0" smtClean="0">
                <a:solidFill>
                  <a:sysClr val="windowText" lastClr="000000"/>
                </a:solidFill>
                <a:latin typeface="Open Sans Light"/>
                <a:cs typeface="Open Sans Light"/>
              </a:rPr>
              <a:t>– shouldn’t “</a:t>
            </a:r>
            <a:r>
              <a:rPr lang="en-US" dirty="0">
                <a:solidFill>
                  <a:sysClr val="windowText" lastClr="000000"/>
                </a:solidFill>
                <a:latin typeface="Open Sans Light"/>
                <a:cs typeface="Open Sans Light"/>
              </a:rPr>
              <a:t>break” user </a:t>
            </a:r>
            <a:r>
              <a:rPr lang="en-US" dirty="0" smtClean="0">
                <a:solidFill>
                  <a:sysClr val="windowText" lastClr="000000"/>
                </a:solidFill>
                <a:latin typeface="Open Sans Light"/>
                <a:cs typeface="Open Sans Light"/>
              </a:rPr>
              <a:t>experience.</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 supported Unicode-enabled </a:t>
            </a:r>
            <a:r>
              <a:rPr lang="en-US" dirty="0" smtClean="0">
                <a:solidFill>
                  <a:sysClr val="windowText" lastClr="000000"/>
                </a:solidFill>
                <a:latin typeface="Open Sans Light"/>
                <a:cs typeface="Open Sans Light"/>
              </a:rPr>
              <a:t>APIs.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 </a:t>
            </a:r>
            <a:r>
              <a:rPr lang="en-US" dirty="0" smtClean="0">
                <a:solidFill>
                  <a:sysClr val="windowText" lastClr="000000"/>
                </a:solidFill>
                <a:latin typeface="Open Sans Light"/>
                <a:cs typeface="Open Sans Light"/>
              </a:rPr>
              <a:t>latest </a:t>
            </a:r>
            <a:r>
              <a:rPr lang="en-US" dirty="0">
                <a:solidFill>
                  <a:sysClr val="windowText" lastClr="000000"/>
                </a:solidFill>
                <a:latin typeface="Open Sans Light"/>
                <a:cs typeface="Open Sans Light"/>
              </a:rPr>
              <a:t>IDNA Protocol &amp;</a:t>
            </a:r>
            <a:r>
              <a:rPr lang="en-US" dirty="0" smtClean="0">
                <a:solidFill>
                  <a:sysClr val="windowText" lastClr="000000"/>
                </a:solidFill>
                <a:latin typeface="Open Sans Light"/>
                <a:cs typeface="Open Sans Light"/>
              </a:rPr>
              <a:t> Tables </a:t>
            </a:r>
            <a:r>
              <a:rPr lang="en-US" dirty="0">
                <a:solidFill>
                  <a:sysClr val="windowText" lastClr="000000"/>
                </a:solidFill>
                <a:latin typeface="Open Sans Light"/>
                <a:cs typeface="Open Sans Light"/>
              </a:rPr>
              <a:t>documents for </a:t>
            </a:r>
            <a:r>
              <a:rPr lang="en-US" dirty="0" smtClean="0">
                <a:solidFill>
                  <a:sysClr val="windowText" lastClr="000000"/>
                </a:solidFill>
                <a:latin typeface="Open Sans Light"/>
                <a:cs typeface="Open Sans Light"/>
              </a:rPr>
              <a:t>Internationalized Domain Names.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Process in UTF-8 </a:t>
            </a:r>
            <a:r>
              <a:rPr lang="en-US" dirty="0" smtClean="0">
                <a:solidFill>
                  <a:sysClr val="windowText" lastClr="000000"/>
                </a:solidFill>
                <a:latin typeface="Open Sans Light"/>
                <a:cs typeface="Open Sans Light"/>
              </a:rPr>
              <a:t>wherever possible.</a:t>
            </a:r>
            <a:endParaRPr lang="en-US" sz="1600" dirty="0">
              <a:solidFill>
                <a:sysClr val="windowText" lastClr="000000"/>
              </a:solidFill>
              <a:latin typeface="Open Sans Light"/>
              <a:cs typeface="Open Sans Light"/>
            </a:endParaRPr>
          </a:p>
        </p:txBody>
      </p:sp>
      <p:pic>
        <p:nvPicPr>
          <p:cNvPr id="8" name="Picture 7"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41" y="328026"/>
            <a:ext cx="1335974" cy="822960"/>
          </a:xfrm>
          <a:prstGeom prst="rect">
            <a:avLst/>
          </a:prstGeom>
        </p:spPr>
      </p:pic>
    </p:spTree>
    <p:extLst>
      <p:ext uri="{BB962C8B-B14F-4D97-AF65-F5344CB8AC3E}">
        <p14:creationId xmlns:p14="http://schemas.microsoft.com/office/powerpoint/2010/main" val="3014771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Process (continued)</a:t>
            </a:r>
            <a:endParaRPr lang="en-US" dirty="0"/>
          </a:p>
        </p:txBody>
      </p:sp>
      <p:sp>
        <p:nvSpPr>
          <p:cNvPr id="8" name="Rectangle 7"/>
          <p:cNvSpPr/>
          <p:nvPr/>
        </p:nvSpPr>
        <p:spPr>
          <a:xfrm>
            <a:off x="366540" y="2006307"/>
            <a:ext cx="3116264" cy="2800766"/>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Occurs </a:t>
            </a:r>
            <a:r>
              <a:rPr lang="en-US" sz="2200" dirty="0">
                <a:solidFill>
                  <a:srgbClr val="5D686E"/>
                </a:solidFill>
                <a:latin typeface="Open Sans" charset="0"/>
                <a:ea typeface="Open Sans" charset="0"/>
                <a:cs typeface="Open Sans" charset="0"/>
              </a:rPr>
              <a:t>whenever an email address or domain name is used by an application or service to perform an </a:t>
            </a:r>
            <a:r>
              <a:rPr lang="en-US" sz="2200" dirty="0" smtClean="0">
                <a:solidFill>
                  <a:srgbClr val="5D686E"/>
                </a:solidFill>
                <a:latin typeface="Open Sans" charset="0"/>
                <a:ea typeface="Open Sans" charset="0"/>
                <a:cs typeface="Open Sans" charset="0"/>
              </a:rPr>
              <a:t>activity, or is transformed </a:t>
            </a:r>
            <a:r>
              <a:rPr lang="en-US" sz="2200" dirty="0">
                <a:solidFill>
                  <a:srgbClr val="5D686E"/>
                </a:solidFill>
                <a:latin typeface="Open Sans" charset="0"/>
                <a:ea typeface="Open Sans" charset="0"/>
                <a:cs typeface="Open Sans" charset="0"/>
              </a:rPr>
              <a:t>into an alternate </a:t>
            </a:r>
            <a:r>
              <a:rPr lang="en-US" sz="2200" dirty="0" smtClean="0">
                <a:solidFill>
                  <a:srgbClr val="5D686E"/>
                </a:solidFill>
                <a:latin typeface="Open Sans" charset="0"/>
                <a:ea typeface="Open Sans" charset="0"/>
                <a:cs typeface="Open Sans" charset="0"/>
              </a:rPr>
              <a:t>format.</a:t>
            </a:r>
            <a:endParaRPr lang="en-US" sz="2200" dirty="0">
              <a:solidFill>
                <a:srgbClr val="5D686E"/>
              </a:solidFill>
              <a:latin typeface="Open Sans" charset="0"/>
              <a:ea typeface="Open Sans" charset="0"/>
              <a:cs typeface="Open Sans" charset="0"/>
            </a:endParaRPr>
          </a:p>
        </p:txBody>
      </p:sp>
      <p:sp>
        <p:nvSpPr>
          <p:cNvPr id="9" name="Rectangle 8"/>
          <p:cNvSpPr/>
          <p:nvPr/>
        </p:nvSpPr>
        <p:spPr>
          <a:xfrm>
            <a:off x="3642829" y="1173114"/>
            <a:ext cx="5158272" cy="3072636"/>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Ensure </a:t>
            </a:r>
            <a:r>
              <a:rPr lang="en-US" dirty="0" smtClean="0">
                <a:solidFill>
                  <a:sysClr val="windowText" lastClr="000000"/>
                </a:solidFill>
                <a:latin typeface="Open Sans Light"/>
                <a:cs typeface="Open Sans Light"/>
              </a:rPr>
              <a:t>numbers are handled as expected</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Treat ASCII </a:t>
            </a:r>
            <a:r>
              <a:rPr lang="en-US" dirty="0">
                <a:solidFill>
                  <a:sysClr val="windowText" lastClr="000000"/>
                </a:solidFill>
                <a:latin typeface="Open Sans Light"/>
                <a:cs typeface="Open Sans Light"/>
              </a:rPr>
              <a:t>numerals </a:t>
            </a:r>
            <a:r>
              <a:rPr lang="en-US" dirty="0" smtClean="0">
                <a:solidFill>
                  <a:sysClr val="windowText" lastClr="000000"/>
                </a:solidFill>
                <a:latin typeface="Open Sans Light"/>
                <a:cs typeface="Open Sans Light"/>
              </a:rPr>
              <a:t>&amp; Asian </a:t>
            </a:r>
            <a:r>
              <a:rPr lang="en-US" dirty="0">
                <a:solidFill>
                  <a:sysClr val="windowText" lastClr="000000"/>
                </a:solidFill>
                <a:latin typeface="Open Sans Light"/>
                <a:cs typeface="Open Sans Light"/>
              </a:rPr>
              <a:t>ideographic number </a:t>
            </a:r>
            <a:r>
              <a:rPr lang="en-US" dirty="0" smtClean="0">
                <a:solidFill>
                  <a:sysClr val="windowText" lastClr="000000"/>
                </a:solidFill>
                <a:latin typeface="Open Sans Light"/>
                <a:cs typeface="Open Sans Light"/>
              </a:rPr>
              <a:t>representations as numbers</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Upgrade </a:t>
            </a:r>
            <a:r>
              <a:rPr lang="en-US" dirty="0" smtClean="0">
                <a:solidFill>
                  <a:sysClr val="windowText" lastClr="000000"/>
                </a:solidFill>
                <a:latin typeface="Open Sans Light"/>
                <a:cs typeface="Open Sans Light"/>
              </a:rPr>
              <a:t>apps &amp; servers</a:t>
            </a:r>
            <a:r>
              <a:rPr lang="en-US" dirty="0">
                <a:solidFill>
                  <a:sysClr val="windowText" lastClr="000000"/>
                </a:solidFill>
                <a:latin typeface="Open Sans Light"/>
                <a:cs typeface="Open Sans Light"/>
              </a:rPr>
              <a:t>/services </a:t>
            </a:r>
            <a:r>
              <a:rPr lang="en-US" dirty="0" smtClean="0">
                <a:solidFill>
                  <a:sysClr val="windowText" lastClr="000000"/>
                </a:solidFill>
                <a:latin typeface="Open Sans Light"/>
                <a:cs typeface="Open Sans Light"/>
              </a:rPr>
              <a:t>together</a:t>
            </a:r>
            <a:endParaRPr lang="en-US"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Perform code reviews to avoid buffer overflow attacks</a:t>
            </a:r>
            <a:endParaRPr lang="en-US" sz="1600" dirty="0">
              <a:solidFill>
                <a:sysClr val="windowText" lastClr="000000"/>
              </a:solidFill>
              <a:latin typeface="Open Sans Light"/>
              <a:cs typeface="Open Sans Light"/>
            </a:endParaRPr>
          </a:p>
        </p:txBody>
      </p:sp>
      <p:pic>
        <p:nvPicPr>
          <p:cNvPr id="10" name="Picture 9" descr="ua-capability-icons_wht_Proces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41" y="328026"/>
            <a:ext cx="1335974" cy="822960"/>
          </a:xfrm>
          <a:prstGeom prst="rect">
            <a:avLst/>
          </a:prstGeom>
        </p:spPr>
      </p:pic>
    </p:spTree>
    <p:extLst>
      <p:ext uri="{BB962C8B-B14F-4D97-AF65-F5344CB8AC3E}">
        <p14:creationId xmlns:p14="http://schemas.microsoft.com/office/powerpoint/2010/main" val="1944910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Display</a:t>
            </a:r>
            <a:endParaRPr lang="en-US" dirty="0"/>
          </a:p>
        </p:txBody>
      </p:sp>
      <p:sp>
        <p:nvSpPr>
          <p:cNvPr id="8" name="Rectangle 7"/>
          <p:cNvSpPr/>
          <p:nvPr/>
        </p:nvSpPr>
        <p:spPr>
          <a:xfrm>
            <a:off x="3642829" y="1173114"/>
            <a:ext cx="5158272" cy="3626634"/>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Display all Unicode code points supported by </a:t>
            </a:r>
            <a:r>
              <a:rPr lang="en-US" dirty="0" smtClean="0">
                <a:solidFill>
                  <a:sysClr val="windowText" lastClr="000000"/>
                </a:solidFill>
                <a:latin typeface="Open Sans Light"/>
                <a:cs typeface="Open Sans Light"/>
              </a:rPr>
              <a:t>underlying </a:t>
            </a:r>
            <a:r>
              <a:rPr lang="en-US" dirty="0">
                <a:solidFill>
                  <a:sysClr val="windowText" lastClr="000000"/>
                </a:solidFill>
                <a:latin typeface="Open Sans Light"/>
                <a:cs typeface="Open Sans Light"/>
              </a:rPr>
              <a:t>operating </a:t>
            </a:r>
            <a:r>
              <a:rPr lang="en-US" dirty="0" smtClean="0">
                <a:solidFill>
                  <a:sysClr val="windowText" lastClr="000000"/>
                </a:solidFill>
                <a:latin typeface="Open Sans Light"/>
                <a:cs typeface="Open Sans Light"/>
              </a:rPr>
              <a:t>system.</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When developing </a:t>
            </a:r>
            <a:r>
              <a:rPr lang="en-US" dirty="0" smtClean="0">
                <a:solidFill>
                  <a:sysClr val="windowText" lastClr="000000"/>
                </a:solidFill>
                <a:latin typeface="Open Sans Light"/>
                <a:cs typeface="Open Sans Light"/>
              </a:rPr>
              <a:t>app</a:t>
            </a:r>
            <a:r>
              <a:rPr lang="en-US" dirty="0">
                <a:solidFill>
                  <a:sysClr val="windowText" lastClr="000000"/>
                </a:solidFill>
                <a:latin typeface="Open Sans Light"/>
                <a:cs typeface="Open Sans Light"/>
              </a:rPr>
              <a:t>/service, </a:t>
            </a:r>
            <a:r>
              <a:rPr lang="en-US" dirty="0" smtClean="0">
                <a:solidFill>
                  <a:sysClr val="windowText" lastClr="000000"/>
                </a:solidFill>
                <a:latin typeface="Open Sans Light"/>
                <a:cs typeface="Open Sans Light"/>
              </a:rPr>
              <a:t>or operating </a:t>
            </a:r>
            <a:r>
              <a:rPr lang="en-US" dirty="0">
                <a:solidFill>
                  <a:sysClr val="windowText" lastClr="000000"/>
                </a:solidFill>
                <a:latin typeface="Open Sans Light"/>
                <a:cs typeface="Open Sans Light"/>
              </a:rPr>
              <a:t>a registry, consider </a:t>
            </a:r>
            <a:r>
              <a:rPr lang="en-US" dirty="0" smtClean="0">
                <a:solidFill>
                  <a:sysClr val="windowText" lastClr="000000"/>
                </a:solidFill>
                <a:latin typeface="Open Sans Light"/>
                <a:cs typeface="Open Sans Light"/>
              </a:rPr>
              <a:t>languages supported.</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Convert non-Unicode data to Unicode before </a:t>
            </a:r>
            <a:r>
              <a:rPr lang="en-US" dirty="0" smtClean="0">
                <a:solidFill>
                  <a:sysClr val="windowText" lastClr="000000"/>
                </a:solidFill>
                <a:latin typeface="Open Sans Light"/>
                <a:cs typeface="Open Sans Light"/>
              </a:rPr>
              <a:t>display.</a:t>
            </a:r>
            <a:endParaRPr lang="en-US" dirty="0">
              <a:solidFill>
                <a:sysClr val="windowText" lastClr="000000"/>
              </a:solidFill>
              <a:latin typeface="Open Sans Light"/>
              <a:cs typeface="Open Sans Light"/>
            </a:endParaRPr>
          </a:p>
          <a:p>
            <a:pPr marL="365760" lvl="1" indent="-27432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End user should see “</a:t>
            </a:r>
            <a:r>
              <a:rPr lang="en-US" dirty="0" err="1">
                <a:solidFill>
                  <a:sysClr val="windowText" lastClr="000000"/>
                </a:solidFill>
                <a:latin typeface="Open Sans Light"/>
                <a:cs typeface="Open Sans Light"/>
              </a:rPr>
              <a:t>everyone.みんな</a:t>
            </a:r>
            <a:r>
              <a:rPr lang="en-US" dirty="0">
                <a:solidFill>
                  <a:sysClr val="windowText" lastClr="000000"/>
                </a:solidFill>
                <a:latin typeface="Open Sans Light"/>
                <a:cs typeface="Open Sans Light"/>
              </a:rPr>
              <a:t>” vs. “</a:t>
            </a:r>
            <a:r>
              <a:rPr lang="en-US" dirty="0" err="1">
                <a:solidFill>
                  <a:sysClr val="windowText" lastClr="000000"/>
                </a:solidFill>
                <a:latin typeface="Open Sans Light"/>
                <a:cs typeface="Open Sans Light"/>
              </a:rPr>
              <a:t>everyone.xn</a:t>
            </a:r>
            <a:r>
              <a:rPr lang="en-US" dirty="0">
                <a:solidFill>
                  <a:sysClr val="windowText" lastClr="000000"/>
                </a:solidFill>
                <a:latin typeface="Open Sans Light"/>
                <a:cs typeface="Open Sans Light"/>
              </a:rPr>
              <a:t>--</a:t>
            </a:r>
            <a:r>
              <a:rPr lang="en-US" dirty="0" smtClean="0">
                <a:solidFill>
                  <a:sysClr val="windowText" lastClr="000000"/>
                </a:solidFill>
                <a:latin typeface="Open Sans Light"/>
                <a:cs typeface="Open Sans Light"/>
              </a:rPr>
              <a:t>q9jyb4c.”</a:t>
            </a:r>
            <a:endParaRPr lang="en-US" dirty="0">
              <a:solidFill>
                <a:sysClr val="windowText" lastClr="000000"/>
              </a:solidFill>
              <a:latin typeface="Open Sans Light"/>
              <a:cs typeface="Open Sans Light"/>
            </a:endParaRPr>
          </a:p>
        </p:txBody>
      </p:sp>
      <p:pic>
        <p:nvPicPr>
          <p:cNvPr id="9" name="Picture 8"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32" y="315913"/>
            <a:ext cx="662482" cy="857250"/>
          </a:xfrm>
          <a:prstGeom prst="rect">
            <a:avLst/>
          </a:prstGeom>
        </p:spPr>
      </p:pic>
      <p:sp>
        <p:nvSpPr>
          <p:cNvPr id="10" name="Rectangle 9"/>
          <p:cNvSpPr/>
          <p:nvPr/>
        </p:nvSpPr>
        <p:spPr>
          <a:xfrm>
            <a:off x="377395" y="2001032"/>
            <a:ext cx="3116263" cy="2123658"/>
          </a:xfrm>
          <a:prstGeom prst="rect">
            <a:avLst/>
          </a:prstGeom>
        </p:spPr>
        <p:txBody>
          <a:bodyPr wrap="square">
            <a:spAutoFit/>
          </a:bodyPr>
          <a:lstStyle/>
          <a:p>
            <a:r>
              <a:rPr lang="en-US" sz="2200" dirty="0">
                <a:solidFill>
                  <a:srgbClr val="5D686E"/>
                </a:solidFill>
                <a:latin typeface="Open Sans" charset="0"/>
                <a:ea typeface="Open Sans" charset="0"/>
                <a:cs typeface="Open Sans" charset="0"/>
              </a:rPr>
              <a:t>Display occurs whenever an email address or a domain name is rendered within a user interface. </a:t>
            </a:r>
          </a:p>
        </p:txBody>
      </p:sp>
    </p:spTree>
    <p:extLst>
      <p:ext uri="{BB962C8B-B14F-4D97-AF65-F5344CB8AC3E}">
        <p14:creationId xmlns:p14="http://schemas.microsoft.com/office/powerpoint/2010/main" val="1523696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Display (continued)</a:t>
            </a:r>
            <a:endParaRPr lang="en-US" dirty="0"/>
          </a:p>
        </p:txBody>
      </p:sp>
      <p:sp>
        <p:nvSpPr>
          <p:cNvPr id="7" name="Rectangle 6"/>
          <p:cNvSpPr/>
          <p:nvPr/>
        </p:nvSpPr>
        <p:spPr>
          <a:xfrm>
            <a:off x="3642828" y="1173114"/>
            <a:ext cx="5276479" cy="3426579"/>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365760" lvl="1" indent="-274320">
              <a:spcBef>
                <a:spcPts val="1200"/>
              </a:spcBef>
              <a:buClr>
                <a:schemeClr val="accent2"/>
              </a:buClr>
              <a:buSzPct val="85000"/>
              <a:buFont typeface="Lucida Grande"/>
              <a:buChar char="*"/>
              <a:defRPr/>
            </a:pPr>
            <a:r>
              <a:rPr lang="en-US" sz="1700" dirty="0" smtClean="0">
                <a:solidFill>
                  <a:sysClr val="windowText" lastClr="000000"/>
                </a:solidFill>
                <a:latin typeface="Open Sans Light"/>
                <a:cs typeface="Open Sans Light"/>
              </a:rPr>
              <a:t>Display </a:t>
            </a:r>
            <a:r>
              <a:rPr lang="en-US" sz="1700" dirty="0">
                <a:solidFill>
                  <a:sysClr val="windowText" lastClr="000000"/>
                </a:solidFill>
                <a:latin typeface="Open Sans Light"/>
                <a:cs typeface="Open Sans Light"/>
              </a:rPr>
              <a:t>Unicode by </a:t>
            </a:r>
            <a:r>
              <a:rPr lang="en-US" sz="1700" dirty="0" smtClean="0">
                <a:solidFill>
                  <a:sysClr val="windowText" lastClr="000000"/>
                </a:solidFill>
                <a:latin typeface="Open Sans Light"/>
                <a:cs typeface="Open Sans Light"/>
              </a:rPr>
              <a:t>default</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Use </a:t>
            </a:r>
            <a:r>
              <a:rPr lang="en-US" sz="1700" dirty="0" err="1">
                <a:solidFill>
                  <a:sysClr val="windowText" lastClr="000000"/>
                </a:solidFill>
                <a:latin typeface="Open Sans Light"/>
                <a:cs typeface="Open Sans Light"/>
              </a:rPr>
              <a:t>Punycoded</a:t>
            </a:r>
            <a:r>
              <a:rPr lang="en-US" sz="1700" dirty="0">
                <a:solidFill>
                  <a:sysClr val="windowText" lastClr="000000"/>
                </a:solidFill>
                <a:latin typeface="Open Sans Light"/>
                <a:cs typeface="Open Sans Light"/>
              </a:rPr>
              <a:t> text </a:t>
            </a:r>
            <a:r>
              <a:rPr lang="en-US" sz="1700" i="1" dirty="0">
                <a:solidFill>
                  <a:sysClr val="windowText" lastClr="000000"/>
                </a:solidFill>
                <a:latin typeface="Open Sans Light"/>
                <a:cs typeface="Open Sans Light"/>
              </a:rPr>
              <a:t>only</a:t>
            </a:r>
            <a:r>
              <a:rPr lang="en-US" sz="1700" dirty="0">
                <a:solidFill>
                  <a:sysClr val="windowText" lastClr="000000"/>
                </a:solidFill>
                <a:latin typeface="Open Sans Light"/>
                <a:cs typeface="Open Sans Light"/>
              </a:rPr>
              <a:t> when </a:t>
            </a:r>
            <a:r>
              <a:rPr lang="en-US" sz="1700" dirty="0" smtClean="0">
                <a:solidFill>
                  <a:sysClr val="windowText" lastClr="000000"/>
                </a:solidFill>
                <a:latin typeface="Open Sans Light"/>
                <a:cs typeface="Open Sans Light"/>
              </a:rPr>
              <a:t>it provides </a:t>
            </a:r>
            <a:br>
              <a:rPr lang="en-US" sz="1700" dirty="0" smtClean="0">
                <a:solidFill>
                  <a:sysClr val="windowText" lastClr="000000"/>
                </a:solidFill>
                <a:latin typeface="Open Sans Light"/>
                <a:cs typeface="Open Sans Light"/>
              </a:rPr>
            </a:br>
            <a:r>
              <a:rPr lang="en-US" sz="1700" dirty="0" smtClean="0">
                <a:solidFill>
                  <a:sysClr val="windowText" lastClr="000000"/>
                </a:solidFill>
                <a:latin typeface="Open Sans Light"/>
                <a:cs typeface="Open Sans Light"/>
              </a:rPr>
              <a:t>a benefit</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Consider that mixed-script addresses will become more </a:t>
            </a:r>
            <a:r>
              <a:rPr lang="en-US" sz="1700" dirty="0" smtClean="0">
                <a:solidFill>
                  <a:sysClr val="windowText" lastClr="000000"/>
                </a:solidFill>
                <a:latin typeface="Open Sans Light"/>
                <a:cs typeface="Open Sans Light"/>
              </a:rPr>
              <a:t>common</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Use Unicode IDNA Compatibility Processing to match user </a:t>
            </a:r>
            <a:r>
              <a:rPr lang="en-US" sz="1700" dirty="0" smtClean="0">
                <a:solidFill>
                  <a:sysClr val="windowText" lastClr="000000"/>
                </a:solidFill>
                <a:latin typeface="Open Sans Light"/>
                <a:cs typeface="Open Sans Light"/>
              </a:rPr>
              <a:t>expectations</a:t>
            </a:r>
            <a:endParaRPr lang="en-US" sz="1700" dirty="0">
              <a:solidFill>
                <a:sysClr val="windowText" lastClr="000000"/>
              </a:solidFill>
              <a:latin typeface="Open Sans Light"/>
              <a:cs typeface="Open Sans Light"/>
            </a:endParaRPr>
          </a:p>
          <a:p>
            <a:pPr marL="365760" lvl="1" indent="-274320">
              <a:spcBef>
                <a:spcPts val="1200"/>
              </a:spcBef>
              <a:buClr>
                <a:schemeClr val="accent2"/>
              </a:buClr>
              <a:buSzPct val="85000"/>
              <a:buFont typeface="Lucida Grande"/>
              <a:buChar char="*"/>
              <a:defRPr/>
            </a:pPr>
            <a:r>
              <a:rPr lang="en-US" sz="1700" dirty="0">
                <a:solidFill>
                  <a:sysClr val="windowText" lastClr="000000"/>
                </a:solidFill>
                <a:latin typeface="Open Sans Light"/>
                <a:cs typeface="Open Sans Light"/>
              </a:rPr>
              <a:t>Be aware of unassigned </a:t>
            </a:r>
            <a:r>
              <a:rPr lang="en-US" sz="1700" dirty="0" smtClean="0">
                <a:solidFill>
                  <a:sysClr val="windowText" lastClr="000000"/>
                </a:solidFill>
                <a:latin typeface="Open Sans Light"/>
                <a:cs typeface="Open Sans Light"/>
              </a:rPr>
              <a:t>&amp; </a:t>
            </a:r>
            <a:r>
              <a:rPr lang="en-US" sz="1700" dirty="0">
                <a:solidFill>
                  <a:sysClr val="windowText" lastClr="000000"/>
                </a:solidFill>
                <a:latin typeface="Open Sans Light"/>
                <a:cs typeface="Open Sans Light"/>
              </a:rPr>
              <a:t>disallowed characters</a:t>
            </a:r>
          </a:p>
        </p:txBody>
      </p:sp>
      <p:pic>
        <p:nvPicPr>
          <p:cNvPr id="8" name="Picture 7" descr="ua-capability-icons_wht_Displa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32" y="315913"/>
            <a:ext cx="662482" cy="857250"/>
          </a:xfrm>
          <a:prstGeom prst="rect">
            <a:avLst/>
          </a:prstGeom>
        </p:spPr>
      </p:pic>
      <p:sp>
        <p:nvSpPr>
          <p:cNvPr id="10" name="Rectangle 9"/>
          <p:cNvSpPr/>
          <p:nvPr/>
        </p:nvSpPr>
        <p:spPr>
          <a:xfrm>
            <a:off x="377395" y="2001032"/>
            <a:ext cx="3116263" cy="2123658"/>
          </a:xfrm>
          <a:prstGeom prst="rect">
            <a:avLst/>
          </a:prstGeom>
        </p:spPr>
        <p:txBody>
          <a:bodyPr wrap="square">
            <a:spAutoFit/>
          </a:bodyPr>
          <a:lstStyle/>
          <a:p>
            <a:r>
              <a:rPr lang="en-US" sz="2200" dirty="0">
                <a:solidFill>
                  <a:srgbClr val="5D686E"/>
                </a:solidFill>
                <a:latin typeface="Open Sans" charset="0"/>
                <a:ea typeface="Open Sans" charset="0"/>
                <a:cs typeface="Open Sans" charset="0"/>
              </a:rPr>
              <a:t>Display occurs whenever an email address or a domain name is rendered within a user interface. </a:t>
            </a:r>
          </a:p>
        </p:txBody>
      </p:sp>
    </p:spTree>
    <p:extLst>
      <p:ext uri="{BB962C8B-B14F-4D97-AF65-F5344CB8AC3E}">
        <p14:creationId xmlns:p14="http://schemas.microsoft.com/office/powerpoint/2010/main" val="1075433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Tools &amp; Resources for Developers </a:t>
            </a:r>
            <a:endParaRPr lang="en-US" dirty="0"/>
          </a:p>
        </p:txBody>
      </p:sp>
      <p:sp>
        <p:nvSpPr>
          <p:cNvPr id="4" name="Text Placeholder 2"/>
          <p:cNvSpPr txBox="1">
            <a:spLocks/>
          </p:cNvSpPr>
          <p:nvPr/>
        </p:nvSpPr>
        <p:spPr>
          <a:xfrm>
            <a:off x="398463" y="907319"/>
            <a:ext cx="6225075" cy="384052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spcBef>
                <a:spcPts val="1200"/>
              </a:spcBef>
              <a:spcAft>
                <a:spcPts val="600"/>
              </a:spcAft>
              <a:buClr>
                <a:schemeClr val="accent4"/>
              </a:buClr>
              <a:buNone/>
              <a:defRPr/>
            </a:pPr>
            <a:r>
              <a:rPr lang="en-US" sz="1800" dirty="0" smtClean="0">
                <a:solidFill>
                  <a:sysClr val="windowText" lastClr="000000"/>
                </a:solidFill>
                <a:latin typeface="Open Sans"/>
                <a:cs typeface="Open Sans"/>
              </a:rPr>
              <a:t>Authoritative </a:t>
            </a:r>
            <a:r>
              <a:rPr lang="en-US" sz="1800" dirty="0">
                <a:solidFill>
                  <a:sysClr val="windowText" lastClr="000000"/>
                </a:solidFill>
                <a:latin typeface="Open Sans"/>
                <a:cs typeface="Open Sans"/>
              </a:rPr>
              <a:t>Tables</a:t>
            </a:r>
            <a:r>
              <a:rPr lang="en-US" sz="1800" dirty="0" smtClean="0">
                <a:solidFill>
                  <a:sysClr val="windowText" lastClr="000000"/>
                </a:solidFill>
                <a:latin typeface="Open Sans"/>
                <a:cs typeface="Open Sans"/>
              </a:rPr>
              <a:t>:</a:t>
            </a: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www.internic.net</a:t>
            </a:r>
            <a:r>
              <a:rPr lang="en-US" sz="1400" dirty="0">
                <a:solidFill>
                  <a:srgbClr val="D27928"/>
                </a:solidFill>
                <a:latin typeface="Open Sans Light"/>
                <a:cs typeface="Open Sans Light"/>
              </a:rPr>
              <a:t>/domain/</a:t>
            </a:r>
            <a:r>
              <a:rPr lang="en-US" sz="1400" dirty="0" err="1" smtClean="0">
                <a:solidFill>
                  <a:srgbClr val="D27928"/>
                </a:solidFill>
                <a:latin typeface="Open Sans Light"/>
                <a:cs typeface="Open Sans Light"/>
              </a:rPr>
              <a:t>root.zone</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www.dns.icann.org</a:t>
            </a:r>
            <a:r>
              <a:rPr lang="en-US" sz="1400" dirty="0">
                <a:solidFill>
                  <a:srgbClr val="D27928"/>
                </a:solidFill>
                <a:latin typeface="Open Sans Light"/>
                <a:cs typeface="Open Sans Light"/>
              </a:rPr>
              <a:t>/services/authoritative-</a:t>
            </a:r>
            <a:r>
              <a:rPr lang="en-US" sz="1400" dirty="0" err="1">
                <a:solidFill>
                  <a:srgbClr val="D27928"/>
                </a:solidFill>
                <a:latin typeface="Open Sans Light"/>
                <a:cs typeface="Open Sans Light"/>
              </a:rPr>
              <a:t>dns</a:t>
            </a:r>
            <a:r>
              <a:rPr lang="en-US" sz="1400" dirty="0">
                <a:solidFill>
                  <a:srgbClr val="D27928"/>
                </a:solidFill>
                <a:latin typeface="Open Sans Light"/>
                <a:cs typeface="Open Sans Light"/>
              </a:rPr>
              <a:t>/</a:t>
            </a:r>
            <a:r>
              <a:rPr lang="en-US" sz="1400" dirty="0" err="1" smtClean="0">
                <a:solidFill>
                  <a:srgbClr val="D27928"/>
                </a:solidFill>
                <a:latin typeface="Open Sans Light"/>
                <a:cs typeface="Open Sans Light"/>
              </a:rPr>
              <a:t>index.html</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D27928"/>
                </a:solidFill>
                <a:latin typeface="Open Sans Light"/>
                <a:cs typeface="Open Sans Light"/>
              </a:rPr>
              <a:t>http://data.iana.org/TLD/tlds-alpha-by-</a:t>
            </a:r>
            <a:r>
              <a:rPr lang="en-US" sz="1400" dirty="0" smtClean="0">
                <a:solidFill>
                  <a:srgbClr val="D27928"/>
                </a:solidFill>
                <a:latin typeface="Open Sans Light"/>
                <a:cs typeface="Open Sans Light"/>
              </a:rPr>
              <a:t>domain.txt</a:t>
            </a:r>
          </a:p>
          <a:p>
            <a:pPr marL="525780" lvl="1" indent="-342900">
              <a:spcBef>
                <a:spcPts val="0"/>
              </a:spcBef>
              <a:spcAft>
                <a:spcPts val="400"/>
              </a:spcAft>
              <a:buClr>
                <a:schemeClr val="accent2"/>
              </a:buClr>
              <a:buSzPct val="85000"/>
              <a:buFont typeface="Lucida Grande"/>
              <a:buChar char="*"/>
              <a:defRPr/>
            </a:pPr>
            <a:r>
              <a:rPr lang="en-US" sz="1400" dirty="0" smtClean="0">
                <a:solidFill>
                  <a:sysClr val="windowText" lastClr="000000"/>
                </a:solidFill>
                <a:latin typeface="Open Sans Light"/>
                <a:cs typeface="Open Sans Light"/>
              </a:rPr>
              <a:t>See </a:t>
            </a:r>
            <a:r>
              <a:rPr lang="en-US" sz="1400" dirty="0">
                <a:solidFill>
                  <a:sysClr val="windowText" lastClr="000000"/>
                </a:solidFill>
                <a:latin typeface="Open Sans Light"/>
                <a:cs typeface="Open Sans Light"/>
              </a:rPr>
              <a:t>also SAC070: </a:t>
            </a:r>
            <a:r>
              <a:rPr lang="en-US" sz="1400" dirty="0">
                <a:solidFill>
                  <a:srgbClr val="D27928"/>
                </a:solidFill>
                <a:latin typeface="Open Sans Light"/>
                <a:cs typeface="Open Sans Light"/>
              </a:rPr>
              <a:t>https://tinyurl.com/</a:t>
            </a:r>
            <a:r>
              <a:rPr lang="en-US" sz="1400" dirty="0" smtClean="0">
                <a:solidFill>
                  <a:srgbClr val="D27928"/>
                </a:solidFill>
                <a:latin typeface="Open Sans Light"/>
                <a:cs typeface="Open Sans Light"/>
              </a:rPr>
              <a:t>sac070</a:t>
            </a:r>
          </a:p>
          <a:p>
            <a:pPr marL="0" lvl="0" indent="0">
              <a:spcBef>
                <a:spcPts val="1200"/>
              </a:spcBef>
              <a:spcAft>
                <a:spcPts val="600"/>
              </a:spcAft>
              <a:buClr>
                <a:schemeClr val="accent4"/>
              </a:buClr>
              <a:buNone/>
              <a:defRPr/>
            </a:pPr>
            <a:r>
              <a:rPr lang="en-US" sz="1800" dirty="0">
                <a:solidFill>
                  <a:sysClr val="windowText" lastClr="000000"/>
                </a:solidFill>
                <a:latin typeface="Open Sans"/>
                <a:cs typeface="Open Sans"/>
              </a:rPr>
              <a:t>Internationalized Domain Names for </a:t>
            </a:r>
            <a:r>
              <a:rPr lang="en-US" sz="1800" dirty="0" smtClean="0">
                <a:solidFill>
                  <a:sysClr val="windowText" lastClr="000000"/>
                </a:solidFill>
                <a:latin typeface="Open Sans"/>
                <a:cs typeface="Open Sans"/>
              </a:rPr>
              <a:t>Applications:</a:t>
            </a: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Tables: </a:t>
            </a:r>
            <a:r>
              <a:rPr lang="en-US" sz="1400" dirty="0">
                <a:solidFill>
                  <a:schemeClr val="accent2"/>
                </a:solidFill>
                <a:latin typeface="Open Sans Light"/>
                <a:cs typeface="Open Sans Light"/>
              </a:rPr>
              <a:t>https://</a:t>
            </a:r>
            <a:r>
              <a:rPr lang="en-US" sz="1400" dirty="0" err="1">
                <a:solidFill>
                  <a:schemeClr val="accent2"/>
                </a:solidFill>
                <a:latin typeface="Open Sans Light"/>
                <a:cs typeface="Open Sans Light"/>
              </a:rPr>
              <a:t>tools.ietf.org</a:t>
            </a:r>
            <a:r>
              <a:rPr lang="en-US" sz="1400" dirty="0">
                <a:solidFill>
                  <a:schemeClr val="accent2"/>
                </a:solidFill>
                <a:latin typeface="Open Sans Light"/>
                <a:cs typeface="Open Sans Light"/>
              </a:rPr>
              <a:t>/html/</a:t>
            </a:r>
            <a:r>
              <a:rPr lang="en-US" sz="1400" dirty="0" smtClean="0">
                <a:solidFill>
                  <a:schemeClr val="accent2"/>
                </a:solidFill>
                <a:latin typeface="Open Sans Light"/>
                <a:cs typeface="Open Sans Light"/>
              </a:rPr>
              <a:t>rfc5892</a:t>
            </a:r>
            <a:endParaRPr lang="en-US" sz="1400" dirty="0">
              <a:solidFill>
                <a:schemeClr val="accent2"/>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000000"/>
                </a:solidFill>
                <a:latin typeface="Open Sans Light"/>
                <a:cs typeface="Open Sans Light"/>
              </a:rPr>
              <a:t>Rationale: </a:t>
            </a:r>
            <a:r>
              <a:rPr lang="en-US" sz="1400" dirty="0">
                <a:solidFill>
                  <a:schemeClr val="accent2"/>
                </a:solidFill>
                <a:latin typeface="Open Sans Light"/>
                <a:cs typeface="Open Sans Light"/>
              </a:rPr>
              <a:t>https://</a:t>
            </a:r>
            <a:r>
              <a:rPr lang="en-US" sz="1400" dirty="0" err="1">
                <a:solidFill>
                  <a:schemeClr val="accent2"/>
                </a:solidFill>
                <a:latin typeface="Open Sans Light"/>
                <a:cs typeface="Open Sans Light"/>
              </a:rPr>
              <a:t>tools.ietf.org</a:t>
            </a:r>
            <a:r>
              <a:rPr lang="en-US" sz="1400" dirty="0">
                <a:solidFill>
                  <a:schemeClr val="accent2"/>
                </a:solidFill>
                <a:latin typeface="Open Sans Light"/>
                <a:cs typeface="Open Sans Light"/>
              </a:rPr>
              <a:t>/html/</a:t>
            </a:r>
            <a:r>
              <a:rPr lang="en-US" sz="1400" dirty="0" smtClean="0">
                <a:solidFill>
                  <a:schemeClr val="accent2"/>
                </a:solidFill>
                <a:latin typeface="Open Sans Light"/>
                <a:cs typeface="Open Sans Light"/>
              </a:rPr>
              <a:t>rfc5894</a:t>
            </a:r>
            <a:endParaRPr lang="en-US" sz="1400" dirty="0">
              <a:solidFill>
                <a:schemeClr val="accent2"/>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rgbClr val="000000"/>
                </a:solidFill>
                <a:latin typeface="Open Sans Light"/>
                <a:cs typeface="Open Sans Light"/>
              </a:rPr>
              <a:t>Protocol: </a:t>
            </a:r>
            <a:r>
              <a:rPr lang="en-US" sz="1400" dirty="0">
                <a:solidFill>
                  <a:schemeClr val="accent2"/>
                </a:solidFill>
                <a:latin typeface="Open Sans Light"/>
                <a:cs typeface="Open Sans Light"/>
              </a:rPr>
              <a:t>https://tools.ietf.org/html/</a:t>
            </a:r>
            <a:r>
              <a:rPr lang="en-US" sz="1400" dirty="0" smtClean="0">
                <a:solidFill>
                  <a:schemeClr val="accent2"/>
                </a:solidFill>
                <a:latin typeface="Open Sans Light"/>
                <a:cs typeface="Open Sans Light"/>
              </a:rPr>
              <a:t>rfc5891</a:t>
            </a:r>
          </a:p>
          <a:p>
            <a:pPr marL="0" lvl="0" indent="0">
              <a:spcBef>
                <a:spcPts val="1200"/>
              </a:spcBef>
              <a:spcAft>
                <a:spcPts val="600"/>
              </a:spcAft>
              <a:buClr>
                <a:schemeClr val="accent4"/>
              </a:buClr>
              <a:buNone/>
              <a:defRPr/>
            </a:pPr>
            <a:r>
              <a:rPr lang="en-US" sz="1800" dirty="0">
                <a:solidFill>
                  <a:sysClr val="windowText" lastClr="000000"/>
                </a:solidFill>
                <a:latin typeface="Open Sans"/>
                <a:cs typeface="Open Sans"/>
              </a:rPr>
              <a:t>Unicode</a:t>
            </a:r>
            <a:r>
              <a:rPr lang="en-US" sz="1800" dirty="0" smtClean="0">
                <a:solidFill>
                  <a:sysClr val="windowText" lastClr="000000"/>
                </a:solidFill>
                <a:latin typeface="Open Sans"/>
                <a:cs typeface="Open Sans"/>
              </a:rPr>
              <a:t>:</a:t>
            </a: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Security Considerations: </a:t>
            </a:r>
            <a:r>
              <a:rPr lang="en-US" sz="1400" dirty="0">
                <a:solidFill>
                  <a:srgbClr val="D27928"/>
                </a:solidFill>
                <a:latin typeface="Open Sans Light"/>
                <a:cs typeface="Open Sans Light"/>
              </a:rPr>
              <a:t>http://</a:t>
            </a:r>
            <a:r>
              <a:rPr lang="en-US" sz="1400" dirty="0" err="1">
                <a:solidFill>
                  <a:srgbClr val="D27928"/>
                </a:solidFill>
                <a:latin typeface="Open Sans Light"/>
                <a:cs typeface="Open Sans Light"/>
              </a:rPr>
              <a:t>unicode.org</a:t>
            </a:r>
            <a:r>
              <a:rPr lang="en-US" sz="1400" dirty="0">
                <a:solidFill>
                  <a:srgbClr val="D27928"/>
                </a:solidFill>
                <a:latin typeface="Open Sans Light"/>
                <a:cs typeface="Open Sans Light"/>
              </a:rPr>
              <a:t>/reports/tr36</a:t>
            </a:r>
            <a:r>
              <a:rPr lang="en-US" sz="1400" dirty="0" smtClean="0">
                <a:solidFill>
                  <a:srgbClr val="D27928"/>
                </a:solidFill>
                <a:latin typeface="Open Sans Light"/>
                <a:cs typeface="Open Sans Light"/>
              </a:rPr>
              <a:t>/</a:t>
            </a:r>
            <a:endParaRPr lang="en-US" sz="1400" dirty="0">
              <a:solidFill>
                <a:srgbClr val="D27928"/>
              </a:solidFill>
              <a:latin typeface="Open Sans Light"/>
              <a:cs typeface="Open Sans Light"/>
            </a:endParaRPr>
          </a:p>
          <a:p>
            <a:pPr marL="525780" lvl="1" indent="-342900">
              <a:spcBef>
                <a:spcPts val="0"/>
              </a:spcBef>
              <a:spcAft>
                <a:spcPts val="400"/>
              </a:spcAft>
              <a:buClr>
                <a:schemeClr val="accent2"/>
              </a:buClr>
              <a:buSzPct val="85000"/>
              <a:buFont typeface="Lucida Grande"/>
              <a:buChar char="*"/>
              <a:defRPr/>
            </a:pPr>
            <a:r>
              <a:rPr lang="en-US" sz="1400" dirty="0">
                <a:solidFill>
                  <a:schemeClr val="tx2"/>
                </a:solidFill>
                <a:latin typeface="Open Sans Light"/>
                <a:cs typeface="Open Sans Light"/>
              </a:rPr>
              <a:t>IDNA Compatibility Processing: </a:t>
            </a:r>
            <a:r>
              <a:rPr lang="en-US" sz="1400" dirty="0">
                <a:solidFill>
                  <a:schemeClr val="accent2"/>
                </a:solidFill>
                <a:latin typeface="Open Sans Light"/>
                <a:cs typeface="Open Sans Light"/>
              </a:rPr>
              <a:t>http://</a:t>
            </a:r>
            <a:r>
              <a:rPr lang="en-US" sz="1400" dirty="0" err="1">
                <a:solidFill>
                  <a:schemeClr val="accent2"/>
                </a:solidFill>
                <a:latin typeface="Open Sans Light"/>
                <a:cs typeface="Open Sans Light"/>
              </a:rPr>
              <a:t>unicode.org</a:t>
            </a:r>
            <a:r>
              <a:rPr lang="en-US" sz="1400" dirty="0">
                <a:solidFill>
                  <a:schemeClr val="accent2"/>
                </a:solidFill>
                <a:latin typeface="Open Sans Light"/>
                <a:cs typeface="Open Sans Light"/>
              </a:rPr>
              <a:t>/reports/tr46/</a:t>
            </a:r>
          </a:p>
        </p:txBody>
      </p:sp>
      <p:sp>
        <p:nvSpPr>
          <p:cNvPr id="2" name="Rectangle 1"/>
          <p:cNvSpPr/>
          <p:nvPr/>
        </p:nvSpPr>
        <p:spPr>
          <a:xfrm>
            <a:off x="6317623" y="1184275"/>
            <a:ext cx="2826378" cy="21958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74320" rIns="274320" rtlCol="0" anchor="ctr"/>
          <a:lstStyle/>
          <a:p>
            <a:pPr lvl="0">
              <a:buClr>
                <a:schemeClr val="accent4"/>
              </a:buClr>
            </a:pPr>
            <a:r>
              <a:rPr lang="en-US" dirty="0" smtClean="0">
                <a:solidFill>
                  <a:schemeClr val="accent4">
                    <a:lumMod val="50000"/>
                  </a:schemeClr>
                </a:solidFill>
                <a:latin typeface="Open Sans Light"/>
                <a:cs typeface="Open Sans Light"/>
              </a:rPr>
              <a:t>Universal Acceptance Steering Group info &amp; recent developments: </a:t>
            </a:r>
            <a:r>
              <a:rPr lang="en-US" dirty="0" err="1" smtClean="0">
                <a:solidFill>
                  <a:schemeClr val="accent6"/>
                </a:solidFill>
                <a:latin typeface="Open Sans"/>
                <a:cs typeface="Open Sans"/>
              </a:rPr>
              <a:t>www.uasg.tech</a:t>
            </a:r>
            <a:r>
              <a:rPr lang="en-US" dirty="0" smtClean="0">
                <a:solidFill>
                  <a:schemeClr val="accent6"/>
                </a:solidFill>
                <a:latin typeface="Open Sans"/>
                <a:cs typeface="Open Sans"/>
              </a:rPr>
              <a:t> </a:t>
            </a:r>
            <a:endParaRPr lang="en-US" dirty="0">
              <a:solidFill>
                <a:schemeClr val="accent6"/>
              </a:solidFill>
              <a:latin typeface="Open Sans"/>
              <a:cs typeface="Open Sans"/>
            </a:endParaRPr>
          </a:p>
        </p:txBody>
      </p:sp>
    </p:spTree>
    <p:extLst>
      <p:ext uri="{BB962C8B-B14F-4D97-AF65-F5344CB8AC3E}">
        <p14:creationId xmlns:p14="http://schemas.microsoft.com/office/powerpoint/2010/main" val="508333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r>
              <a:rPr lang="is-IS" dirty="0" smtClean="0"/>
              <a:t>…</a:t>
            </a:r>
            <a:endParaRPr lang="en-US" dirty="0"/>
          </a:p>
        </p:txBody>
      </p:sp>
      <p:sp>
        <p:nvSpPr>
          <p:cNvPr id="3" name="Content Placeholder 2"/>
          <p:cNvSpPr>
            <a:spLocks noGrp="1"/>
          </p:cNvSpPr>
          <p:nvPr>
            <p:ph sz="quarter" idx="10"/>
          </p:nvPr>
        </p:nvSpPr>
        <p:spPr/>
        <p:txBody>
          <a:bodyPr/>
          <a:lstStyle/>
          <a:p>
            <a:r>
              <a:rPr lang="en-US" dirty="0" smtClean="0"/>
              <a:t>Read the documents at </a:t>
            </a:r>
            <a:r>
              <a:rPr lang="en-US" dirty="0" smtClean="0">
                <a:hlinkClick r:id="rId2"/>
              </a:rPr>
              <a:t>www.uasg.tech/documents</a:t>
            </a:r>
            <a:endParaRPr lang="en-US" dirty="0" smtClean="0"/>
          </a:p>
          <a:p>
            <a:pPr lvl="1"/>
            <a:r>
              <a:rPr lang="en-US" dirty="0" smtClean="0"/>
              <a:t>UASG003 – Fact Sheet</a:t>
            </a:r>
          </a:p>
          <a:p>
            <a:pPr lvl="1"/>
            <a:r>
              <a:rPr lang="en-US" dirty="0" smtClean="0"/>
              <a:t>UASG005 – Quick Guide</a:t>
            </a:r>
          </a:p>
          <a:p>
            <a:pPr lvl="1"/>
            <a:r>
              <a:rPr lang="en-US" dirty="0" smtClean="0"/>
              <a:t>UASG007 – Introduction to UASG</a:t>
            </a:r>
          </a:p>
          <a:p>
            <a:pPr lvl="1"/>
            <a:r>
              <a:rPr lang="en-US" dirty="0" smtClean="0"/>
              <a:t>UASG011 – FAQs</a:t>
            </a:r>
          </a:p>
          <a:p>
            <a:r>
              <a:rPr lang="en-US" dirty="0" smtClean="0"/>
              <a:t>Subscribe to the UASG Discussion list </a:t>
            </a:r>
            <a:r>
              <a:rPr lang="en-US" dirty="0" smtClean="0">
                <a:hlinkClick r:id="rId3"/>
              </a:rPr>
              <a:t>www.uasg.tech/subscribe</a:t>
            </a:r>
            <a:endParaRPr lang="en-US" dirty="0" smtClean="0"/>
          </a:p>
          <a:p>
            <a:r>
              <a:rPr lang="en-US" dirty="0" smtClean="0"/>
              <a:t>Get your own systems UA Ready</a:t>
            </a:r>
          </a:p>
          <a:p>
            <a:r>
              <a:rPr lang="en-US" dirty="0" smtClean="0"/>
              <a:t>Spread the word</a:t>
            </a:r>
            <a:r>
              <a:rPr lang="is-IS" smtClean="0"/>
              <a:t>…</a:t>
            </a:r>
            <a:endParaRPr lang="en-US" dirty="0" smtClean="0"/>
          </a:p>
          <a:p>
            <a:endParaRPr lang="en-US" dirty="0"/>
          </a:p>
        </p:txBody>
      </p:sp>
    </p:spTree>
    <p:extLst>
      <p:ext uri="{BB962C8B-B14F-4D97-AF65-F5344CB8AC3E}">
        <p14:creationId xmlns:p14="http://schemas.microsoft.com/office/powerpoint/2010/main" val="4239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XGENPLUS</a:t>
            </a:r>
          </a:p>
        </p:txBody>
      </p:sp>
      <p:sp>
        <p:nvSpPr>
          <p:cNvPr id="3" name="Content Placeholder 2"/>
          <p:cNvSpPr>
            <a:spLocks noGrp="1"/>
          </p:cNvSpPr>
          <p:nvPr>
            <p:ph sz="quarter" idx="10"/>
          </p:nvPr>
        </p:nvSpPr>
        <p:spPr>
          <a:xfrm>
            <a:off x="320040" y="907282"/>
            <a:ext cx="8450746" cy="3065339"/>
          </a:xfrm>
        </p:spPr>
        <p:txBody>
          <a:bodyPr/>
          <a:lstStyle/>
          <a:p>
            <a:r>
              <a:rPr lang="en-US" dirty="0"/>
              <a:t>India-based email </a:t>
            </a:r>
            <a:r>
              <a:rPr lang="en-US" dirty="0" smtClean="0"/>
              <a:t>server</a:t>
            </a:r>
            <a:r>
              <a:rPr lang="sr-Latn-RS" dirty="0" smtClean="0"/>
              <a:t>: </a:t>
            </a:r>
            <a:r>
              <a:rPr lang="en-US" dirty="0" smtClean="0"/>
              <a:t>Fully </a:t>
            </a:r>
            <a:r>
              <a:rPr lang="en-US" dirty="0"/>
              <a:t>supported Email Server with Antispam, SMTP, IMAP and Webmail is </a:t>
            </a:r>
            <a:r>
              <a:rPr lang="en-US" u="sng" dirty="0">
                <a:hlinkClick r:id="rId2"/>
              </a:rPr>
              <a:t>XGENPLUS </a:t>
            </a:r>
            <a:r>
              <a:rPr lang="sr-Latn-RS" dirty="0" smtClean="0"/>
              <a:t> (</a:t>
            </a:r>
            <a:r>
              <a:rPr lang="en-US" dirty="0" smtClean="0"/>
              <a:t>www.xgenplus.com</a:t>
            </a:r>
            <a:r>
              <a:rPr lang="sr-Latn-RS" dirty="0" smtClean="0"/>
              <a:t>) </a:t>
            </a:r>
            <a:r>
              <a:rPr lang="en-US" dirty="0" smtClean="0"/>
              <a:t>- </a:t>
            </a:r>
            <a:r>
              <a:rPr lang="en-US" dirty="0"/>
              <a:t>you can actually try out yourself.  Even you can try to install DATAMAIL app to get FREE EAI / IDN email address out of 11 languages.</a:t>
            </a:r>
          </a:p>
          <a:p>
            <a:r>
              <a:rPr lang="en-US" dirty="0"/>
              <a:t>“Happy to share that .</a:t>
            </a:r>
            <a:r>
              <a:rPr lang="en-US" dirty="0" err="1"/>
              <a:t>pyc</a:t>
            </a:r>
            <a:r>
              <a:rPr lang="en-US" dirty="0"/>
              <a:t> (Russian IDN registry) is now powered by </a:t>
            </a:r>
            <a:r>
              <a:rPr lang="en-US" dirty="0" err="1"/>
              <a:t>XgenPlus</a:t>
            </a:r>
            <a:r>
              <a:rPr lang="en-US" dirty="0"/>
              <a:t>. We are soon going live in Russia. Also </a:t>
            </a:r>
            <a:r>
              <a:rPr lang="en-US" dirty="0" smtClean="0"/>
              <a:t>image </a:t>
            </a:r>
            <a:r>
              <a:rPr lang="en-US" dirty="0"/>
              <a:t>showing our Android app (</a:t>
            </a:r>
            <a:r>
              <a:rPr lang="en-US" dirty="0" err="1"/>
              <a:t>BharatSync</a:t>
            </a:r>
            <a:r>
              <a:rPr lang="en-US" dirty="0"/>
              <a:t> Communicator) configured and fully working with English, Hindi and Russian email addresses simultaneously .We are progressing very well to Support EAI / IDN and looking forward to support others in this mission.  We are also open to support other registries / registrars or </a:t>
            </a:r>
            <a:r>
              <a:rPr lang="en-US" dirty="0" err="1"/>
              <a:t>organisation</a:t>
            </a:r>
            <a:r>
              <a:rPr lang="en-US" dirty="0"/>
              <a:t> to make the enable on EAI. Regards”</a:t>
            </a:r>
          </a:p>
        </p:txBody>
      </p:sp>
    </p:spTree>
    <p:extLst>
      <p:ext uri="{BB962C8B-B14F-4D97-AF65-F5344CB8AC3E}">
        <p14:creationId xmlns:p14="http://schemas.microsoft.com/office/powerpoint/2010/main" val="3939502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0"/>
          </p:nvPr>
        </p:nvPicPr>
        <p:blipFill>
          <a:blip r:embed="rId2"/>
          <a:stretch>
            <a:fillRect/>
          </a:stretch>
        </p:blipFill>
        <p:spPr>
          <a:xfrm>
            <a:off x="3047076" y="299898"/>
            <a:ext cx="2832614" cy="4532185"/>
          </a:xfrm>
          <a:prstGeom prst="rect">
            <a:avLst/>
          </a:prstGeom>
        </p:spPr>
      </p:pic>
    </p:spTree>
    <p:extLst>
      <p:ext uri="{BB962C8B-B14F-4D97-AF65-F5344CB8AC3E}">
        <p14:creationId xmlns:p14="http://schemas.microsoft.com/office/powerpoint/2010/main" val="2984005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 Capable e-mail </a:t>
            </a:r>
            <a:r>
              <a:rPr lang="en-US" dirty="0" smtClean="0"/>
              <a:t>software</a:t>
            </a:r>
            <a:r>
              <a:rPr lang="sr-Latn-RS" dirty="0" smtClean="0"/>
              <a:t> (NOW)</a:t>
            </a:r>
            <a:endParaRPr lang="en-US" dirty="0"/>
          </a:p>
        </p:txBody>
      </p:sp>
      <p:sp>
        <p:nvSpPr>
          <p:cNvPr id="3" name="Content Placeholder 2"/>
          <p:cNvSpPr>
            <a:spLocks noGrp="1"/>
          </p:cNvSpPr>
          <p:nvPr>
            <p:ph sz="quarter" idx="10"/>
          </p:nvPr>
        </p:nvSpPr>
        <p:spPr/>
        <p:txBody>
          <a:bodyPr/>
          <a:lstStyle/>
          <a:p>
            <a:r>
              <a:rPr lang="en-US" dirty="0" err="1"/>
              <a:t>Roundcube</a:t>
            </a:r>
            <a:endParaRPr lang="en-US" dirty="0"/>
          </a:p>
          <a:p>
            <a:r>
              <a:rPr lang="en-US" dirty="0"/>
              <a:t>Outlook 2016</a:t>
            </a:r>
          </a:p>
          <a:p>
            <a:r>
              <a:rPr lang="en-US" dirty="0"/>
              <a:t>Gmail</a:t>
            </a:r>
          </a:p>
          <a:p>
            <a:r>
              <a:rPr lang="en-US" dirty="0" err="1"/>
              <a:t>phlyMail</a:t>
            </a:r>
            <a:endParaRPr lang="en-US" dirty="0"/>
          </a:p>
          <a:p>
            <a:r>
              <a:rPr lang="en-US" dirty="0"/>
              <a:t>postfix 3.0.4 (Docker) </a:t>
            </a:r>
          </a:p>
          <a:p>
            <a:r>
              <a:rPr lang="en-US" dirty="0"/>
              <a:t>Horde webmail </a:t>
            </a:r>
          </a:p>
          <a:p>
            <a:r>
              <a:rPr lang="en-US" dirty="0"/>
              <a:t>Centos 7.0 </a:t>
            </a:r>
          </a:p>
          <a:p>
            <a:r>
              <a:rPr lang="sr-Latn-RS" dirty="0" smtClean="0"/>
              <a:t>...</a:t>
            </a:r>
            <a:endParaRPr lang="en-US" dirty="0"/>
          </a:p>
        </p:txBody>
      </p:sp>
    </p:spTree>
    <p:extLst>
      <p:ext uri="{BB962C8B-B14F-4D97-AF65-F5344CB8AC3E}">
        <p14:creationId xmlns:p14="http://schemas.microsoft.com/office/powerpoint/2010/main" val="222066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UA in a Nutshell</a:t>
            </a:r>
            <a:endParaRPr lang="en-US" dirty="0"/>
          </a:p>
        </p:txBody>
      </p:sp>
      <p:sp>
        <p:nvSpPr>
          <p:cNvPr id="4" name="TextBox 3"/>
          <p:cNvSpPr txBox="1"/>
          <p:nvPr/>
        </p:nvSpPr>
        <p:spPr>
          <a:xfrm>
            <a:off x="372532" y="1293738"/>
            <a:ext cx="8481183" cy="1835374"/>
          </a:xfrm>
          <a:prstGeom prst="rect">
            <a:avLst/>
          </a:prstGeom>
          <a:noFill/>
        </p:spPr>
        <p:txBody>
          <a:bodyPr wrap="square" rtlCol="0">
            <a:spAutoFit/>
          </a:bodyPr>
          <a:lstStyle/>
          <a:p>
            <a:pPr>
              <a:lnSpc>
                <a:spcPct val="140000"/>
              </a:lnSpc>
            </a:pPr>
            <a:r>
              <a:rPr lang="en-US" sz="2800" dirty="0"/>
              <a:t>Universal Acceptance (UA) ensures that all domain names and email addresses can be used by all Internet-enabled applications, devices and systems. </a:t>
            </a:r>
            <a:endParaRPr lang="en-US" sz="2600" dirty="0">
              <a:latin typeface="Open Sans Light"/>
              <a:cs typeface="Open Sans Light"/>
            </a:endParaRPr>
          </a:p>
        </p:txBody>
      </p:sp>
    </p:spTree>
    <p:extLst>
      <p:ext uri="{BB962C8B-B14F-4D97-AF65-F5344CB8AC3E}">
        <p14:creationId xmlns:p14="http://schemas.microsoft.com/office/powerpoint/2010/main" val="1874592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 Capable e-mail </a:t>
            </a:r>
            <a:r>
              <a:rPr lang="en-US" dirty="0" smtClean="0"/>
              <a:t>software</a:t>
            </a:r>
            <a:r>
              <a:rPr lang="sr-Latn-RS" dirty="0" smtClean="0"/>
              <a:t> (from 2017)</a:t>
            </a:r>
            <a:endParaRPr lang="en-US" dirty="0"/>
          </a:p>
        </p:txBody>
      </p:sp>
      <p:sp>
        <p:nvSpPr>
          <p:cNvPr id="3" name="Content Placeholder 2"/>
          <p:cNvSpPr>
            <a:spLocks noGrp="1"/>
          </p:cNvSpPr>
          <p:nvPr>
            <p:ph sz="quarter" idx="10"/>
          </p:nvPr>
        </p:nvSpPr>
        <p:spPr/>
        <p:txBody>
          <a:bodyPr/>
          <a:lstStyle/>
          <a:p>
            <a:r>
              <a:rPr lang="en-US" dirty="0" err="1"/>
              <a:t>MailMan</a:t>
            </a:r>
            <a:endParaRPr lang="en-US" dirty="0"/>
          </a:p>
          <a:p>
            <a:r>
              <a:rPr lang="en-US" dirty="0" err="1"/>
              <a:t>Yandex</a:t>
            </a:r>
            <a:r>
              <a:rPr lang="en-US" dirty="0"/>
              <a:t> </a:t>
            </a:r>
          </a:p>
          <a:p>
            <a:r>
              <a:rPr lang="sr-Latn-R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0363" y="2817297"/>
            <a:ext cx="4001058" cy="1514686"/>
          </a:xfrm>
          <a:prstGeom prst="rect">
            <a:avLst/>
          </a:prstGeom>
        </p:spPr>
      </p:pic>
    </p:spTree>
    <p:extLst>
      <p:ext uri="{BB962C8B-B14F-4D97-AF65-F5344CB8AC3E}">
        <p14:creationId xmlns:p14="http://schemas.microsoft.com/office/powerpoint/2010/main" val="353091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Deployment Issues for Internationalized Email</a:t>
            </a:r>
            <a:br>
              <a:rPr lang="en-US" b="1" dirty="0"/>
            </a:br>
            <a:endParaRPr lang="en-US" dirty="0"/>
          </a:p>
        </p:txBody>
      </p:sp>
      <p:sp>
        <p:nvSpPr>
          <p:cNvPr id="3" name="Content Placeholder 2"/>
          <p:cNvSpPr>
            <a:spLocks noGrp="1"/>
          </p:cNvSpPr>
          <p:nvPr>
            <p:ph sz="quarter" idx="10"/>
          </p:nvPr>
        </p:nvSpPr>
        <p:spPr/>
        <p:txBody>
          <a:bodyPr/>
          <a:lstStyle/>
          <a:p>
            <a:r>
              <a:rPr lang="sr-Latn-RS" dirty="0" smtClean="0"/>
              <a:t>IETF RFC</a:t>
            </a:r>
          </a:p>
          <a:p>
            <a:r>
              <a:rPr lang="en-US" dirty="0"/>
              <a:t>https://datatracker.ietf.org/doc/draft-elkchow-iea-deploy/</a:t>
            </a:r>
          </a:p>
        </p:txBody>
      </p:sp>
    </p:spTree>
    <p:extLst>
      <p:ext uri="{BB962C8B-B14F-4D97-AF65-F5344CB8AC3E}">
        <p14:creationId xmlns:p14="http://schemas.microsoft.com/office/powerpoint/2010/main" val="530888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Other problems?</a:t>
            </a:r>
            <a:endParaRPr lang="en-US" dirty="0"/>
          </a:p>
        </p:txBody>
      </p:sp>
      <p:sp>
        <p:nvSpPr>
          <p:cNvPr id="3" name="Content Placeholder 2"/>
          <p:cNvSpPr>
            <a:spLocks noGrp="1"/>
          </p:cNvSpPr>
          <p:nvPr>
            <p:ph sz="quarter" idx="10"/>
          </p:nvPr>
        </p:nvSpPr>
        <p:spPr/>
        <p:txBody>
          <a:bodyPr/>
          <a:lstStyle/>
          <a:p>
            <a:r>
              <a:rPr lang="sr-Latn-RS" dirty="0" smtClean="0"/>
              <a:t>Hotel booking</a:t>
            </a:r>
          </a:p>
          <a:p>
            <a:r>
              <a:rPr lang="sr-Latn-RS" dirty="0" smtClean="0"/>
              <a:t>Domain name registration</a:t>
            </a:r>
          </a:p>
          <a:p>
            <a:r>
              <a:rPr lang="sr-Latn-RS" dirty="0" smtClean="0"/>
              <a:t>Every single contact form on the Internet.</a:t>
            </a:r>
            <a:endParaRPr lang="en-US" dirty="0"/>
          </a:p>
        </p:txBody>
      </p:sp>
    </p:spTree>
    <p:extLst>
      <p:ext uri="{BB962C8B-B14F-4D97-AF65-F5344CB8AC3E}">
        <p14:creationId xmlns:p14="http://schemas.microsoft.com/office/powerpoint/2010/main" val="438089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Thanks	</a:t>
            </a:r>
            <a:r>
              <a:rPr lang="en-US" dirty="0" smtClean="0"/>
              <a:t>!!!</a:t>
            </a:r>
            <a:endParaRPr lang="en-US" dirty="0"/>
          </a:p>
        </p:txBody>
      </p:sp>
      <p:sp>
        <p:nvSpPr>
          <p:cNvPr id="3" name="Content Placeholder 2"/>
          <p:cNvSpPr>
            <a:spLocks noGrp="1"/>
          </p:cNvSpPr>
          <p:nvPr>
            <p:ph sz="quarter" idx="10"/>
          </p:nvPr>
        </p:nvSpPr>
        <p:spPr/>
        <p:txBody>
          <a:bodyPr/>
          <a:lstStyle/>
          <a:p>
            <a:r>
              <a:rPr lang="en-US" dirty="0" smtClean="0"/>
              <a:t>Any questions?</a:t>
            </a:r>
          </a:p>
          <a:p>
            <a:endParaRPr lang="en-US" dirty="0"/>
          </a:p>
          <a:p>
            <a:endParaRPr lang="en-US" dirty="0" smtClean="0"/>
          </a:p>
          <a:p>
            <a:endParaRPr lang="en-US" dirty="0"/>
          </a:p>
          <a:p>
            <a:r>
              <a:rPr lang="sr-Latn-RS" dirty="0" smtClean="0"/>
              <a:t>Dušan Stojičević</a:t>
            </a:r>
          </a:p>
          <a:p>
            <a:r>
              <a:rPr lang="sr-Latn-RS" dirty="0" smtClean="0"/>
              <a:t>GRANSY</a:t>
            </a:r>
          </a:p>
          <a:p>
            <a:r>
              <a:rPr lang="en-US" dirty="0" smtClean="0"/>
              <a:t>s</a:t>
            </a:r>
            <a:r>
              <a:rPr lang="sr-Latn-RS" dirty="0" smtClean="0"/>
              <a:t>tojicevic</a:t>
            </a:r>
            <a:r>
              <a:rPr lang="en-US" dirty="0" smtClean="0"/>
              <a:t>@gransy.com</a:t>
            </a:r>
            <a:endParaRPr lang="en-US" dirty="0"/>
          </a:p>
        </p:txBody>
      </p:sp>
    </p:spTree>
    <p:extLst>
      <p:ext uri="{BB962C8B-B14F-4D97-AF65-F5344CB8AC3E}">
        <p14:creationId xmlns:p14="http://schemas.microsoft.com/office/powerpoint/2010/main" val="234388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Anatomy of an email address</a:t>
            </a:r>
            <a:endParaRPr lang="en-US" dirty="0"/>
          </a:p>
        </p:txBody>
      </p:sp>
      <p:sp>
        <p:nvSpPr>
          <p:cNvPr id="2" name="Content Placeholder 1"/>
          <p:cNvSpPr>
            <a:spLocks noGrp="1"/>
          </p:cNvSpPr>
          <p:nvPr>
            <p:ph sz="quarter" idx="10"/>
          </p:nvPr>
        </p:nvSpPr>
        <p:spPr>
          <a:xfrm>
            <a:off x="320675" y="1505376"/>
            <a:ext cx="8450746" cy="2880012"/>
          </a:xfrm>
        </p:spPr>
        <p:txBody>
          <a:bodyPr/>
          <a:lstStyle/>
          <a:p>
            <a:pPr marL="342900" indent="-342900">
              <a:spcBef>
                <a:spcPts val="0"/>
              </a:spcBef>
            </a:pPr>
            <a:r>
              <a:rPr lang="en-US" sz="1800" i="1" dirty="0" smtClean="0">
                <a:latin typeface="Open Sans "/>
                <a:cs typeface="Open Sans "/>
              </a:rPr>
              <a:t>Username/</a:t>
            </a:r>
            <a:r>
              <a:rPr lang="en-US" sz="1800" u="sng" dirty="0"/>
              <a:t> </a:t>
            </a:r>
            <a:r>
              <a:rPr lang="en-US" sz="1600" u="sng" dirty="0"/>
              <a:t>测试5</a:t>
            </a:r>
            <a:endParaRPr lang="en-US" sz="1600" i="1" dirty="0" smtClean="0">
              <a:latin typeface="Open Sans "/>
              <a:cs typeface="Open Sans "/>
            </a:endParaRPr>
          </a:p>
          <a:p>
            <a:pPr marL="617220" lvl="1" indent="-342900">
              <a:spcBef>
                <a:spcPts val="0"/>
              </a:spcBef>
            </a:pPr>
            <a:r>
              <a:rPr lang="en-US" sz="1600" i="1" dirty="0" smtClean="0">
                <a:latin typeface="Open Sans "/>
                <a:cs typeface="Open Sans "/>
              </a:rPr>
              <a:t>Mailbox name</a:t>
            </a:r>
          </a:p>
          <a:p>
            <a:pPr marL="617220" lvl="1" indent="-342900">
              <a:spcBef>
                <a:spcPts val="0"/>
              </a:spcBef>
            </a:pPr>
            <a:r>
              <a:rPr lang="en-US" sz="1600" i="1" dirty="0" smtClean="0">
                <a:latin typeface="Open Sans "/>
                <a:cs typeface="Open Sans "/>
              </a:rPr>
              <a:t>Can be in ASCII or Unicode</a:t>
            </a:r>
          </a:p>
          <a:p>
            <a:pPr marL="342900" indent="-342900">
              <a:spcBef>
                <a:spcPts val="0"/>
              </a:spcBef>
            </a:pPr>
            <a:r>
              <a:rPr lang="en-US" sz="1800" i="1" dirty="0" smtClean="0">
                <a:latin typeface="Open Sans "/>
                <a:cs typeface="Open Sans "/>
              </a:rPr>
              <a:t>Second level domain name (example/</a:t>
            </a:r>
            <a:r>
              <a:rPr lang="en-US" sz="1800" u="sng" dirty="0"/>
              <a:t> </a:t>
            </a:r>
            <a:r>
              <a:rPr lang="en-US" sz="1600" u="sng" dirty="0" err="1"/>
              <a:t>普遍接受-测试</a:t>
            </a:r>
            <a:r>
              <a:rPr lang="en-US" sz="1800" i="1" dirty="0" smtClean="0">
                <a:latin typeface="Open Sans "/>
                <a:cs typeface="Open Sans "/>
              </a:rPr>
              <a:t>)</a:t>
            </a:r>
          </a:p>
          <a:p>
            <a:pPr marL="617220" lvl="1" indent="-342900">
              <a:spcBef>
                <a:spcPts val="0"/>
              </a:spcBef>
            </a:pPr>
            <a:r>
              <a:rPr lang="en-US" sz="1600" i="1" dirty="0" smtClean="0">
                <a:latin typeface="Open Sans "/>
                <a:cs typeface="Open Sans "/>
              </a:rPr>
              <a:t>Can be ASCII or Unicode.</a:t>
            </a:r>
          </a:p>
          <a:p>
            <a:pPr marL="617220" lvl="1" indent="-342900">
              <a:spcBef>
                <a:spcPts val="0"/>
              </a:spcBef>
            </a:pPr>
            <a:r>
              <a:rPr lang="en-US" sz="1600" i="1" dirty="0" smtClean="0">
                <a:latin typeface="Open Sans "/>
                <a:cs typeface="Open Sans "/>
              </a:rPr>
              <a:t>Unicode can be represented as Unicode or Punycode</a:t>
            </a:r>
            <a:endParaRPr lang="en-US" sz="1600" i="1" dirty="0"/>
          </a:p>
          <a:p>
            <a:pPr marL="342900" indent="-342900">
              <a:spcBef>
                <a:spcPts val="0"/>
              </a:spcBef>
            </a:pPr>
            <a:r>
              <a:rPr lang="en-US" sz="1800" i="1" dirty="0" smtClean="0">
                <a:latin typeface="Open Sans "/>
                <a:cs typeface="Open Sans "/>
              </a:rPr>
              <a:t>Top Level Domain name (.com/</a:t>
            </a:r>
            <a:r>
              <a:rPr lang="en-US" sz="1800" u="sng" dirty="0" smtClean="0"/>
              <a:t>.</a:t>
            </a:r>
            <a:r>
              <a:rPr lang="en-US" sz="1600" u="sng" dirty="0" smtClean="0"/>
              <a:t>世界</a:t>
            </a:r>
            <a:r>
              <a:rPr lang="en-US" sz="1800" i="1" dirty="0" smtClean="0">
                <a:latin typeface="Open Sans "/>
                <a:cs typeface="Open Sans "/>
              </a:rPr>
              <a:t>)</a:t>
            </a:r>
          </a:p>
          <a:p>
            <a:pPr marL="617220" lvl="1" indent="-342900">
              <a:spcBef>
                <a:spcPts val="0"/>
              </a:spcBef>
            </a:pPr>
            <a:r>
              <a:rPr lang="en-US" sz="1600" i="1" dirty="0" smtClean="0">
                <a:latin typeface="Open Sans "/>
                <a:cs typeface="Open Sans "/>
              </a:rPr>
              <a:t>Can be ASCII or Unicode</a:t>
            </a:r>
          </a:p>
          <a:p>
            <a:pPr marL="617220" lvl="1" indent="-342900">
              <a:spcBef>
                <a:spcPts val="0"/>
              </a:spcBef>
            </a:pPr>
            <a:r>
              <a:rPr lang="en-US" sz="1600" i="1" dirty="0" smtClean="0">
                <a:latin typeface="Open Sans "/>
                <a:cs typeface="Open Sans "/>
              </a:rPr>
              <a:t>Unicode can be represented as Unicode or Punycode</a:t>
            </a:r>
          </a:p>
          <a:p>
            <a:pPr marL="617220" lvl="1" indent="-342900">
              <a:spcBef>
                <a:spcPts val="0"/>
              </a:spcBef>
            </a:pPr>
            <a:r>
              <a:rPr lang="en-US" sz="1600" i="1" dirty="0" smtClean="0">
                <a:latin typeface="Open Sans "/>
                <a:cs typeface="Open Sans "/>
              </a:rPr>
              <a:t>Can be 2 to 63 characters long</a:t>
            </a:r>
          </a:p>
          <a:p>
            <a:pPr marL="617220" lvl="1" indent="-342900">
              <a:spcBef>
                <a:spcPts val="0"/>
              </a:spcBef>
            </a:pPr>
            <a:r>
              <a:rPr lang="en-US" sz="1600" i="1" dirty="0" smtClean="0">
                <a:latin typeface="Open Sans "/>
                <a:cs typeface="Open Sans "/>
              </a:rPr>
              <a:t>Can ONLY be from an authoritative list that is dynamic and has more than 1,000 choices</a:t>
            </a:r>
          </a:p>
        </p:txBody>
      </p:sp>
      <p:sp>
        <p:nvSpPr>
          <p:cNvPr id="9" name="TextBox 8"/>
          <p:cNvSpPr txBox="1"/>
          <p:nvPr/>
        </p:nvSpPr>
        <p:spPr>
          <a:xfrm>
            <a:off x="359250" y="648126"/>
            <a:ext cx="8372959" cy="794064"/>
          </a:xfrm>
          <a:prstGeom prst="rect">
            <a:avLst/>
          </a:prstGeom>
          <a:noFill/>
        </p:spPr>
        <p:txBody>
          <a:bodyPr wrap="square" rtlCol="0">
            <a:spAutoFit/>
          </a:bodyPr>
          <a:lstStyle/>
          <a:p>
            <a:pPr algn="ctr">
              <a:lnSpc>
                <a:spcPct val="120000"/>
              </a:lnSpc>
            </a:pPr>
            <a:r>
              <a:rPr lang="en-US" sz="2000" i="1" dirty="0" smtClean="0">
                <a:latin typeface="Open Sans Light"/>
                <a:cs typeface="Open Sans Light"/>
                <a:hlinkClick r:id="rId2"/>
              </a:rPr>
              <a:t>username@example.com</a:t>
            </a:r>
            <a:endParaRPr lang="en-US" sz="2000" i="1" dirty="0" smtClean="0">
              <a:latin typeface="Open Sans Light"/>
              <a:cs typeface="Open Sans Light"/>
            </a:endParaRPr>
          </a:p>
          <a:p>
            <a:pPr algn="ctr">
              <a:lnSpc>
                <a:spcPct val="120000"/>
              </a:lnSpc>
            </a:pPr>
            <a:r>
              <a:rPr lang="en-US" u="sng" dirty="0"/>
              <a:t>测试5@普遍接受-测试.世界</a:t>
            </a:r>
            <a:endParaRPr lang="en-US" dirty="0">
              <a:latin typeface="Open Sans Light"/>
              <a:cs typeface="Open Sans Light"/>
            </a:endParaRPr>
          </a:p>
        </p:txBody>
      </p:sp>
    </p:spTree>
    <p:extLst>
      <p:ext uri="{BB962C8B-B14F-4D97-AF65-F5344CB8AC3E}">
        <p14:creationId xmlns:p14="http://schemas.microsoft.com/office/powerpoint/2010/main" val="387503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Five Verbs to UA Readiness</a:t>
            </a:r>
            <a:endParaRPr lang="en-US" dirty="0"/>
          </a:p>
        </p:txBody>
      </p:sp>
      <p:grpSp>
        <p:nvGrpSpPr>
          <p:cNvPr id="24" name="Group 23"/>
          <p:cNvGrpSpPr/>
          <p:nvPr/>
        </p:nvGrpSpPr>
        <p:grpSpPr>
          <a:xfrm>
            <a:off x="445260" y="1053220"/>
            <a:ext cx="2011680" cy="1684697"/>
            <a:chOff x="820555" y="1643185"/>
            <a:chExt cx="2011680" cy="1684697"/>
          </a:xfrm>
        </p:grpSpPr>
        <p:sp>
          <p:nvSpPr>
            <p:cNvPr id="16" name="Rectangle 15"/>
            <p:cNvSpPr/>
            <p:nvPr/>
          </p:nvSpPr>
          <p:spPr>
            <a:xfrm>
              <a:off x="820555" y="2835439"/>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Accept</a:t>
              </a:r>
              <a:endParaRPr lang="en-US" sz="3200" dirty="0">
                <a:solidFill>
                  <a:srgbClr val="000000"/>
                </a:solidFill>
                <a:latin typeface="Source Sans Pro Light"/>
                <a:cs typeface="Source Sans Pro Light"/>
              </a:endParaRPr>
            </a:p>
          </p:txBody>
        </p:sp>
        <p:sp>
          <p:nvSpPr>
            <p:cNvPr id="18" name="Rectangle 17"/>
            <p:cNvSpPr>
              <a:spLocks/>
            </p:cNvSpPr>
            <p:nvPr/>
          </p:nvSpPr>
          <p:spPr>
            <a:xfrm>
              <a:off x="820555"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pic>
          <p:nvPicPr>
            <p:cNvPr id="19" name="Picture 18" descr="ua-capability-icons_wht_Acce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630" y="1900022"/>
              <a:ext cx="562359" cy="643725"/>
            </a:xfrm>
            <a:prstGeom prst="rect">
              <a:avLst/>
            </a:prstGeom>
          </p:spPr>
        </p:pic>
      </p:grpSp>
      <p:grpSp>
        <p:nvGrpSpPr>
          <p:cNvPr id="25" name="Group 24"/>
          <p:cNvGrpSpPr/>
          <p:nvPr/>
        </p:nvGrpSpPr>
        <p:grpSpPr>
          <a:xfrm>
            <a:off x="3602500" y="1053220"/>
            <a:ext cx="2011680" cy="1678458"/>
            <a:chOff x="3572673" y="1643185"/>
            <a:chExt cx="2011680" cy="1678458"/>
          </a:xfrm>
        </p:grpSpPr>
        <p:sp>
          <p:nvSpPr>
            <p:cNvPr id="15" name="Rectangle 14"/>
            <p:cNvSpPr>
              <a:spLocks/>
            </p:cNvSpPr>
            <p:nvPr/>
          </p:nvSpPr>
          <p:spPr>
            <a:xfrm>
              <a:off x="357267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17" name="Rectangle 16"/>
            <p:cNvSpPr/>
            <p:nvPr/>
          </p:nvSpPr>
          <p:spPr>
            <a:xfrm>
              <a:off x="3572673" y="2829200"/>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Validate</a:t>
              </a:r>
              <a:endParaRPr lang="en-US" sz="3200" dirty="0">
                <a:solidFill>
                  <a:srgbClr val="000000"/>
                </a:solidFill>
                <a:latin typeface="Source Sans Pro Light"/>
                <a:cs typeface="Source Sans Pro Light"/>
              </a:endParaRPr>
            </a:p>
          </p:txBody>
        </p:sp>
        <p:pic>
          <p:nvPicPr>
            <p:cNvPr id="21" name="Picture 20"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0348" y="1895569"/>
              <a:ext cx="779705" cy="643725"/>
            </a:xfrm>
            <a:prstGeom prst="rect">
              <a:avLst/>
            </a:prstGeom>
          </p:spPr>
        </p:pic>
      </p:grpSp>
      <p:grpSp>
        <p:nvGrpSpPr>
          <p:cNvPr id="27" name="Group 26"/>
          <p:cNvGrpSpPr/>
          <p:nvPr/>
        </p:nvGrpSpPr>
        <p:grpSpPr>
          <a:xfrm>
            <a:off x="6759741" y="1102564"/>
            <a:ext cx="2011680" cy="1677468"/>
            <a:chOff x="6331693" y="1643185"/>
            <a:chExt cx="2011680" cy="1677468"/>
          </a:xfrm>
        </p:grpSpPr>
        <p:sp>
          <p:nvSpPr>
            <p:cNvPr id="28" name="Rectangle 27"/>
            <p:cNvSpPr>
              <a:spLocks/>
            </p:cNvSpPr>
            <p:nvPr/>
          </p:nvSpPr>
          <p:spPr>
            <a:xfrm>
              <a:off x="6331693" y="1643185"/>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29" name="Rectangle 28"/>
            <p:cNvSpPr/>
            <p:nvPr/>
          </p:nvSpPr>
          <p:spPr>
            <a:xfrm>
              <a:off x="6331693" y="2828210"/>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Store</a:t>
              </a:r>
              <a:endParaRPr lang="en-US" sz="3200" dirty="0">
                <a:solidFill>
                  <a:srgbClr val="000000"/>
                </a:solidFill>
                <a:latin typeface="Source Sans Pro Light"/>
                <a:cs typeface="Source Sans Pro Light"/>
              </a:endParaRPr>
            </a:p>
          </p:txBody>
        </p:sp>
        <p:pic>
          <p:nvPicPr>
            <p:cNvPr id="30" name="Picture 29" descr="ua-capability-icons_wht_Sto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9490" y="1900022"/>
              <a:ext cx="647296" cy="647296"/>
            </a:xfrm>
            <a:prstGeom prst="rect">
              <a:avLst/>
            </a:prstGeom>
          </p:spPr>
        </p:pic>
      </p:grpSp>
      <p:grpSp>
        <p:nvGrpSpPr>
          <p:cNvPr id="31" name="Group 30"/>
          <p:cNvGrpSpPr/>
          <p:nvPr/>
        </p:nvGrpSpPr>
        <p:grpSpPr>
          <a:xfrm>
            <a:off x="1716694" y="3139797"/>
            <a:ext cx="2011680" cy="1681163"/>
            <a:chOff x="2202899" y="3852184"/>
            <a:chExt cx="2011680" cy="1681163"/>
          </a:xfrm>
        </p:grpSpPr>
        <p:sp>
          <p:nvSpPr>
            <p:cNvPr id="32" name="Rectangle 31"/>
            <p:cNvSpPr>
              <a:spLocks/>
            </p:cNvSpPr>
            <p:nvPr/>
          </p:nvSpPr>
          <p:spPr>
            <a:xfrm>
              <a:off x="2202899"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3" name="Rectangle 32"/>
            <p:cNvSpPr/>
            <p:nvPr/>
          </p:nvSpPr>
          <p:spPr>
            <a:xfrm>
              <a:off x="2202899" y="5040904"/>
              <a:ext cx="2011680"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Process</a:t>
              </a:r>
              <a:endParaRPr lang="en-US" sz="3200" dirty="0">
                <a:solidFill>
                  <a:srgbClr val="000000"/>
                </a:solidFill>
                <a:latin typeface="Source Sans Pro Light"/>
                <a:cs typeface="Source Sans Pro Light"/>
              </a:endParaRPr>
            </a:p>
          </p:txBody>
        </p:sp>
        <p:pic>
          <p:nvPicPr>
            <p:cNvPr id="34" name="Picture 33" descr="ua-capability-icons_wht_Proce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6759" y="4119754"/>
              <a:ext cx="1027282" cy="632806"/>
            </a:xfrm>
            <a:prstGeom prst="rect">
              <a:avLst/>
            </a:prstGeom>
          </p:spPr>
        </p:pic>
      </p:grpSp>
      <p:grpSp>
        <p:nvGrpSpPr>
          <p:cNvPr id="35" name="Group 34"/>
          <p:cNvGrpSpPr/>
          <p:nvPr/>
        </p:nvGrpSpPr>
        <p:grpSpPr>
          <a:xfrm>
            <a:off x="4800582" y="3139797"/>
            <a:ext cx="2011680" cy="1681163"/>
            <a:chOff x="4943583" y="3852184"/>
            <a:chExt cx="2011680" cy="1681163"/>
          </a:xfrm>
        </p:grpSpPr>
        <p:sp>
          <p:nvSpPr>
            <p:cNvPr id="36" name="Rectangle 35"/>
            <p:cNvSpPr>
              <a:spLocks/>
            </p:cNvSpPr>
            <p:nvPr/>
          </p:nvSpPr>
          <p:spPr>
            <a:xfrm>
              <a:off x="4943583" y="3852184"/>
              <a:ext cx="2011680" cy="1188720"/>
            </a:xfrm>
            <a:prstGeom prst="rect">
              <a:avLst/>
            </a:prstGeom>
            <a:solidFill>
              <a:srgbClr val="ED92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schemeClr val="accent1">
                    <a:lumMod val="40000"/>
                    <a:lumOff val="60000"/>
                  </a:schemeClr>
                </a:solidFill>
              </a:endParaRPr>
            </a:p>
          </p:txBody>
        </p:sp>
        <p:sp>
          <p:nvSpPr>
            <p:cNvPr id="37" name="Rectangle 36"/>
            <p:cNvSpPr/>
            <p:nvPr/>
          </p:nvSpPr>
          <p:spPr>
            <a:xfrm>
              <a:off x="4946286" y="5040904"/>
              <a:ext cx="2008977" cy="492443"/>
            </a:xfrm>
            <a:prstGeom prst="rect">
              <a:avLst/>
            </a:prstGeom>
          </p:spPr>
          <p:txBody>
            <a:bodyPr wrap="square" lIns="0" tIns="0" bIns="0">
              <a:spAutoFit/>
            </a:bodyPr>
            <a:lstStyle/>
            <a:p>
              <a:pPr algn="ctr"/>
              <a:r>
                <a:rPr lang="en-US" sz="3200" dirty="0" smtClean="0">
                  <a:solidFill>
                    <a:srgbClr val="000000"/>
                  </a:solidFill>
                  <a:latin typeface="Source Sans Pro Light"/>
                  <a:cs typeface="Source Sans Pro Light"/>
                </a:rPr>
                <a:t>Display</a:t>
              </a:r>
              <a:endParaRPr lang="en-US" sz="3200" dirty="0">
                <a:solidFill>
                  <a:srgbClr val="000000"/>
                </a:solidFill>
                <a:latin typeface="Source Sans Pro Light"/>
                <a:cs typeface="Source Sans Pro Light"/>
              </a:endParaRPr>
            </a:p>
          </p:txBody>
        </p:sp>
        <p:pic>
          <p:nvPicPr>
            <p:cNvPr id="38" name="Picture 37" descr="ua-capability-icons_wht_Displa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11163" y="4126903"/>
              <a:ext cx="489490" cy="633398"/>
            </a:xfrm>
            <a:prstGeom prst="rect">
              <a:avLst/>
            </a:prstGeom>
          </p:spPr>
        </p:pic>
      </p:grpSp>
    </p:spTree>
    <p:extLst>
      <p:ext uri="{BB962C8B-B14F-4D97-AF65-F5344CB8AC3E}">
        <p14:creationId xmlns:p14="http://schemas.microsoft.com/office/powerpoint/2010/main" val="107389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Target Audiences</a:t>
            </a:r>
            <a:endParaRPr lang="en-US" dirty="0"/>
          </a:p>
        </p:txBody>
      </p:sp>
      <p:sp>
        <p:nvSpPr>
          <p:cNvPr id="11" name="Content Placeholder 10"/>
          <p:cNvSpPr>
            <a:spLocks noGrp="1"/>
          </p:cNvSpPr>
          <p:nvPr>
            <p:ph sz="quarter" idx="10"/>
          </p:nvPr>
        </p:nvSpPr>
        <p:spPr>
          <a:xfrm>
            <a:off x="320675" y="989014"/>
            <a:ext cx="8450746" cy="3465388"/>
          </a:xfrm>
          <a:prstGeom prst="rect">
            <a:avLst/>
          </a:prstGeom>
        </p:spPr>
        <p:txBody>
          <a:bodyPr>
            <a:noAutofit/>
          </a:bodyPr>
          <a:lstStyle/>
          <a:p>
            <a:pPr marL="91440" indent="0">
              <a:spcBef>
                <a:spcPts val="1200"/>
              </a:spcBef>
              <a:buNone/>
            </a:pPr>
            <a:r>
              <a:rPr lang="en-US" dirty="0" smtClean="0">
                <a:latin typeface="Open Sans "/>
                <a:cs typeface="Open Sans "/>
              </a:rPr>
              <a:t>Doers</a:t>
            </a:r>
          </a:p>
          <a:p>
            <a:pPr marL="91440" indent="0">
              <a:spcBef>
                <a:spcPts val="1200"/>
              </a:spcBef>
              <a:buNone/>
            </a:pPr>
            <a:r>
              <a:rPr lang="en-US" i="1" dirty="0">
                <a:latin typeface="Open Sans "/>
                <a:cs typeface="Open Sans "/>
              </a:rPr>
              <a:t>	</a:t>
            </a:r>
            <a:r>
              <a:rPr lang="en-US" i="1" dirty="0" smtClean="0">
                <a:latin typeface="Open Sans "/>
                <a:cs typeface="Open Sans "/>
              </a:rPr>
              <a:t>Developers &amp; Systems Architects</a:t>
            </a:r>
          </a:p>
          <a:p>
            <a:pPr marL="91440" indent="0">
              <a:spcBef>
                <a:spcPts val="1200"/>
              </a:spcBef>
              <a:buNone/>
            </a:pPr>
            <a:r>
              <a:rPr lang="en-US" i="1" dirty="0" smtClean="0">
                <a:latin typeface="Open Sans "/>
                <a:cs typeface="Open Sans "/>
              </a:rPr>
              <a:t>Directors</a:t>
            </a:r>
          </a:p>
          <a:p>
            <a:pPr marL="91440" indent="0">
              <a:spcBef>
                <a:spcPts val="1200"/>
              </a:spcBef>
              <a:buNone/>
            </a:pPr>
            <a:r>
              <a:rPr lang="en-US" i="1" dirty="0">
                <a:latin typeface="Open Sans "/>
                <a:cs typeface="Open Sans "/>
              </a:rPr>
              <a:t>	</a:t>
            </a:r>
            <a:r>
              <a:rPr lang="en-US" i="1" dirty="0" smtClean="0">
                <a:latin typeface="Open Sans "/>
                <a:cs typeface="Open Sans "/>
              </a:rPr>
              <a:t>CIOs and senior IT Management</a:t>
            </a:r>
          </a:p>
          <a:p>
            <a:pPr marL="91440" indent="0">
              <a:spcBef>
                <a:spcPts val="1200"/>
              </a:spcBef>
              <a:buNone/>
            </a:pPr>
            <a:r>
              <a:rPr lang="en-US" i="1" dirty="0" smtClean="0">
                <a:latin typeface="Open Sans "/>
                <a:cs typeface="Open Sans "/>
              </a:rPr>
              <a:t>Influencers</a:t>
            </a:r>
          </a:p>
          <a:p>
            <a:pPr marL="91440" indent="0">
              <a:spcBef>
                <a:spcPts val="1200"/>
              </a:spcBef>
              <a:buNone/>
            </a:pPr>
            <a:r>
              <a:rPr lang="en-US" i="1" dirty="0">
                <a:latin typeface="Open Sans "/>
                <a:cs typeface="Open Sans "/>
              </a:rPr>
              <a:t>	</a:t>
            </a:r>
            <a:r>
              <a:rPr lang="en-US" i="1" dirty="0" smtClean="0">
                <a:latin typeface="Open Sans "/>
                <a:cs typeface="Open Sans "/>
              </a:rPr>
              <a:t>C* suite, Thought </a:t>
            </a:r>
            <a:r>
              <a:rPr lang="en-US" i="1" dirty="0">
                <a:latin typeface="Open Sans "/>
                <a:cs typeface="Open Sans "/>
              </a:rPr>
              <a:t>L</a:t>
            </a:r>
            <a:r>
              <a:rPr lang="en-US" i="1" dirty="0" smtClean="0">
                <a:latin typeface="Open Sans "/>
                <a:cs typeface="Open Sans "/>
              </a:rPr>
              <a:t>eaders, Government Ministers and Officials</a:t>
            </a:r>
            <a:endParaRPr lang="en-US" i="1" dirty="0" smtClean="0"/>
          </a:p>
        </p:txBody>
      </p:sp>
    </p:spTree>
    <p:extLst>
      <p:ext uri="{BB962C8B-B14F-4D97-AF65-F5344CB8AC3E}">
        <p14:creationId xmlns:p14="http://schemas.microsoft.com/office/powerpoint/2010/main" val="3666305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11" name="Content Placeholder 10"/>
          <p:cNvSpPr>
            <a:spLocks noGrp="1"/>
          </p:cNvSpPr>
          <p:nvPr>
            <p:ph sz="quarter" idx="10"/>
          </p:nvPr>
        </p:nvSpPr>
        <p:spPr>
          <a:xfrm>
            <a:off x="320675" y="989014"/>
            <a:ext cx="8450746" cy="3465388"/>
          </a:xfrm>
          <a:prstGeom prst="rect">
            <a:avLst/>
          </a:prstGeom>
        </p:spPr>
        <p:txBody>
          <a:bodyPr>
            <a:noAutofit/>
          </a:bodyPr>
          <a:lstStyle/>
          <a:p>
            <a:r>
              <a:rPr lang="en-US" dirty="0" smtClean="0"/>
              <a:t>Enablement </a:t>
            </a:r>
            <a:r>
              <a:rPr lang="en-US" dirty="0"/>
              <a:t>for culture, society and </a:t>
            </a:r>
            <a:r>
              <a:rPr lang="en-US" dirty="0" smtClean="0"/>
              <a:t>economics</a:t>
            </a:r>
          </a:p>
          <a:p>
            <a:r>
              <a:rPr lang="en-US" dirty="0" smtClean="0"/>
              <a:t>Responsibility to comply with standards</a:t>
            </a:r>
          </a:p>
          <a:p>
            <a:r>
              <a:rPr lang="en-US" dirty="0" smtClean="0"/>
              <a:t>UA results in better User </a:t>
            </a:r>
            <a:r>
              <a:rPr lang="en-US" dirty="0" err="1" smtClean="0"/>
              <a:t>eXperience</a:t>
            </a:r>
            <a:r>
              <a:rPr lang="en-US" dirty="0" smtClean="0"/>
              <a:t> (UX)</a:t>
            </a:r>
            <a:endParaRPr lang="en-US" dirty="0"/>
          </a:p>
        </p:txBody>
      </p:sp>
    </p:spTree>
    <p:extLst>
      <p:ext uri="{BB962C8B-B14F-4D97-AF65-F5344CB8AC3E}">
        <p14:creationId xmlns:p14="http://schemas.microsoft.com/office/powerpoint/2010/main" val="80176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Universal Acceptance</a:t>
            </a:r>
            <a:endParaRPr lang="en-US" dirty="0"/>
          </a:p>
        </p:txBody>
      </p:sp>
    </p:spTree>
    <p:extLst>
      <p:ext uri="{BB962C8B-B14F-4D97-AF65-F5344CB8AC3E}">
        <p14:creationId xmlns:p14="http://schemas.microsoft.com/office/powerpoint/2010/main" val="3398850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Accept</a:t>
            </a:r>
            <a:endParaRPr lang="en-US" dirty="0"/>
          </a:p>
        </p:txBody>
      </p:sp>
      <p:pic>
        <p:nvPicPr>
          <p:cNvPr id="3" name="Picture 2" descr="ua-capability-icons_wht_Accep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81" y="315913"/>
            <a:ext cx="885702" cy="885702"/>
          </a:xfrm>
          <a:prstGeom prst="rect">
            <a:avLst/>
          </a:prstGeom>
        </p:spPr>
      </p:pic>
      <p:sp>
        <p:nvSpPr>
          <p:cNvPr id="2" name="Rectangle 1"/>
          <p:cNvSpPr/>
          <p:nvPr/>
        </p:nvSpPr>
        <p:spPr>
          <a:xfrm>
            <a:off x="366540" y="1999283"/>
            <a:ext cx="3276288" cy="2123658"/>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process </a:t>
            </a:r>
            <a:r>
              <a:rPr lang="en-US" sz="2200" dirty="0">
                <a:solidFill>
                  <a:srgbClr val="5D686E"/>
                </a:solidFill>
                <a:latin typeface="Open Sans" charset="0"/>
                <a:ea typeface="Open Sans" charset="0"/>
                <a:cs typeface="Open Sans" charset="0"/>
              </a:rPr>
              <a:t>by which an email address or </a:t>
            </a:r>
            <a:r>
              <a:rPr lang="en-US" sz="2200" dirty="0" smtClean="0">
                <a:solidFill>
                  <a:srgbClr val="5D686E"/>
                </a:solidFill>
                <a:latin typeface="Open Sans" charset="0"/>
                <a:ea typeface="Open Sans" charset="0"/>
                <a:cs typeface="Open Sans" charset="0"/>
              </a:rPr>
              <a:t>domain </a:t>
            </a:r>
            <a:r>
              <a:rPr lang="en-US" sz="2200" dirty="0">
                <a:solidFill>
                  <a:srgbClr val="5D686E"/>
                </a:solidFill>
                <a:latin typeface="Open Sans" charset="0"/>
                <a:ea typeface="Open Sans" charset="0"/>
                <a:cs typeface="Open Sans" charset="0"/>
              </a:rPr>
              <a:t>name is received as a string of characters from </a:t>
            </a:r>
            <a:r>
              <a:rPr lang="en-US" sz="2200" dirty="0" smtClean="0">
                <a:solidFill>
                  <a:srgbClr val="5D686E"/>
                </a:solidFill>
                <a:latin typeface="Open Sans" charset="0"/>
                <a:ea typeface="Open Sans" charset="0"/>
                <a:cs typeface="Open Sans" charset="0"/>
              </a:rPr>
              <a:t>a user </a:t>
            </a:r>
            <a:r>
              <a:rPr lang="en-US" sz="2200" dirty="0">
                <a:solidFill>
                  <a:srgbClr val="5D686E"/>
                </a:solidFill>
                <a:latin typeface="Open Sans" charset="0"/>
                <a:ea typeface="Open Sans" charset="0"/>
                <a:cs typeface="Open Sans" charset="0"/>
              </a:rPr>
              <a:t>interface, file or </a:t>
            </a:r>
            <a:r>
              <a:rPr lang="en-US" sz="2200" dirty="0" smtClean="0">
                <a:solidFill>
                  <a:srgbClr val="5D686E"/>
                </a:solidFill>
                <a:latin typeface="Open Sans" charset="0"/>
                <a:ea typeface="Open Sans" charset="0"/>
                <a:cs typeface="Open Sans" charset="0"/>
              </a:rPr>
              <a:t>API.</a:t>
            </a:r>
            <a:endParaRPr lang="en-US" sz="2200" dirty="0">
              <a:solidFill>
                <a:srgbClr val="5D686E"/>
              </a:solidFill>
              <a:latin typeface="Open Sans" charset="0"/>
              <a:ea typeface="Open Sans" charset="0"/>
              <a:cs typeface="Open Sans" charset="0"/>
            </a:endParaRPr>
          </a:p>
        </p:txBody>
      </p:sp>
      <p:sp>
        <p:nvSpPr>
          <p:cNvPr id="8" name="Rectangle 7"/>
          <p:cNvSpPr/>
          <p:nvPr/>
        </p:nvSpPr>
        <p:spPr>
          <a:xfrm>
            <a:off x="3642828" y="1173114"/>
            <a:ext cx="5158271" cy="3539431"/>
          </a:xfrm>
          <a:prstGeom prst="rect">
            <a:avLst/>
          </a:prstGeom>
        </p:spPr>
        <p:txBody>
          <a:bodyPr wrap="square">
            <a:sp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User interface elements must support:</a:t>
            </a:r>
          </a:p>
          <a:p>
            <a:pPr marL="982980" lvl="2" indent="-342900">
              <a:spcAft>
                <a:spcPts val="400"/>
              </a:spcAft>
              <a:buClr>
                <a:schemeClr val="accent2"/>
              </a:buClr>
              <a:buSzPct val="85000"/>
              <a:buFont typeface="Lucida Grande"/>
              <a:buChar char="*"/>
              <a:defRPr/>
            </a:pPr>
            <a:r>
              <a:rPr lang="en-US" sz="1600" dirty="0" smtClean="0">
                <a:solidFill>
                  <a:sysClr val="windowText" lastClr="000000"/>
                </a:solidFill>
                <a:latin typeface="Open Sans Light"/>
                <a:cs typeface="Open Sans Light"/>
              </a:rPr>
              <a:t>Unicode.</a:t>
            </a:r>
            <a:endParaRPr lang="en-US" sz="1600" dirty="0">
              <a:solidFill>
                <a:sysClr val="windowText" lastClr="000000"/>
              </a:solidFill>
              <a:latin typeface="Open Sans Light"/>
              <a:cs typeface="Open Sans Light"/>
            </a:endParaRPr>
          </a:p>
          <a:p>
            <a:pPr marL="982980" lvl="2" indent="-342900">
              <a:spcAft>
                <a:spcPts val="400"/>
              </a:spcAft>
              <a:buClr>
                <a:schemeClr val="accent2"/>
              </a:buClr>
              <a:buSzPct val="85000"/>
              <a:buFont typeface="Lucida Grande"/>
              <a:buChar char="*"/>
              <a:defRPr/>
            </a:pPr>
            <a:r>
              <a:rPr lang="en-US" sz="1600" dirty="0">
                <a:solidFill>
                  <a:sysClr val="windowText" lastClr="000000"/>
                </a:solidFill>
                <a:latin typeface="Open Sans Light"/>
                <a:cs typeface="Open Sans Light"/>
              </a:rPr>
              <a:t>Strings up to 256 </a:t>
            </a:r>
            <a:r>
              <a:rPr lang="en-US" sz="1600" dirty="0" smtClean="0">
                <a:solidFill>
                  <a:sysClr val="windowText" lastClr="000000"/>
                </a:solidFill>
                <a:latin typeface="Open Sans Light"/>
                <a:cs typeface="Open Sans Light"/>
              </a:rPr>
              <a:t>characters.</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ASCII Compatible Encoded text (“</a:t>
            </a:r>
            <a:r>
              <a:rPr lang="en-US" dirty="0" err="1">
                <a:solidFill>
                  <a:sysClr val="windowText" lastClr="000000"/>
                </a:solidFill>
                <a:latin typeface="Open Sans Light"/>
                <a:cs typeface="Open Sans Light"/>
              </a:rPr>
              <a:t>Punycoded</a:t>
            </a:r>
            <a:r>
              <a:rPr lang="en-US" dirty="0">
                <a:solidFill>
                  <a:sysClr val="windowText" lastClr="000000"/>
                </a:solidFill>
                <a:latin typeface="Open Sans Light"/>
                <a:cs typeface="Open Sans Light"/>
              </a:rPr>
              <a:t>”) in place of </a:t>
            </a:r>
            <a:r>
              <a:rPr lang="en-US" dirty="0" smtClean="0">
                <a:solidFill>
                  <a:sysClr val="windowText" lastClr="000000"/>
                </a:solidFill>
                <a:latin typeface="Open Sans Light"/>
                <a:cs typeface="Open Sans Light"/>
              </a:rPr>
              <a:t>Unicode.</a:t>
            </a:r>
          </a:p>
          <a:p>
            <a:pPr marL="982980" lvl="2" indent="-342900">
              <a:spcAft>
                <a:spcPts val="400"/>
              </a:spcAft>
              <a:buClr>
                <a:schemeClr val="accent2"/>
              </a:buClr>
              <a:buSzPct val="85000"/>
              <a:buFont typeface="Lucida Grande"/>
              <a:buChar char="*"/>
              <a:defRPr/>
            </a:pPr>
            <a:r>
              <a:rPr lang="en-US" sz="1600" dirty="0" smtClean="0">
                <a:solidFill>
                  <a:sysClr val="windowText" lastClr="000000"/>
                </a:solidFill>
                <a:latin typeface="Open Sans Light"/>
                <a:cs typeface="Open Sans Light"/>
              </a:rPr>
              <a:t>Unicode shown by default.</a:t>
            </a:r>
          </a:p>
          <a:p>
            <a:pPr marL="982980" lvl="2" indent="-342900">
              <a:spcAft>
                <a:spcPts val="400"/>
              </a:spcAft>
              <a:buClr>
                <a:schemeClr val="accent2"/>
              </a:buClr>
              <a:buSzPct val="85000"/>
              <a:buFont typeface="Lucida Grande"/>
              <a:buChar char="*"/>
              <a:defRPr/>
            </a:pPr>
            <a:r>
              <a:rPr lang="en-US" sz="1600" dirty="0" err="1" smtClean="0">
                <a:solidFill>
                  <a:sysClr val="windowText" lastClr="000000"/>
                </a:solidFill>
                <a:latin typeface="Open Sans Light"/>
                <a:cs typeface="Open Sans Light"/>
              </a:rPr>
              <a:t>Punycoded</a:t>
            </a:r>
            <a:r>
              <a:rPr lang="en-US" sz="1600" dirty="0" smtClean="0">
                <a:solidFill>
                  <a:sysClr val="windowText" lastClr="000000"/>
                </a:solidFill>
                <a:latin typeface="Open Sans Light"/>
                <a:cs typeface="Open Sans Light"/>
              </a:rPr>
              <a:t> </a:t>
            </a:r>
            <a:r>
              <a:rPr lang="en-US" sz="1600" dirty="0">
                <a:solidFill>
                  <a:sysClr val="windowText" lastClr="000000"/>
                </a:solidFill>
                <a:latin typeface="Open Sans Light"/>
                <a:cs typeface="Open Sans Light"/>
              </a:rPr>
              <a:t>text </a:t>
            </a:r>
            <a:r>
              <a:rPr lang="en-US" sz="1600" dirty="0" smtClean="0">
                <a:solidFill>
                  <a:sysClr val="windowText" lastClr="000000"/>
                </a:solidFill>
                <a:latin typeface="Open Sans Light"/>
                <a:cs typeface="Open Sans Light"/>
              </a:rPr>
              <a:t>shown </a:t>
            </a:r>
            <a:r>
              <a:rPr lang="en-US" sz="1600" i="1" dirty="0" smtClean="0">
                <a:solidFill>
                  <a:sysClr val="windowText" lastClr="000000"/>
                </a:solidFill>
                <a:latin typeface="Open Sans Light"/>
                <a:cs typeface="Open Sans Light"/>
              </a:rPr>
              <a:t>only </a:t>
            </a:r>
            <a:r>
              <a:rPr lang="en-US" sz="1600" dirty="0" smtClean="0">
                <a:solidFill>
                  <a:sysClr val="windowText" lastClr="000000"/>
                </a:solidFill>
                <a:latin typeface="Open Sans Light"/>
                <a:cs typeface="Open Sans Light"/>
              </a:rPr>
              <a:t>when </a:t>
            </a:r>
            <a:r>
              <a:rPr lang="en-US" sz="1600" dirty="0">
                <a:solidFill>
                  <a:sysClr val="windowText" lastClr="000000"/>
                </a:solidFill>
                <a:latin typeface="Open Sans Light"/>
                <a:cs typeface="Open Sans Light"/>
              </a:rPr>
              <a:t>it </a:t>
            </a:r>
            <a:r>
              <a:rPr lang="en-US" sz="1600" dirty="0" smtClean="0">
                <a:solidFill>
                  <a:sysClr val="windowText" lastClr="000000"/>
                </a:solidFill>
                <a:latin typeface="Open Sans Light"/>
                <a:cs typeface="Open Sans Light"/>
              </a:rPr>
              <a:t/>
            </a:r>
            <a:br>
              <a:rPr lang="en-US" sz="1600" dirty="0" smtClean="0">
                <a:solidFill>
                  <a:sysClr val="windowText" lastClr="000000"/>
                </a:solidFill>
                <a:latin typeface="Open Sans Light"/>
                <a:cs typeface="Open Sans Light"/>
              </a:rPr>
            </a:br>
            <a:r>
              <a:rPr lang="en-US" sz="1600" dirty="0" smtClean="0">
                <a:solidFill>
                  <a:sysClr val="windowText" lastClr="000000"/>
                </a:solidFill>
                <a:latin typeface="Open Sans Light"/>
                <a:cs typeface="Open Sans Light"/>
              </a:rPr>
              <a:t>provides </a:t>
            </a:r>
            <a:r>
              <a:rPr lang="en-US" sz="1600" dirty="0">
                <a:solidFill>
                  <a:sysClr val="windowText" lastClr="000000"/>
                </a:solidFill>
                <a:latin typeface="Open Sans Light"/>
                <a:cs typeface="Open Sans Light"/>
              </a:rPr>
              <a:t>a </a:t>
            </a:r>
            <a:r>
              <a:rPr lang="en-US" sz="1600" dirty="0" smtClean="0">
                <a:solidFill>
                  <a:sysClr val="windowText" lastClr="000000"/>
                </a:solidFill>
                <a:latin typeface="Open Sans Light"/>
                <a:cs typeface="Open Sans Light"/>
              </a:rPr>
              <a:t>benefit.</a:t>
            </a:r>
            <a:endParaRPr lang="en-US" dirty="0">
              <a:solidFill>
                <a:sysClr val="windowText" lastClr="000000"/>
              </a:solidFill>
              <a:latin typeface="Open Sans Light"/>
              <a:cs typeface="Open Sans Light"/>
            </a:endParaRPr>
          </a:p>
          <a:p>
            <a:pPr marL="525780" lvl="1" indent="-342900">
              <a:spcAft>
                <a:spcPts val="400"/>
              </a:spcAft>
              <a:buClr>
                <a:schemeClr val="accent2"/>
              </a:buClr>
              <a:buSzPct val="85000"/>
              <a:buFont typeface="Lucida Grande"/>
              <a:buChar char="*"/>
              <a:defRPr/>
            </a:pPr>
            <a:endParaRPr lang="en-US" sz="1600" dirty="0">
              <a:solidFill>
                <a:sysClr val="windowText" lastClr="000000"/>
              </a:solidFill>
              <a:latin typeface="Open Sans Light"/>
              <a:cs typeface="Open Sans Light"/>
            </a:endParaRPr>
          </a:p>
        </p:txBody>
      </p:sp>
    </p:spTree>
    <p:extLst>
      <p:ext uri="{BB962C8B-B14F-4D97-AF65-F5344CB8AC3E}">
        <p14:creationId xmlns:p14="http://schemas.microsoft.com/office/powerpoint/2010/main" val="3059402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Validate</a:t>
            </a:r>
            <a:endParaRPr lang="en-US" dirty="0"/>
          </a:p>
        </p:txBody>
      </p:sp>
      <p:pic>
        <p:nvPicPr>
          <p:cNvPr id="4" name="Picture 3" descr="ua-capability-icons_wht_Vali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772" y="251590"/>
            <a:ext cx="1079710" cy="891410"/>
          </a:xfrm>
          <a:prstGeom prst="rect">
            <a:avLst/>
          </a:prstGeom>
        </p:spPr>
      </p:pic>
      <p:sp>
        <p:nvSpPr>
          <p:cNvPr id="2" name="Rectangle 1"/>
          <p:cNvSpPr/>
          <p:nvPr/>
        </p:nvSpPr>
        <p:spPr>
          <a:xfrm>
            <a:off x="366540" y="2003077"/>
            <a:ext cx="3116263" cy="2123658"/>
          </a:xfrm>
          <a:prstGeom prst="rect">
            <a:avLst/>
          </a:prstGeom>
        </p:spPr>
        <p:txBody>
          <a:bodyPr wrap="square">
            <a:spAutoFit/>
          </a:bodyPr>
          <a:lstStyle/>
          <a:p>
            <a:r>
              <a:rPr lang="en-US" sz="2200" dirty="0" smtClean="0">
                <a:solidFill>
                  <a:srgbClr val="5D686E"/>
                </a:solidFill>
                <a:latin typeface="Open Sans" charset="0"/>
                <a:ea typeface="Open Sans" charset="0"/>
                <a:cs typeface="Open Sans" charset="0"/>
              </a:rPr>
              <a:t>The process </a:t>
            </a:r>
            <a:r>
              <a:rPr lang="en-US" sz="2200" dirty="0">
                <a:solidFill>
                  <a:srgbClr val="5D686E"/>
                </a:solidFill>
                <a:latin typeface="Open Sans" charset="0"/>
                <a:ea typeface="Open Sans" charset="0"/>
                <a:cs typeface="Open Sans" charset="0"/>
              </a:rPr>
              <a:t>by which an email address or domain </a:t>
            </a:r>
            <a:r>
              <a:rPr lang="en-US" sz="2200" dirty="0" smtClean="0">
                <a:solidFill>
                  <a:srgbClr val="5D686E"/>
                </a:solidFill>
                <a:latin typeface="Open Sans" charset="0"/>
                <a:ea typeface="Open Sans" charset="0"/>
                <a:cs typeface="Open Sans" charset="0"/>
              </a:rPr>
              <a:t>name – received </a:t>
            </a:r>
            <a:r>
              <a:rPr lang="en-US" sz="2200" dirty="0">
                <a:solidFill>
                  <a:srgbClr val="5D686E"/>
                </a:solidFill>
                <a:latin typeface="Open Sans" charset="0"/>
                <a:ea typeface="Open Sans" charset="0"/>
                <a:cs typeface="Open Sans" charset="0"/>
              </a:rPr>
              <a:t>or </a:t>
            </a:r>
            <a:r>
              <a:rPr lang="en-US" sz="2200" dirty="0" smtClean="0">
                <a:solidFill>
                  <a:srgbClr val="5D686E"/>
                </a:solidFill>
                <a:latin typeface="Open Sans" charset="0"/>
                <a:ea typeface="Open Sans" charset="0"/>
                <a:cs typeface="Open Sans" charset="0"/>
              </a:rPr>
              <a:t>emitted – </a:t>
            </a:r>
            <a:br>
              <a:rPr lang="en-US" sz="2200" dirty="0" smtClean="0">
                <a:solidFill>
                  <a:srgbClr val="5D686E"/>
                </a:solidFill>
                <a:latin typeface="Open Sans" charset="0"/>
                <a:ea typeface="Open Sans" charset="0"/>
                <a:cs typeface="Open Sans" charset="0"/>
              </a:rPr>
            </a:br>
            <a:r>
              <a:rPr lang="en-US" sz="2200" dirty="0" smtClean="0">
                <a:solidFill>
                  <a:srgbClr val="5D686E"/>
                </a:solidFill>
                <a:latin typeface="Open Sans" charset="0"/>
                <a:ea typeface="Open Sans" charset="0"/>
                <a:cs typeface="Open Sans" charset="0"/>
              </a:rPr>
              <a:t>is </a:t>
            </a:r>
            <a:r>
              <a:rPr lang="en-US" sz="2200" dirty="0">
                <a:solidFill>
                  <a:srgbClr val="5D686E"/>
                </a:solidFill>
                <a:latin typeface="Open Sans" charset="0"/>
                <a:ea typeface="Open Sans" charset="0"/>
                <a:cs typeface="Open Sans" charset="0"/>
              </a:rPr>
              <a:t>checked </a:t>
            </a:r>
            <a:r>
              <a:rPr lang="en-US" sz="2200" dirty="0" smtClean="0">
                <a:solidFill>
                  <a:srgbClr val="5D686E"/>
                </a:solidFill>
                <a:latin typeface="Open Sans" charset="0"/>
                <a:ea typeface="Open Sans" charset="0"/>
                <a:cs typeface="Open Sans" charset="0"/>
              </a:rPr>
              <a:t>for syntax correctness</a:t>
            </a:r>
            <a:r>
              <a:rPr lang="en-US" sz="2200" dirty="0">
                <a:solidFill>
                  <a:srgbClr val="5D686E"/>
                </a:solidFill>
                <a:latin typeface="Open Sans" charset="0"/>
                <a:ea typeface="Open Sans" charset="0"/>
                <a:cs typeface="Open Sans" charset="0"/>
              </a:rPr>
              <a:t>. </a:t>
            </a:r>
          </a:p>
        </p:txBody>
      </p:sp>
      <p:sp>
        <p:nvSpPr>
          <p:cNvPr id="7" name="Rectangle 6"/>
          <p:cNvSpPr/>
          <p:nvPr/>
        </p:nvSpPr>
        <p:spPr>
          <a:xfrm>
            <a:off x="3642828" y="1173114"/>
            <a:ext cx="5158271" cy="3613812"/>
          </a:xfrm>
          <a:prstGeom prst="rect">
            <a:avLst/>
          </a:prstGeom>
        </p:spPr>
        <p:txBody>
          <a:bodyPr wrap="square">
            <a:noAutofit/>
          </a:bodyPr>
          <a:lstStyle/>
          <a:p>
            <a:pPr lvl="0">
              <a:spcBef>
                <a:spcPts val="1200"/>
              </a:spcBef>
              <a:spcAft>
                <a:spcPts val="800"/>
              </a:spcAft>
              <a:buClr>
                <a:schemeClr val="accent4"/>
              </a:buClr>
              <a:defRPr/>
            </a:pPr>
            <a:r>
              <a:rPr lang="en-US" sz="2400" dirty="0">
                <a:solidFill>
                  <a:sysClr val="windowText" lastClr="000000"/>
                </a:solidFill>
                <a:latin typeface="Open Sans"/>
                <a:cs typeface="Open Sans"/>
              </a:rPr>
              <a:t>UASG Recommendations </a:t>
            </a:r>
          </a:p>
          <a:p>
            <a:pPr marL="525780" lvl="1" indent="-342900">
              <a:spcBef>
                <a:spcPts val="1200"/>
              </a:spcBef>
              <a:spcAft>
                <a:spcPts val="600"/>
              </a:spcAft>
              <a:buClr>
                <a:schemeClr val="accent2"/>
              </a:buClr>
              <a:buSzPct val="85000"/>
              <a:buFont typeface="Lucida Grande"/>
              <a:buChar char="*"/>
              <a:defRPr/>
            </a:pPr>
            <a:r>
              <a:rPr lang="en-US" dirty="0">
                <a:solidFill>
                  <a:sysClr val="windowText" lastClr="000000"/>
                </a:solidFill>
                <a:latin typeface="Open Sans Light"/>
                <a:cs typeface="Open Sans Light"/>
              </a:rPr>
              <a:t>Easiest way to ensure all valid domain names are </a:t>
            </a:r>
            <a:r>
              <a:rPr lang="en-US" dirty="0" smtClean="0">
                <a:solidFill>
                  <a:sysClr val="windowText" lastClr="000000"/>
                </a:solidFill>
                <a:latin typeface="Open Sans Light"/>
                <a:cs typeface="Open Sans Light"/>
              </a:rPr>
              <a:t>accepted.</a:t>
            </a:r>
            <a:endParaRPr lang="en-US" sz="1600" dirty="0">
              <a:solidFill>
                <a:sysClr val="windowText" lastClr="000000"/>
              </a:solidFill>
              <a:latin typeface="Open Sans Light"/>
              <a:cs typeface="Open Sans Light"/>
            </a:endParaRPr>
          </a:p>
          <a:p>
            <a:pPr marL="525780" lvl="1" indent="-342900">
              <a:spcBef>
                <a:spcPts val="1200"/>
              </a:spcBef>
              <a:spcAft>
                <a:spcPts val="600"/>
              </a:spcAft>
              <a:buClr>
                <a:schemeClr val="accent2"/>
              </a:buClr>
              <a:buSzPct val="85000"/>
              <a:buFont typeface="Lucida Grande"/>
              <a:buChar char="*"/>
              <a:defRPr/>
            </a:pPr>
            <a:r>
              <a:rPr lang="en-US" dirty="0" smtClean="0">
                <a:solidFill>
                  <a:sysClr val="windowText" lastClr="000000"/>
                </a:solidFill>
                <a:latin typeface="Open Sans Light"/>
                <a:cs typeface="Open Sans Light"/>
              </a:rPr>
              <a:t>Should </a:t>
            </a:r>
            <a:r>
              <a:rPr lang="en-US" dirty="0">
                <a:solidFill>
                  <a:sysClr val="windowText" lastClr="000000"/>
                </a:solidFill>
                <a:latin typeface="Open Sans Light"/>
                <a:cs typeface="Open Sans Light"/>
              </a:rPr>
              <a:t>not occur unless </a:t>
            </a:r>
            <a:r>
              <a:rPr lang="en-US" dirty="0" smtClean="0">
                <a:solidFill>
                  <a:sysClr val="windowText" lastClr="000000"/>
                </a:solidFill>
                <a:latin typeface="Open Sans Light"/>
                <a:cs typeface="Open Sans Light"/>
              </a:rPr>
              <a:t>required. If yes:</a:t>
            </a:r>
            <a:endParaRPr lang="en-US"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Verify TLD against authoritative </a:t>
            </a:r>
            <a:r>
              <a:rPr lang="en-US" sz="1400" dirty="0" smtClean="0">
                <a:solidFill>
                  <a:sysClr val="windowText" lastClr="000000"/>
                </a:solidFill>
                <a:latin typeface="Open Sans Light"/>
                <a:cs typeface="Open Sans Light"/>
              </a:rPr>
              <a:t>table.</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Query domain name against </a:t>
            </a:r>
            <a:r>
              <a:rPr lang="en-US" sz="1400" dirty="0" smtClean="0">
                <a:solidFill>
                  <a:sysClr val="windowText" lastClr="000000"/>
                </a:solidFill>
                <a:latin typeface="Open Sans Light"/>
                <a:cs typeface="Open Sans Light"/>
              </a:rPr>
              <a:t>DNS.</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Require repeated entry of email </a:t>
            </a:r>
            <a:r>
              <a:rPr lang="en-US" sz="1400" dirty="0" smtClean="0">
                <a:solidFill>
                  <a:sysClr val="windowText" lastClr="000000"/>
                </a:solidFill>
                <a:latin typeface="Open Sans Light"/>
                <a:cs typeface="Open Sans Light"/>
              </a:rPr>
              <a:t>address.</a:t>
            </a:r>
          </a:p>
          <a:p>
            <a:pPr marL="822960" lvl="2" indent="-274320">
              <a:spcAft>
                <a:spcPts val="400"/>
              </a:spcAft>
              <a:buClr>
                <a:schemeClr val="accent2"/>
              </a:buClr>
              <a:buSzPct val="85000"/>
              <a:buFont typeface="Lucida Grande"/>
              <a:buChar char="*"/>
              <a:defRPr/>
            </a:pPr>
            <a:r>
              <a:rPr lang="en-US" sz="1400" dirty="0" smtClean="0">
                <a:solidFill>
                  <a:sysClr val="windowText" lastClr="000000"/>
                </a:solidFill>
                <a:latin typeface="Open Sans Light"/>
                <a:cs typeface="Open Sans Light"/>
              </a:rPr>
              <a:t>Validate </a:t>
            </a:r>
            <a:r>
              <a:rPr lang="en-US" sz="1400" dirty="0">
                <a:solidFill>
                  <a:sysClr val="windowText" lastClr="000000"/>
                </a:solidFill>
                <a:latin typeface="Open Sans Light"/>
                <a:cs typeface="Open Sans Light"/>
              </a:rPr>
              <a:t>characters </a:t>
            </a:r>
            <a:r>
              <a:rPr lang="en-US" sz="1400" dirty="0" smtClean="0">
                <a:solidFill>
                  <a:sysClr val="windowText" lastClr="000000"/>
                </a:solidFill>
                <a:latin typeface="Open Sans Light"/>
                <a:cs typeface="Open Sans Light"/>
              </a:rPr>
              <a:t>- </a:t>
            </a:r>
            <a:r>
              <a:rPr lang="en-US" sz="1400" dirty="0">
                <a:solidFill>
                  <a:sysClr val="windowText" lastClr="000000"/>
                </a:solidFill>
                <a:latin typeface="Open Sans Light"/>
                <a:cs typeface="Open Sans Light"/>
              </a:rPr>
              <a:t>no “disallowed” code </a:t>
            </a:r>
            <a:r>
              <a:rPr lang="en-US" sz="1400" dirty="0" smtClean="0">
                <a:solidFill>
                  <a:sysClr val="windowText" lastClr="000000"/>
                </a:solidFill>
                <a:latin typeface="Open Sans Light"/>
                <a:cs typeface="Open Sans Light"/>
              </a:rPr>
              <a:t>points.</a:t>
            </a: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Limit to </a:t>
            </a:r>
            <a:r>
              <a:rPr lang="en-US" sz="1400" dirty="0" smtClean="0">
                <a:solidFill>
                  <a:sysClr val="windowText" lastClr="000000"/>
                </a:solidFill>
                <a:latin typeface="Open Sans Light"/>
                <a:cs typeface="Open Sans Light"/>
              </a:rPr>
              <a:t>few, whole</a:t>
            </a:r>
            <a:r>
              <a:rPr lang="en-US" sz="1400" dirty="0">
                <a:solidFill>
                  <a:sysClr val="windowText" lastClr="000000"/>
                </a:solidFill>
                <a:latin typeface="Open Sans Light"/>
                <a:cs typeface="Open Sans Light"/>
              </a:rPr>
              <a:t>-label rules defined in </a:t>
            </a:r>
            <a:r>
              <a:rPr lang="en-US" sz="1400" dirty="0" smtClean="0">
                <a:solidFill>
                  <a:sysClr val="windowText" lastClr="000000"/>
                </a:solidFill>
                <a:latin typeface="Open Sans Light"/>
                <a:cs typeface="Open Sans Light"/>
              </a:rPr>
              <a:t>RFCs</a:t>
            </a:r>
            <a:endParaRPr lang="en-US" sz="1400" dirty="0">
              <a:solidFill>
                <a:sysClr val="windowText" lastClr="000000"/>
              </a:solidFill>
              <a:latin typeface="Open Sans Light"/>
              <a:cs typeface="Open Sans Light"/>
            </a:endParaRPr>
          </a:p>
          <a:p>
            <a:pPr marL="822960" lvl="2" indent="-274320">
              <a:spcAft>
                <a:spcPts val="400"/>
              </a:spcAft>
              <a:buClr>
                <a:schemeClr val="accent2"/>
              </a:buClr>
              <a:buSzPct val="85000"/>
              <a:buFont typeface="Lucida Grande"/>
              <a:buChar char="*"/>
              <a:defRPr/>
            </a:pPr>
            <a:r>
              <a:rPr lang="en-US" sz="1400" dirty="0">
                <a:solidFill>
                  <a:sysClr val="windowText" lastClr="000000"/>
                </a:solidFill>
                <a:latin typeface="Open Sans Light"/>
                <a:cs typeface="Open Sans Light"/>
              </a:rPr>
              <a:t>If string contains ‘。</a:t>
            </a:r>
            <a:r>
              <a:rPr lang="en-US" sz="1400" dirty="0" smtClean="0">
                <a:solidFill>
                  <a:sysClr val="windowText" lastClr="000000"/>
                </a:solidFill>
                <a:latin typeface="Open Sans Light"/>
                <a:cs typeface="Open Sans Light"/>
              </a:rPr>
              <a:t>’ </a:t>
            </a:r>
            <a:r>
              <a:rPr lang="en-US" sz="1400" dirty="0">
                <a:solidFill>
                  <a:sysClr val="windowText" lastClr="000000"/>
                </a:solidFill>
                <a:latin typeface="Open Sans Light"/>
                <a:cs typeface="Open Sans Light"/>
              </a:rPr>
              <a:t>convert to ‘.’</a:t>
            </a:r>
          </a:p>
        </p:txBody>
      </p:sp>
    </p:spTree>
    <p:extLst>
      <p:ext uri="{BB962C8B-B14F-4D97-AF65-F5344CB8AC3E}">
        <p14:creationId xmlns:p14="http://schemas.microsoft.com/office/powerpoint/2010/main" val="909309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AFAFA"/>
      </a:lt1>
      <a:dk2>
        <a:srgbClr val="000000"/>
      </a:dk2>
      <a:lt2>
        <a:srgbClr val="FAFAFA"/>
      </a:lt2>
      <a:accent1>
        <a:srgbClr val="F7931E"/>
      </a:accent1>
      <a:accent2>
        <a:srgbClr val="D27928"/>
      </a:accent2>
      <a:accent3>
        <a:srgbClr val="9CA7AD"/>
      </a:accent3>
      <a:accent4>
        <a:srgbClr val="5D686E"/>
      </a:accent4>
      <a:accent5>
        <a:srgbClr val="FFFFFF"/>
      </a:accent5>
      <a:accent6>
        <a:srgbClr val="FFFFFF"/>
      </a:accent6>
      <a:hlink>
        <a:srgbClr val="F59122"/>
      </a:hlink>
      <a:folHlink>
        <a:srgbClr val="D2792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000" dirty="0" smtClean="0">
            <a:latin typeface="Open Sans Light"/>
            <a:cs typeface="Open Sans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18214</TotalTime>
  <Words>2293</Words>
  <Application>Microsoft Office PowerPoint</Application>
  <PresentationFormat>On-screen Show (16:9)</PresentationFormat>
  <Paragraphs>215</Paragraphs>
  <Slides>23</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Lucida Grande</vt:lpstr>
      <vt:lpstr>Open Sans</vt:lpstr>
      <vt:lpstr>Open Sans </vt:lpstr>
      <vt:lpstr>Open Sans Light</vt:lpstr>
      <vt:lpstr>Source Sans Pro Light</vt:lpstr>
      <vt:lpstr>Times New Roman</vt:lpstr>
      <vt:lpstr>Office Theme</vt:lpstr>
      <vt:lpstr>An Introduction to Universal Acceptance</vt:lpstr>
      <vt:lpstr>UA in a Nutshell</vt:lpstr>
      <vt:lpstr>Anatomy of an email address</vt:lpstr>
      <vt:lpstr>Five Verbs to UA Readiness</vt:lpstr>
      <vt:lpstr>Our Target Audiences</vt:lpstr>
      <vt:lpstr>Why Bother</vt:lpstr>
      <vt:lpstr>Principles of Universal Acceptance</vt:lpstr>
      <vt:lpstr>Accept</vt:lpstr>
      <vt:lpstr>Validate</vt:lpstr>
      <vt:lpstr>Store</vt:lpstr>
      <vt:lpstr>Process</vt:lpstr>
      <vt:lpstr>Process (continued)</vt:lpstr>
      <vt:lpstr>Display</vt:lpstr>
      <vt:lpstr>Display (continued)</vt:lpstr>
      <vt:lpstr>Tools &amp; Resources for Developers </vt:lpstr>
      <vt:lpstr>Next Steps…</vt:lpstr>
      <vt:lpstr>XGENPLUS</vt:lpstr>
      <vt:lpstr>PowerPoint Presentation</vt:lpstr>
      <vt:lpstr>UA Capable e-mail software (NOW)</vt:lpstr>
      <vt:lpstr>UA Capable e-mail software (from 2017)</vt:lpstr>
      <vt:lpstr>Deployment Issues for Internationalized Email </vt:lpstr>
      <vt:lpstr>Other problems?</vt:lpstr>
      <vt:lpstr>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Davenport</dc:creator>
  <cp:lastModifiedBy>Dukes</cp:lastModifiedBy>
  <cp:revision>370</cp:revision>
  <dcterms:created xsi:type="dcterms:W3CDTF">2016-03-09T19:41:20Z</dcterms:created>
  <dcterms:modified xsi:type="dcterms:W3CDTF">2016-11-30T14:22:27Z</dcterms:modified>
</cp:coreProperties>
</file>