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3" r:id="rId1"/>
  </p:sldMasterIdLst>
  <p:notesMasterIdLst>
    <p:notesMasterId r:id="rId13"/>
  </p:notesMasterIdLst>
  <p:sldIdLst>
    <p:sldId id="256" r:id="rId2"/>
    <p:sldId id="258" r:id="rId3"/>
    <p:sldId id="266" r:id="rId4"/>
    <p:sldId id="267" r:id="rId5"/>
    <p:sldId id="268" r:id="rId6"/>
    <p:sldId id="270" r:id="rId7"/>
    <p:sldId id="269" r:id="rId8"/>
    <p:sldId id="273" r:id="rId9"/>
    <p:sldId id="271" r:id="rId10"/>
    <p:sldId id="272"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60"/>
  </p:normalViewPr>
  <p:slideViewPr>
    <p:cSldViewPr snapToGrid="0" showGuides="1">
      <p:cViewPr varScale="1">
        <p:scale>
          <a:sx n="64" d="100"/>
          <a:sy n="64" d="100"/>
        </p:scale>
        <p:origin x="44" y="56"/>
      </p:cViewPr>
      <p:guideLst>
        <p:guide orient="horz" pos="2160"/>
        <p:guide pos="3840"/>
      </p:guideLst>
    </p:cSldViewPr>
  </p:slideViewPr>
  <p:notesTextViewPr>
    <p:cViewPr>
      <p:scale>
        <a:sx n="1" d="1"/>
        <a:sy n="1" d="1"/>
      </p:scale>
      <p:origin x="0" y="-17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FAE6E8-1A87-42F2-A6B8-5AE67B2F90D6}" type="datetimeFigureOut">
              <a:rPr lang="uk-UA" smtClean="0"/>
              <a:t>02.12.2021</a:t>
            </a:fld>
            <a:endParaRPr lang="uk-U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6CA634-C2B0-449B-BFFF-22ADDB9ABF1B}" type="slidenum">
              <a:rPr lang="uk-UA" smtClean="0"/>
              <a:t>‹#›</a:t>
            </a:fld>
            <a:endParaRPr lang="uk-UA"/>
          </a:p>
        </p:txBody>
      </p:sp>
    </p:spTree>
    <p:extLst>
      <p:ext uri="{BB962C8B-B14F-4D97-AF65-F5344CB8AC3E}">
        <p14:creationId xmlns:p14="http://schemas.microsoft.com/office/powerpoint/2010/main" val="3086950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zakon.rada.gov.ua/laws/show/447/2021?find=1&amp;text=%D1%96%D0%BD%D1%82%D0%B5%D1%80%D0%BD%D0%B5%D1%82#w1_9" TargetMode="External"/><Relationship Id="rId3" Type="http://schemas.openxmlformats.org/officeDocument/2006/relationships/hyperlink" Target="https://zakon.rada.gov.ua/laws/show/447/2021?find=1&amp;text=%D0%BF%D1%80%D0%BE%D1%81%D1%82#w1_14" TargetMode="External"/><Relationship Id="rId7" Type="http://schemas.openxmlformats.org/officeDocument/2006/relationships/hyperlink" Target="https://zakon.rada.gov.ua/laws/show/447/2021?find=1&amp;text=%D1%96%D0%BD%D1%82%D0%B5%D1%80%D0%BD%D0%B5%D1%82#w1_8"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zakon.rada.gov.ua/laws/show/447/2021?find=1&amp;text=%D1%96%D0%BD%D1%82%D0%B5%D1%80%D0%BD%D0%B5%D1%82#w1_7" TargetMode="External"/><Relationship Id="rId5" Type="http://schemas.openxmlformats.org/officeDocument/2006/relationships/hyperlink" Target="https://zakon.rada.gov.ua/laws/show/447/2021?find=1&amp;text=%D1%96%D0%BD%D1%82%D0%B5%D1%80%D0%BD%D0%B5%D1%82#w1_6" TargetMode="External"/><Relationship Id="rId4" Type="http://schemas.openxmlformats.org/officeDocument/2006/relationships/hyperlink" Target="https://zakon.rada.gov.ua/laws/show/447/2021?find=1&amp;text=%D1%96%D0%BD%D1%82%D0%B5%D1%80%D0%BD%D0%B5%D1%82#w1_2"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uk-UA" sz="1200" kern="1200" dirty="0" smtClean="0">
                <a:solidFill>
                  <a:schemeClr val="tx1"/>
                </a:solidFill>
                <a:effectLst/>
                <a:latin typeface="+mn-lt"/>
                <a:ea typeface="+mn-ea"/>
                <a:cs typeface="+mn-cs"/>
              </a:rPr>
              <a:t>“(C) </a:t>
            </a:r>
            <a:r>
              <a:rPr lang="uk-UA" sz="1200" kern="1200" dirty="0" err="1" smtClean="0">
                <a:solidFill>
                  <a:schemeClr val="tx1"/>
                </a:solidFill>
                <a:effectLst/>
                <a:latin typeface="+mn-lt"/>
                <a:ea typeface="+mn-ea"/>
                <a:cs typeface="+mn-cs"/>
              </a:rPr>
              <a:t>Domain</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Name</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System</a:t>
            </a:r>
            <a:r>
              <a:rPr lang="uk-UA" sz="1200" kern="1200" dirty="0" smtClean="0">
                <a:solidFill>
                  <a:schemeClr val="tx1"/>
                </a:solidFill>
                <a:effectLst/>
                <a:latin typeface="+mn-lt"/>
                <a:ea typeface="+mn-ea"/>
                <a:cs typeface="+mn-cs"/>
              </a:rPr>
              <a:t>.—</a:t>
            </a:r>
            <a:r>
              <a:rPr lang="uk-UA" sz="1200" kern="1200" dirty="0" err="1" smtClean="0">
                <a:solidFill>
                  <a:schemeClr val="tx1"/>
                </a:solidFill>
                <a:effectLst/>
                <a:latin typeface="+mn-lt"/>
                <a:ea typeface="+mn-ea"/>
                <a:cs typeface="+mn-cs"/>
              </a:rPr>
              <a:t>The</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requirements</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under</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paragraphs</a:t>
            </a:r>
            <a:r>
              <a:rPr lang="uk-UA" sz="1200" kern="1200" dirty="0" smtClean="0">
                <a:solidFill>
                  <a:schemeClr val="tx1"/>
                </a:solidFill>
                <a:effectLst/>
                <a:latin typeface="+mn-lt"/>
                <a:ea typeface="+mn-ea"/>
                <a:cs typeface="+mn-cs"/>
              </a:rPr>
              <a:t> (1), (2) </a:t>
            </a:r>
            <a:r>
              <a:rPr lang="uk-UA" sz="1200" kern="1200" dirty="0" err="1" smtClean="0">
                <a:solidFill>
                  <a:schemeClr val="tx1"/>
                </a:solidFill>
                <a:effectLst/>
                <a:latin typeface="+mn-lt"/>
                <a:ea typeface="+mn-ea"/>
                <a:cs typeface="+mn-cs"/>
              </a:rPr>
              <a:t>and</a:t>
            </a:r>
            <a:r>
              <a:rPr lang="uk-UA" sz="1200" kern="1200" dirty="0" smtClean="0">
                <a:solidFill>
                  <a:schemeClr val="tx1"/>
                </a:solidFill>
                <a:effectLst/>
                <a:latin typeface="+mn-lt"/>
                <a:ea typeface="+mn-ea"/>
                <a:cs typeface="+mn-cs"/>
              </a:rPr>
              <a:t> (3) </a:t>
            </a:r>
            <a:r>
              <a:rPr lang="uk-UA" sz="1200" kern="1200" dirty="0" err="1" smtClean="0">
                <a:solidFill>
                  <a:schemeClr val="tx1"/>
                </a:solidFill>
                <a:effectLst/>
                <a:latin typeface="+mn-lt"/>
                <a:ea typeface="+mn-ea"/>
                <a:cs typeface="+mn-cs"/>
              </a:rPr>
              <a:t>shall</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not</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apply</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to</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an</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entity</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or</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the</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functions</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of</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an</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entity</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that</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the</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Director</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determines</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constitute</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critical</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infrastructure</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owned</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operated</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or</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governed</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by</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multi-stakeholder</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organizations</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that</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develop</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implement</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and</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enforce</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policies</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concerning</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the</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Domain</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Name</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System</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such</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as</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the</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Internet</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Corporation</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for</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Assigned</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Names</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and</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Numbers</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or</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the</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Internet</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Assigned</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Numbers</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Authority</a:t>
            </a:r>
            <a:r>
              <a:rPr lang="uk-UA" sz="1200" kern="1200" dirty="0" smtClean="0">
                <a:solidFill>
                  <a:schemeClr val="tx1"/>
                </a:solidFill>
                <a:effectLst/>
                <a:latin typeface="+mn-lt"/>
                <a:ea typeface="+mn-ea"/>
                <a:cs typeface="+mn-cs"/>
              </a:rPr>
              <a:t>.”</a:t>
            </a:r>
            <a:endParaRPr lang="uk-UA" dirty="0"/>
          </a:p>
        </p:txBody>
      </p:sp>
      <p:sp>
        <p:nvSpPr>
          <p:cNvPr id="4" name="Slide Number Placeholder 3"/>
          <p:cNvSpPr>
            <a:spLocks noGrp="1"/>
          </p:cNvSpPr>
          <p:nvPr>
            <p:ph type="sldNum" sz="quarter" idx="10"/>
          </p:nvPr>
        </p:nvSpPr>
        <p:spPr/>
        <p:txBody>
          <a:bodyPr/>
          <a:lstStyle/>
          <a:p>
            <a:fld id="{B36CA634-C2B0-449B-BFFF-22ADDB9ABF1B}" type="slidenum">
              <a:rPr lang="uk-UA" smtClean="0"/>
              <a:t>2</a:t>
            </a:fld>
            <a:endParaRPr lang="uk-UA"/>
          </a:p>
        </p:txBody>
      </p:sp>
    </p:spTree>
    <p:extLst>
      <p:ext uri="{BB962C8B-B14F-4D97-AF65-F5344CB8AC3E}">
        <p14:creationId xmlns:p14="http://schemas.microsoft.com/office/powerpoint/2010/main" val="3621111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Revised  Directive  on  Security  of  Network  and  Information2, commonly  referred  to  as  the  NIS  2, was proposed  by  the  European  Commission  on  16  December  2020.  The  revised  directive  introduces  new cybersecurity  rules  for  the  European  Union  (EU)  and  will  replace  the  existing  2016  Network  and Information  Systems  (NIS  1). The  NIS  2  proposal  differs  from  NIS  1  in  several  ways.  The  directive’s  scope  has  been  expanded  under NIS  2  to  cover  additional  sectors  including  telecoms,  social  media  platforms,  and  public  administration. </a:t>
            </a:r>
          </a:p>
          <a:p>
            <a:r>
              <a:rPr lang="en-US" sz="1200" kern="1200" dirty="0" smtClean="0">
                <a:solidFill>
                  <a:schemeClr val="tx1"/>
                </a:solidFill>
                <a:effectLst/>
                <a:latin typeface="+mn-lt"/>
                <a:ea typeface="+mn-ea"/>
                <a:cs typeface="+mn-cs"/>
              </a:rPr>
              <a:t>The  21  September  NIS  2  compromise  proposal  holds  all  providers  of  DNS  services  along  the  DNS resolution  chain  within  scope,  including: (1) operators  of root  name  servers, (2) top-level domain  (TLD)  name  servers;  and  (3)  authoritative  name  servers  for  domain  names  and  recursive resolvers. NIS  2  requires  that  DNS  services  within  the  proposal’s  scope  meet  certain  reporting  and  security policy  requirements,  with  exceptions  for  small  and  micro  entities.   These  requirements  include incident  reporting, the  designation  of a  representative  if the  entity  is  located  outside  of the Union,  and  the  adoption  of  various  supply  chain  security  measures.  The  NIS  2  proposal  places  requirements  on  TLD  registries  to  collect  domain  name  registration data  by  implementing  technical  and  organizational  measures.  Additionally,  TLD  registries  will have  72  hours  to  reply  to  requests  from  legitimate  access  seekers  for  the  disclosure  of  domain name  registration  data</a:t>
            </a:r>
          </a:p>
          <a:p>
            <a:r>
              <a:rPr lang="uk-UA" sz="1200" kern="1200" dirty="0" err="1" smtClean="0">
                <a:solidFill>
                  <a:schemeClr val="tx1"/>
                </a:solidFill>
                <a:effectLst/>
                <a:latin typeface="+mn-lt"/>
                <a:ea typeface="+mn-ea"/>
                <a:cs typeface="+mn-cs"/>
              </a:rPr>
              <a:t>To</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date</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there</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is</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no</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language</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in</a:t>
            </a:r>
            <a:r>
              <a:rPr lang="uk-UA" sz="1200" kern="1200" dirty="0" smtClean="0">
                <a:solidFill>
                  <a:schemeClr val="tx1"/>
                </a:solidFill>
                <a:effectLst/>
                <a:latin typeface="+mn-lt"/>
                <a:ea typeface="+mn-ea"/>
                <a:cs typeface="+mn-cs"/>
              </a:rPr>
              <a:t> NIS 2 </a:t>
            </a:r>
            <a:r>
              <a:rPr lang="uk-UA" sz="1200" kern="1200" dirty="0" err="1" smtClean="0">
                <a:solidFill>
                  <a:schemeClr val="tx1"/>
                </a:solidFill>
                <a:effectLst/>
                <a:latin typeface="+mn-lt"/>
                <a:ea typeface="+mn-ea"/>
                <a:cs typeface="+mn-cs"/>
              </a:rPr>
              <a:t>that</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concerns</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routing</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security</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specifically</a:t>
            </a:r>
            <a:r>
              <a:rPr lang="uk-UA" sz="1200"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r>
              <a:rPr lang="uk-UA" sz="1200" kern="1200" dirty="0" smtClean="0">
                <a:solidFill>
                  <a:schemeClr val="tx1"/>
                </a:solidFill>
                <a:effectLst/>
                <a:latin typeface="+mn-lt"/>
                <a:ea typeface="+mn-ea"/>
                <a:cs typeface="+mn-cs"/>
              </a:rPr>
              <a:t>Для відповідності MANRS оператори мережі повинні запобігати поширенню неправильної інформації про маршрутизацію, запобігати трафіку з підробленими вихідними IP-адресами, сприяти глобальному оперативному зв'язку та координації, а також полегшувати доступ до інформації про маршрутизацію, публікуючи та підтримуючи призначені оголошення про маршрутизацію в реєстрах маршрутизації або дійсних об'єктах походження маршруту</a:t>
            </a:r>
            <a:endParaRPr lang="uk-UA" dirty="0"/>
          </a:p>
        </p:txBody>
      </p:sp>
      <p:sp>
        <p:nvSpPr>
          <p:cNvPr id="4" name="Slide Number Placeholder 3"/>
          <p:cNvSpPr>
            <a:spLocks noGrp="1"/>
          </p:cNvSpPr>
          <p:nvPr>
            <p:ph type="sldNum" sz="quarter" idx="10"/>
          </p:nvPr>
        </p:nvSpPr>
        <p:spPr/>
        <p:txBody>
          <a:bodyPr/>
          <a:lstStyle/>
          <a:p>
            <a:fld id="{B36CA634-C2B0-449B-BFFF-22ADDB9ABF1B}" type="slidenum">
              <a:rPr lang="uk-UA" smtClean="0"/>
              <a:t>3</a:t>
            </a:fld>
            <a:endParaRPr lang="uk-UA"/>
          </a:p>
        </p:txBody>
      </p:sp>
    </p:spTree>
    <p:extLst>
      <p:ext uri="{BB962C8B-B14F-4D97-AF65-F5344CB8AC3E}">
        <p14:creationId xmlns:p14="http://schemas.microsoft.com/office/powerpoint/2010/main" val="1311790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uk-UA" sz="1200" kern="1200" dirty="0" smtClean="0">
                <a:solidFill>
                  <a:schemeClr val="tx1"/>
                </a:solidFill>
                <a:effectLst/>
                <a:latin typeface="+mn-lt"/>
                <a:ea typeface="+mn-ea"/>
                <a:cs typeface="+mn-cs"/>
              </a:rPr>
              <a:t>УКАЗ ПРЕЗИДЕНТА УКРАЇНИ №447/2021 від 26 серпня 2021 року Про рішення Ради національної безпеки і оборони України від 14 травня 2021 року "Про Стратегію кібербезпеки України" </a:t>
            </a:r>
            <a:endParaRPr lang="en-US" sz="1200" kern="1200" dirty="0" smtClean="0">
              <a:solidFill>
                <a:schemeClr val="tx1"/>
              </a:solidFill>
              <a:effectLst/>
              <a:latin typeface="+mn-lt"/>
              <a:ea typeface="+mn-ea"/>
              <a:cs typeface="+mn-cs"/>
            </a:endParaRPr>
          </a:p>
          <a:p>
            <a:r>
              <a:rPr lang="uk-UA" sz="1200" kern="1200" dirty="0" smtClean="0">
                <a:solidFill>
                  <a:schemeClr val="tx1"/>
                </a:solidFill>
                <a:effectLst/>
                <a:latin typeface="+mn-lt"/>
                <a:ea typeface="+mn-ea"/>
                <a:cs typeface="+mn-cs"/>
              </a:rPr>
              <a:t>БЕЗПЕЧНИЙ КІБЕРПРОСТІР - ЗАПОРУКА УСПІШНОГО РОЗВИТКУ КРАЇНИ</a:t>
            </a:r>
            <a:endParaRPr lang="en-US" sz="1200" kern="1200" dirty="0" smtClean="0">
              <a:solidFill>
                <a:schemeClr val="tx1"/>
              </a:solidFill>
              <a:effectLst/>
              <a:latin typeface="+mn-lt"/>
              <a:ea typeface="+mn-ea"/>
              <a:cs typeface="+mn-cs"/>
            </a:endParaRPr>
          </a:p>
          <a:p>
            <a:r>
              <a:rPr lang="uk-UA" sz="1200" kern="1200" dirty="0" smtClean="0">
                <a:solidFill>
                  <a:schemeClr val="tx1"/>
                </a:solidFill>
                <a:effectLst/>
                <a:latin typeface="+mn-lt"/>
                <a:ea typeface="+mn-ea"/>
                <a:cs typeface="+mn-cs"/>
              </a:rPr>
              <a:t>Слово Інтернет згадується 8 раз, кіберпростір – близько 50.</a:t>
            </a:r>
            <a:endParaRPr lang="en-US" sz="1200" kern="1200" dirty="0" smtClean="0">
              <a:solidFill>
                <a:schemeClr val="tx1"/>
              </a:solidFill>
              <a:effectLst/>
              <a:latin typeface="+mn-lt"/>
              <a:ea typeface="+mn-ea"/>
              <a:cs typeface="+mn-cs"/>
            </a:endParaRPr>
          </a:p>
          <a:p>
            <a:r>
              <a:rPr lang="uk-UA" sz="1200" kern="1200" dirty="0" smtClean="0">
                <a:solidFill>
                  <a:schemeClr val="tx1"/>
                </a:solidFill>
                <a:effectLst/>
                <a:latin typeface="+mn-lt"/>
                <a:ea typeface="+mn-ea"/>
                <a:cs typeface="+mn-cs"/>
              </a:rPr>
              <a:t>У такій ситуації актуальним є затвердження нової Стратегії кібербезпеки України, яка визначає пріоритети національних інтересів у сфері кібербезпеки, наявні та потенційно можливі кіберзагрози, цілі та завдання забезпечення кібербезпеки України </a:t>
            </a:r>
            <a:r>
              <a:rPr lang="uk-UA" sz="1200" b="1" kern="1200" dirty="0" smtClean="0">
                <a:solidFill>
                  <a:schemeClr val="tx1"/>
                </a:solidFill>
                <a:effectLst/>
                <a:latin typeface="+mn-lt"/>
                <a:ea typeface="+mn-ea"/>
                <a:cs typeface="+mn-cs"/>
              </a:rPr>
              <a:t>з метою створення умов для безпечного функціонування кібер</a:t>
            </a:r>
            <a:r>
              <a:rPr lang="uk-UA" sz="1200" b="1" u="sng" kern="1200" dirty="0" smtClean="0">
                <a:solidFill>
                  <a:schemeClr val="tx1"/>
                </a:solidFill>
                <a:effectLst/>
                <a:latin typeface="+mn-lt"/>
                <a:ea typeface="+mn-ea"/>
                <a:cs typeface="+mn-cs"/>
                <a:hlinkClick r:id="rId3"/>
              </a:rPr>
              <a:t>прост</a:t>
            </a:r>
            <a:r>
              <a:rPr lang="uk-UA" sz="1200" b="1" kern="1200" dirty="0" smtClean="0">
                <a:solidFill>
                  <a:schemeClr val="tx1"/>
                </a:solidFill>
                <a:effectLst/>
                <a:latin typeface="+mn-lt"/>
                <a:ea typeface="+mn-ea"/>
                <a:cs typeface="+mn-cs"/>
              </a:rPr>
              <a:t>ору, його використання в інтересах особи, суспільства і держави.</a:t>
            </a:r>
            <a:r>
              <a:rPr lang="en-US" sz="1200" b="1" kern="1200" dirty="0" smtClean="0">
                <a:solidFill>
                  <a:schemeClr val="tx1"/>
                </a:solidFill>
                <a:effectLst/>
                <a:latin typeface="+mn-lt"/>
                <a:ea typeface="+mn-ea"/>
                <a:cs typeface="+mn-cs"/>
              </a:rPr>
              <a:t> </a:t>
            </a:r>
            <a:r>
              <a:rPr lang="uk-UA" sz="1200" b="1" kern="1200" dirty="0" smtClean="0">
                <a:solidFill>
                  <a:schemeClr val="tx1"/>
                </a:solidFill>
                <a:effectLst/>
                <a:latin typeface="+mn-lt"/>
                <a:ea typeface="+mn-ea"/>
                <a:cs typeface="+mn-cs"/>
              </a:rPr>
              <a:t>Прогнозується зростання інтенсивності міждержавного протиборства і </a:t>
            </a:r>
            <a:r>
              <a:rPr lang="uk-UA" sz="1200" b="1" kern="1200" dirty="0" err="1" smtClean="0">
                <a:solidFill>
                  <a:schemeClr val="tx1"/>
                </a:solidFill>
                <a:effectLst/>
                <a:latin typeface="+mn-lt"/>
                <a:ea typeface="+mn-ea"/>
                <a:cs typeface="+mn-cs"/>
              </a:rPr>
              <a:t>розвідувально</a:t>
            </a:r>
            <a:r>
              <a:rPr lang="uk-UA" sz="1200" b="1" kern="1200" dirty="0" smtClean="0">
                <a:solidFill>
                  <a:schemeClr val="tx1"/>
                </a:solidFill>
                <a:effectLst/>
                <a:latin typeface="+mn-lt"/>
                <a:ea typeface="+mn-ea"/>
                <a:cs typeface="+mn-cs"/>
              </a:rPr>
              <a:t>-підривної діяльності у кіберпросторі. Розширюється коло держав, які … посилюють державний контроль за національними сегментами мережі </a:t>
            </a:r>
            <a:r>
              <a:rPr lang="uk-UA" sz="1200" b="1" u="sng" kern="1200" dirty="0" smtClean="0">
                <a:solidFill>
                  <a:schemeClr val="tx1"/>
                </a:solidFill>
                <a:effectLst/>
                <a:latin typeface="+mn-lt"/>
                <a:ea typeface="+mn-ea"/>
                <a:cs typeface="+mn-cs"/>
                <a:hlinkClick r:id="rId4"/>
              </a:rPr>
              <a:t>Інтернет</a:t>
            </a:r>
            <a:r>
              <a:rPr lang="uk-UA" sz="1200" b="1" kern="1200" dirty="0" smtClean="0">
                <a:solidFill>
                  <a:schemeClr val="tx1"/>
                </a:solidFill>
                <a:effectLst/>
                <a:latin typeface="+mn-lt"/>
                <a:ea typeface="+mn-ea"/>
                <a:cs typeface="+mn-cs"/>
              </a:rPr>
              <a:t>.</a:t>
            </a:r>
            <a:endParaRPr lang="en-US" sz="1200" b="1" kern="1200" dirty="0" smtClean="0">
              <a:solidFill>
                <a:schemeClr val="tx1"/>
              </a:solidFill>
              <a:effectLst/>
              <a:latin typeface="+mn-lt"/>
              <a:ea typeface="+mn-ea"/>
              <a:cs typeface="+mn-cs"/>
            </a:endParaRPr>
          </a:p>
          <a:p>
            <a:r>
              <a:rPr lang="uk-UA" sz="1200" b="1" kern="1200" dirty="0" smtClean="0">
                <a:solidFill>
                  <a:schemeClr val="tx1"/>
                </a:solidFill>
                <a:effectLst/>
                <a:latin typeface="+mn-lt"/>
                <a:ea typeface="+mn-ea"/>
                <a:cs typeface="+mn-cs"/>
              </a:rPr>
              <a:t>Розбудова національної системи кібербезпеки на засадах стримування, </a:t>
            </a:r>
            <a:r>
              <a:rPr lang="uk-UA" sz="1200" b="1" kern="1200" dirty="0" err="1" smtClean="0">
                <a:solidFill>
                  <a:schemeClr val="tx1"/>
                </a:solidFill>
                <a:effectLst/>
                <a:latin typeface="+mn-lt"/>
                <a:ea typeface="+mn-ea"/>
                <a:cs typeface="+mn-cs"/>
              </a:rPr>
              <a:t>кіберстійкості</a:t>
            </a:r>
            <a:r>
              <a:rPr lang="uk-UA" sz="1200" b="1" kern="1200" dirty="0" smtClean="0">
                <a:solidFill>
                  <a:schemeClr val="tx1"/>
                </a:solidFill>
                <a:effectLst/>
                <a:latin typeface="+mn-lt"/>
                <a:ea typeface="+mn-ea"/>
                <a:cs typeface="+mn-cs"/>
              </a:rPr>
              <a:t> та взаємодії має здійснюватися шляхом виконання стратегічних завдань, спрямованих на досягнення визначених цілей.</a:t>
            </a:r>
            <a:endParaRPr lang="en-US" sz="1200" b="1" kern="1200" dirty="0" smtClean="0">
              <a:solidFill>
                <a:schemeClr val="tx1"/>
              </a:solidFill>
              <a:effectLst/>
              <a:latin typeface="+mn-lt"/>
              <a:ea typeface="+mn-ea"/>
              <a:cs typeface="+mn-cs"/>
            </a:endParaRPr>
          </a:p>
          <a:p>
            <a:r>
              <a:rPr lang="uk-UA" sz="1200" b="1" kern="1200" dirty="0" smtClean="0">
                <a:solidFill>
                  <a:schemeClr val="tx1"/>
                </a:solidFill>
                <a:effectLst/>
                <a:latin typeface="+mn-lt"/>
                <a:ea typeface="+mn-ea"/>
                <a:cs typeface="+mn-cs"/>
              </a:rPr>
              <a:t>ціль К.1. Національна </a:t>
            </a:r>
            <a:r>
              <a:rPr lang="uk-UA" sz="1200" b="1" kern="1200" dirty="0" err="1" smtClean="0">
                <a:solidFill>
                  <a:schemeClr val="tx1"/>
                </a:solidFill>
                <a:effectLst/>
                <a:latin typeface="+mn-lt"/>
                <a:ea typeface="+mn-ea"/>
                <a:cs typeface="+mn-cs"/>
              </a:rPr>
              <a:t>кіберготовність</a:t>
            </a:r>
            <a:r>
              <a:rPr lang="uk-UA" sz="1200" b="1" kern="1200" dirty="0" smtClean="0">
                <a:solidFill>
                  <a:schemeClr val="tx1"/>
                </a:solidFill>
                <a:effectLst/>
                <a:latin typeface="+mn-lt"/>
                <a:ea typeface="+mn-ea"/>
                <a:cs typeface="+mn-cs"/>
              </a:rPr>
              <a:t> та надійний кіберзахист - </a:t>
            </a:r>
            <a:r>
              <a:rPr lang="uk-UA" sz="1200" b="1" i="1" kern="1200" dirty="0" smtClean="0">
                <a:solidFill>
                  <a:schemeClr val="tx1"/>
                </a:solidFill>
                <a:effectLst/>
                <a:latin typeface="+mn-lt"/>
                <a:ea typeface="+mn-ea"/>
                <a:cs typeface="+mn-cs"/>
              </a:rPr>
              <a:t> </a:t>
            </a:r>
            <a:endParaRPr lang="en-US" sz="1200" b="1" kern="1200" dirty="0" smtClean="0">
              <a:solidFill>
                <a:schemeClr val="tx1"/>
              </a:solidFill>
              <a:effectLst/>
              <a:latin typeface="+mn-lt"/>
              <a:ea typeface="+mn-ea"/>
              <a:cs typeface="+mn-cs"/>
            </a:endParaRPr>
          </a:p>
          <a:p>
            <a:r>
              <a:rPr lang="uk-UA" sz="1200" b="1" i="1" kern="1200" dirty="0" smtClean="0">
                <a:solidFill>
                  <a:schemeClr val="tx1"/>
                </a:solidFill>
                <a:effectLst/>
                <a:latin typeface="+mn-lt"/>
                <a:ea typeface="+mn-ea"/>
                <a:cs typeface="+mn-cs"/>
              </a:rPr>
              <a:t>Для досягнення цілі К.1 Україна </a:t>
            </a:r>
            <a:r>
              <a:rPr lang="uk-UA" sz="1200" b="1" i="1" u="sng" kern="1200" dirty="0" smtClean="0">
                <a:solidFill>
                  <a:schemeClr val="tx1"/>
                </a:solidFill>
                <a:effectLst/>
                <a:latin typeface="+mn-lt"/>
                <a:ea typeface="+mn-ea"/>
                <a:cs typeface="+mn-cs"/>
              </a:rPr>
              <a:t>у співпраці із суб'єктами приватного сектору, академічною спільнотою та громадськістю</a:t>
            </a:r>
            <a:r>
              <a:rPr lang="uk-UA" sz="1200" b="1" i="1" kern="1200" dirty="0" smtClean="0">
                <a:solidFill>
                  <a:schemeClr val="tx1"/>
                </a:solidFill>
                <a:effectLst/>
                <a:latin typeface="+mn-lt"/>
                <a:ea typeface="+mn-ea"/>
                <a:cs typeface="+mn-cs"/>
              </a:rPr>
              <a:t> забезпечить посилення національної </a:t>
            </a:r>
            <a:r>
              <a:rPr lang="uk-UA" sz="1200" b="1" i="1" kern="1200" dirty="0" err="1" smtClean="0">
                <a:solidFill>
                  <a:schemeClr val="tx1"/>
                </a:solidFill>
                <a:effectLst/>
                <a:latin typeface="+mn-lt"/>
                <a:ea typeface="+mn-ea"/>
                <a:cs typeface="+mn-cs"/>
              </a:rPr>
              <a:t>кіберготовності</a:t>
            </a:r>
            <a:r>
              <a:rPr lang="uk-UA" sz="1200" b="1" i="1" kern="1200" dirty="0" smtClean="0">
                <a:solidFill>
                  <a:schemeClr val="tx1"/>
                </a:solidFill>
                <a:effectLst/>
                <a:latin typeface="+mn-lt"/>
                <a:ea typeface="+mn-ea"/>
                <a:cs typeface="+mn-cs"/>
              </a:rPr>
              <a:t> та кіберзахисту шляхом:</a:t>
            </a:r>
            <a:endParaRPr lang="en-US" sz="1200" b="1" kern="1200" dirty="0" smtClean="0">
              <a:solidFill>
                <a:schemeClr val="tx1"/>
              </a:solidFill>
              <a:effectLst/>
              <a:latin typeface="+mn-lt"/>
              <a:ea typeface="+mn-ea"/>
              <a:cs typeface="+mn-cs"/>
            </a:endParaRPr>
          </a:p>
          <a:p>
            <a:r>
              <a:rPr lang="uk-UA" sz="1200" b="1" u="sng" kern="1200" dirty="0" smtClean="0">
                <a:solidFill>
                  <a:schemeClr val="tx1"/>
                </a:solidFill>
                <a:effectLst/>
                <a:latin typeface="+mn-lt"/>
                <a:ea typeface="+mn-ea"/>
                <a:cs typeface="+mn-cs"/>
              </a:rPr>
              <a:t>… створення національного сервісу доменних імен (DNS).</a:t>
            </a:r>
            <a:endParaRPr lang="en-US" sz="1200" b="1" kern="1200" dirty="0" smtClean="0">
              <a:solidFill>
                <a:schemeClr val="tx1"/>
              </a:solidFill>
              <a:effectLst/>
              <a:latin typeface="+mn-lt"/>
              <a:ea typeface="+mn-ea"/>
              <a:cs typeface="+mn-cs"/>
            </a:endParaRPr>
          </a:p>
          <a:p>
            <a:r>
              <a:rPr lang="uk-UA" sz="1200" b="1" kern="1200" dirty="0" smtClean="0">
                <a:solidFill>
                  <a:schemeClr val="tx1"/>
                </a:solidFill>
                <a:effectLst/>
                <a:latin typeface="+mn-lt"/>
                <a:ea typeface="+mn-ea"/>
                <a:cs typeface="+mn-cs"/>
              </a:rPr>
              <a:t>7. Напрями зовнішньополітичної діяльності України у сфері кібербезпеки</a:t>
            </a:r>
            <a:endParaRPr lang="en-US" sz="1200" b="1" kern="1200" dirty="0" smtClean="0">
              <a:solidFill>
                <a:schemeClr val="tx1"/>
              </a:solidFill>
              <a:effectLst/>
              <a:latin typeface="+mn-lt"/>
              <a:ea typeface="+mn-ea"/>
              <a:cs typeface="+mn-cs"/>
            </a:endParaRPr>
          </a:p>
          <a:p>
            <a:r>
              <a:rPr lang="uk-UA" sz="1200" b="1" kern="1200" dirty="0" smtClean="0">
                <a:solidFill>
                  <a:schemeClr val="tx1"/>
                </a:solidFill>
                <a:effectLst/>
                <a:latin typeface="+mn-lt"/>
                <a:ea typeface="+mn-ea"/>
                <a:cs typeface="+mn-cs"/>
              </a:rPr>
              <a:t>Україна максимально підтримуватиме </a:t>
            </a:r>
            <a:r>
              <a:rPr lang="uk-UA" sz="1200" b="1" kern="1200" dirty="0" err="1" smtClean="0">
                <a:solidFill>
                  <a:schemeClr val="tx1"/>
                </a:solidFill>
                <a:effectLst/>
                <a:latin typeface="+mn-lt"/>
                <a:ea typeface="+mn-ea"/>
                <a:cs typeface="+mn-cs"/>
              </a:rPr>
              <a:t>мультистейкхолдерську</a:t>
            </a:r>
            <a:r>
              <a:rPr lang="uk-UA" sz="1200" b="1" kern="1200" dirty="0" smtClean="0">
                <a:solidFill>
                  <a:schemeClr val="tx1"/>
                </a:solidFill>
                <a:effectLst/>
                <a:latin typeface="+mn-lt"/>
                <a:ea typeface="+mn-ea"/>
                <a:cs typeface="+mn-cs"/>
              </a:rPr>
              <a:t> (багатосторонню) модель управління </a:t>
            </a:r>
            <a:r>
              <a:rPr lang="uk-UA" sz="1200" b="1" u="sng" kern="1200" dirty="0" smtClean="0">
                <a:solidFill>
                  <a:schemeClr val="tx1"/>
                </a:solidFill>
                <a:effectLst/>
                <a:latin typeface="+mn-lt"/>
                <a:ea typeface="+mn-ea"/>
                <a:cs typeface="+mn-cs"/>
                <a:hlinkClick r:id="rId5"/>
              </a:rPr>
              <a:t>Інтернет</a:t>
            </a:r>
            <a:r>
              <a:rPr lang="uk-UA" sz="1200" b="1" kern="1200" dirty="0" smtClean="0">
                <a:solidFill>
                  <a:schemeClr val="tx1"/>
                </a:solidFill>
                <a:effectLst/>
                <a:latin typeface="+mn-lt"/>
                <a:ea typeface="+mn-ea"/>
                <a:cs typeface="+mn-cs"/>
              </a:rPr>
              <a:t>ом,</a:t>
            </a:r>
            <a:endParaRPr lang="en-US" sz="1200" b="1" kern="1200" dirty="0" smtClean="0">
              <a:solidFill>
                <a:schemeClr val="tx1"/>
              </a:solidFill>
              <a:effectLst/>
              <a:latin typeface="+mn-lt"/>
              <a:ea typeface="+mn-ea"/>
              <a:cs typeface="+mn-cs"/>
            </a:endParaRPr>
          </a:p>
          <a:p>
            <a:r>
              <a:rPr lang="uk-UA" sz="1200" b="1" kern="1200" dirty="0" smtClean="0">
                <a:solidFill>
                  <a:schemeClr val="tx1"/>
                </a:solidFill>
                <a:effectLst/>
                <a:latin typeface="+mn-lt"/>
                <a:ea typeface="+mn-ea"/>
                <a:cs typeface="+mn-cs"/>
              </a:rPr>
              <a:t>Спроби окремих авторитарних держав </a:t>
            </a:r>
            <a:r>
              <a:rPr lang="uk-UA" sz="1200" b="1" kern="1200" dirty="0" err="1" smtClean="0">
                <a:solidFill>
                  <a:schemeClr val="tx1"/>
                </a:solidFill>
                <a:effectLst/>
                <a:latin typeface="+mn-lt"/>
                <a:ea typeface="+mn-ea"/>
                <a:cs typeface="+mn-cs"/>
              </a:rPr>
              <a:t>суверенізувати</a:t>
            </a:r>
            <a:r>
              <a:rPr lang="uk-UA" sz="1200" b="1" kern="1200" dirty="0" smtClean="0">
                <a:solidFill>
                  <a:schemeClr val="tx1"/>
                </a:solidFill>
                <a:effectLst/>
                <a:latin typeface="+mn-lt"/>
                <a:ea typeface="+mn-ea"/>
                <a:cs typeface="+mn-cs"/>
              </a:rPr>
              <a:t> </a:t>
            </a:r>
            <a:r>
              <a:rPr lang="uk-UA" sz="1200" b="1" u="sng" kern="1200" dirty="0" smtClean="0">
                <a:solidFill>
                  <a:schemeClr val="tx1"/>
                </a:solidFill>
                <a:effectLst/>
                <a:latin typeface="+mn-lt"/>
                <a:ea typeface="+mn-ea"/>
                <a:cs typeface="+mn-cs"/>
                <a:hlinkClick r:id="rId6"/>
              </a:rPr>
              <a:t>Інтернет</a:t>
            </a:r>
            <a:r>
              <a:rPr lang="uk-UA" sz="1200" b="1" kern="1200" dirty="0" smtClean="0">
                <a:solidFill>
                  <a:schemeClr val="tx1"/>
                </a:solidFill>
                <a:effectLst/>
                <a:latin typeface="+mn-lt"/>
                <a:ea typeface="+mn-ea"/>
                <a:cs typeface="+mn-cs"/>
              </a:rPr>
              <a:t> суперечать довгостроковим інтересам України та її моделі соціально-економічного розвитку.</a:t>
            </a:r>
            <a:endParaRPr lang="en-US" sz="1200" b="1" kern="1200" dirty="0" smtClean="0">
              <a:solidFill>
                <a:schemeClr val="tx1"/>
              </a:solidFill>
              <a:effectLst/>
              <a:latin typeface="+mn-lt"/>
              <a:ea typeface="+mn-ea"/>
              <a:cs typeface="+mn-cs"/>
            </a:endParaRPr>
          </a:p>
          <a:p>
            <a:r>
              <a:rPr lang="uk-UA" sz="1200" b="1" kern="1200" dirty="0" smtClean="0">
                <a:solidFill>
                  <a:schemeClr val="tx1"/>
                </a:solidFill>
                <a:effectLst/>
                <a:latin typeface="+mn-lt"/>
                <a:ea typeface="+mn-ea"/>
                <a:cs typeface="+mn-cs"/>
              </a:rPr>
              <a:t>У питаннях розроблення стандартів у сферах нових технологій (зокрема щодо штучного інтелекту, хмарних технологій, квантових обчислень та квантових комунікацій) та базової архітектури </a:t>
            </a:r>
            <a:r>
              <a:rPr lang="uk-UA" sz="1200" b="1" u="sng" kern="1200" dirty="0" smtClean="0">
                <a:solidFill>
                  <a:schemeClr val="tx1"/>
                </a:solidFill>
                <a:effectLst/>
                <a:latin typeface="+mn-lt"/>
                <a:ea typeface="+mn-ea"/>
                <a:cs typeface="+mn-cs"/>
                <a:hlinkClick r:id="rId7"/>
              </a:rPr>
              <a:t>Інтернет</a:t>
            </a:r>
            <a:r>
              <a:rPr lang="uk-UA" sz="1200" b="1" kern="1200" dirty="0" smtClean="0">
                <a:solidFill>
                  <a:schemeClr val="tx1"/>
                </a:solidFill>
                <a:effectLst/>
                <a:latin typeface="+mn-lt"/>
                <a:ea typeface="+mn-ea"/>
                <a:cs typeface="+mn-cs"/>
              </a:rPr>
              <a:t>у Україна виходить з того, що </a:t>
            </a:r>
            <a:r>
              <a:rPr lang="uk-UA" sz="1200" b="1" u="sng" kern="1200" dirty="0" smtClean="0">
                <a:solidFill>
                  <a:schemeClr val="tx1"/>
                </a:solidFill>
                <a:effectLst/>
                <a:latin typeface="+mn-lt"/>
                <a:ea typeface="+mn-ea"/>
                <a:cs typeface="+mn-cs"/>
                <a:hlinkClick r:id="rId8"/>
              </a:rPr>
              <a:t>Інтернет</a:t>
            </a:r>
            <a:r>
              <a:rPr lang="uk-UA" sz="1200" b="1" kern="1200" dirty="0" smtClean="0">
                <a:solidFill>
                  <a:schemeClr val="tx1"/>
                </a:solidFill>
                <a:effectLst/>
                <a:latin typeface="+mn-lt"/>
                <a:ea typeface="+mn-ea"/>
                <a:cs typeface="+mn-cs"/>
              </a:rPr>
              <a:t> має залишатися глобальним та відкритим,…</a:t>
            </a:r>
            <a:endParaRPr lang="en-US" sz="1200" b="1" kern="1200" dirty="0" smtClean="0">
              <a:solidFill>
                <a:schemeClr val="tx1"/>
              </a:solidFill>
              <a:effectLst/>
              <a:latin typeface="+mn-lt"/>
              <a:ea typeface="+mn-ea"/>
              <a:cs typeface="+mn-cs"/>
            </a:endParaRPr>
          </a:p>
          <a:p>
            <a:r>
              <a:rPr lang="uk-UA" sz="1200" b="1" kern="1200" dirty="0" smtClean="0">
                <a:solidFill>
                  <a:schemeClr val="tx1"/>
                </a:solidFill>
                <a:effectLst/>
                <a:latin typeface="+mn-lt"/>
                <a:ea typeface="+mn-ea"/>
                <a:cs typeface="+mn-cs"/>
              </a:rPr>
              <a:t>8. Механізми реалізації стратегії та забезпечення відкритості</a:t>
            </a:r>
            <a:endParaRPr lang="en-US" sz="1200" b="1" kern="1200" dirty="0" smtClean="0">
              <a:solidFill>
                <a:schemeClr val="tx1"/>
              </a:solidFill>
              <a:effectLst/>
              <a:latin typeface="+mn-lt"/>
              <a:ea typeface="+mn-ea"/>
              <a:cs typeface="+mn-cs"/>
            </a:endParaRPr>
          </a:p>
          <a:p>
            <a:r>
              <a:rPr lang="uk-UA" sz="1200" b="1" kern="1200" dirty="0" smtClean="0">
                <a:solidFill>
                  <a:schemeClr val="tx1"/>
                </a:solidFill>
                <a:effectLst/>
                <a:latin typeface="+mn-lt"/>
                <a:ea typeface="+mn-ea"/>
                <a:cs typeface="+mn-cs"/>
              </a:rPr>
              <a:t>Координатором реалізації цієї Стратегії є робочий орган Ради національної безпеки і оборони України - Національний координаційний центр кібербезпеки (НКЦК).</a:t>
            </a:r>
            <a:endParaRPr lang="en-US" sz="1200" b="1" kern="1200" dirty="0" smtClean="0">
              <a:solidFill>
                <a:schemeClr val="tx1"/>
              </a:solidFill>
              <a:effectLst/>
              <a:latin typeface="+mn-lt"/>
              <a:ea typeface="+mn-ea"/>
              <a:cs typeface="+mn-cs"/>
            </a:endParaRPr>
          </a:p>
          <a:p>
            <a:r>
              <a:rPr lang="uk-UA" sz="1200" b="1" kern="1200" dirty="0" smtClean="0">
                <a:solidFill>
                  <a:schemeClr val="tx1"/>
                </a:solidFill>
                <a:effectLst/>
                <a:latin typeface="+mn-lt"/>
                <a:ea typeface="+mn-ea"/>
                <a:cs typeface="+mn-cs"/>
              </a:rPr>
              <a:t>Національний координаційний центр кібербезпеки у визначених законодавством формах забезпечує (на весь період дії Стратегії) планування реалізації Стратегії, координує і контролює стан її виконання та ефективність.</a:t>
            </a:r>
            <a:endParaRPr lang="en-US" sz="1200" b="1" kern="1200" dirty="0" smtClean="0">
              <a:solidFill>
                <a:schemeClr val="tx1"/>
              </a:solidFill>
              <a:effectLst/>
              <a:latin typeface="+mn-lt"/>
              <a:ea typeface="+mn-ea"/>
              <a:cs typeface="+mn-cs"/>
            </a:endParaRPr>
          </a:p>
          <a:p>
            <a:r>
              <a:rPr lang="uk-UA" sz="1200" b="1" kern="1200" dirty="0" smtClean="0">
                <a:solidFill>
                  <a:schemeClr val="tx1"/>
                </a:solidFill>
                <a:effectLst/>
                <a:latin typeface="+mn-lt"/>
                <a:ea typeface="+mn-ea"/>
                <a:cs typeface="+mn-cs"/>
              </a:rPr>
              <a:t>План реалізації Стратегії, розроблений Національним координаційним центром кібербезпеки та затверджений в установленому порядку, є основою для щорічного планування суб'єктами забезпечення кібербезпеки заходів з реалізації Стратегії.</a:t>
            </a:r>
            <a:endParaRPr lang="en-US" sz="1200" b="1" kern="1200" dirty="0" smtClean="0">
              <a:solidFill>
                <a:schemeClr val="tx1"/>
              </a:solidFill>
              <a:effectLst/>
              <a:latin typeface="+mn-lt"/>
              <a:ea typeface="+mn-ea"/>
              <a:cs typeface="+mn-cs"/>
            </a:endParaRPr>
          </a:p>
          <a:p>
            <a:r>
              <a:rPr lang="uk-UA" sz="1200" b="1" kern="1200" dirty="0" smtClean="0">
                <a:solidFill>
                  <a:schemeClr val="tx1"/>
                </a:solidFill>
                <a:effectLst/>
                <a:latin typeface="+mn-lt"/>
                <a:ea typeface="+mn-ea"/>
                <a:cs typeface="+mn-cs"/>
              </a:rPr>
              <a:t>Кабінет Міністрів України в установленому порядку забезпечує необхідними силами, засобами і ресурсами виконання заходів з реалізації Стратегії.</a:t>
            </a:r>
            <a:endParaRPr lang="en-US" sz="1200" b="1" kern="1200" dirty="0" smtClean="0">
              <a:solidFill>
                <a:schemeClr val="tx1"/>
              </a:solidFill>
              <a:effectLst/>
              <a:latin typeface="+mn-lt"/>
              <a:ea typeface="+mn-ea"/>
              <a:cs typeface="+mn-cs"/>
            </a:endParaRPr>
          </a:p>
          <a:p>
            <a:r>
              <a:rPr lang="uk-UA" sz="1200" b="1" kern="1200" dirty="0" smtClean="0">
                <a:solidFill>
                  <a:schemeClr val="tx1"/>
                </a:solidFill>
                <a:effectLst/>
                <a:latin typeface="+mn-lt"/>
                <a:ea typeface="+mn-ea"/>
                <a:cs typeface="+mn-cs"/>
              </a:rPr>
              <a:t>Результати виконання запланованих заходів з реалізації Стратегії подаються суб'єктами забезпечення кібербезпеки до Національного координаційного центру кібербезпеки.</a:t>
            </a:r>
            <a:endParaRPr lang="en-US" sz="1200" b="1" kern="1200" dirty="0" smtClean="0">
              <a:solidFill>
                <a:schemeClr val="tx1"/>
              </a:solidFill>
              <a:effectLst/>
              <a:latin typeface="+mn-lt"/>
              <a:ea typeface="+mn-ea"/>
              <a:cs typeface="+mn-cs"/>
            </a:endParaRPr>
          </a:p>
          <a:p>
            <a:endParaRPr lang="uk-UA" dirty="0"/>
          </a:p>
        </p:txBody>
      </p:sp>
      <p:sp>
        <p:nvSpPr>
          <p:cNvPr id="4" name="Slide Number Placeholder 3"/>
          <p:cNvSpPr>
            <a:spLocks noGrp="1"/>
          </p:cNvSpPr>
          <p:nvPr>
            <p:ph type="sldNum" sz="quarter" idx="10"/>
          </p:nvPr>
        </p:nvSpPr>
        <p:spPr/>
        <p:txBody>
          <a:bodyPr/>
          <a:lstStyle/>
          <a:p>
            <a:fld id="{B36CA634-C2B0-449B-BFFF-22ADDB9ABF1B}" type="slidenum">
              <a:rPr lang="uk-UA" smtClean="0"/>
              <a:t>4</a:t>
            </a:fld>
            <a:endParaRPr lang="uk-UA"/>
          </a:p>
        </p:txBody>
      </p:sp>
    </p:spTree>
    <p:extLst>
      <p:ext uri="{BB962C8B-B14F-4D97-AF65-F5344CB8AC3E}">
        <p14:creationId xmlns:p14="http://schemas.microsoft.com/office/powerpoint/2010/main" val="1470928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uk-UA" dirty="0" smtClean="0"/>
              <a:t>Закон про критичну інфраструктуру</a:t>
            </a:r>
          </a:p>
          <a:p>
            <a:r>
              <a:rPr lang="uk-UA" dirty="0" smtClean="0"/>
              <a:t>Стаття 9. Сектори критичної інфраструктури. Перелік секторів критичної інфраструктури та суб’єктів, відповідальних за формування та реалізацію державної політики у відповідних секторах національної системи захисту критичної інфраструктури (далі - Перелік), визначається Кабінетом Міністрів України. У разі необхідності внесення змін до Переліку Кабінет Міністрів України переглядає та змінює його виходячи з критеріїв критичності, визначених цим Законом.</a:t>
            </a:r>
          </a:p>
          <a:p>
            <a:r>
              <a:rPr lang="uk-UA" dirty="0" smtClean="0"/>
              <a:t>4. До життєво важливих функцій та/або послуг, порушення яких призводить до негативних наслідків для національної безпеки України, належать, зокрема: </a:t>
            </a:r>
          </a:p>
          <a:p>
            <a:r>
              <a:rPr lang="uk-UA" dirty="0" smtClean="0"/>
              <a:t>1) урядування та надання найважливіших публічних (адміністративних) послуг;</a:t>
            </a:r>
          </a:p>
          <a:p>
            <a:r>
              <a:rPr lang="uk-UA" dirty="0" smtClean="0"/>
              <a:t>8) інформаційні послуги; </a:t>
            </a:r>
          </a:p>
          <a:p>
            <a:r>
              <a:rPr lang="uk-UA" dirty="0" smtClean="0"/>
              <a:t>9) електронні комунікації;</a:t>
            </a:r>
          </a:p>
          <a:p>
            <a:endParaRPr lang="uk-UA" dirty="0"/>
          </a:p>
        </p:txBody>
      </p:sp>
      <p:sp>
        <p:nvSpPr>
          <p:cNvPr id="4" name="Slide Number Placeholder 3"/>
          <p:cNvSpPr>
            <a:spLocks noGrp="1"/>
          </p:cNvSpPr>
          <p:nvPr>
            <p:ph type="sldNum" sz="quarter" idx="10"/>
          </p:nvPr>
        </p:nvSpPr>
        <p:spPr/>
        <p:txBody>
          <a:bodyPr/>
          <a:lstStyle/>
          <a:p>
            <a:fld id="{B36CA634-C2B0-449B-BFFF-22ADDB9ABF1B}" type="slidenum">
              <a:rPr lang="uk-UA" smtClean="0"/>
              <a:t>5</a:t>
            </a:fld>
            <a:endParaRPr lang="uk-UA"/>
          </a:p>
        </p:txBody>
      </p:sp>
    </p:spTree>
    <p:extLst>
      <p:ext uri="{BB962C8B-B14F-4D97-AF65-F5344CB8AC3E}">
        <p14:creationId xmlns:p14="http://schemas.microsoft.com/office/powerpoint/2010/main" val="1130236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B36CA634-C2B0-449B-BFFF-22ADDB9ABF1B}" type="slidenum">
              <a:rPr lang="uk-UA" smtClean="0"/>
              <a:t>7</a:t>
            </a:fld>
            <a:endParaRPr lang="uk-UA"/>
          </a:p>
        </p:txBody>
      </p:sp>
    </p:spTree>
    <p:extLst>
      <p:ext uri="{BB962C8B-B14F-4D97-AF65-F5344CB8AC3E}">
        <p14:creationId xmlns:p14="http://schemas.microsoft.com/office/powerpoint/2010/main" val="4275770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i="0" kern="1200" dirty="0" smtClean="0">
                <a:solidFill>
                  <a:schemeClr val="tx1"/>
                </a:solidFill>
                <a:effectLst/>
                <a:latin typeface="+mn-lt"/>
                <a:ea typeface="+mn-ea"/>
                <a:cs typeface="+mn-cs"/>
              </a:rPr>
              <a:t>КОНЦЕПТУАЛЬНІ ЗАСАДИ ВПРОВАДЖЕННЯ ОРГАНІЗАЦІЙНО-ТЕХНІЧНОЇ МОДЕЛІ КІБЕРЗАХИСТУ УКРАЇНИ </a:t>
            </a:r>
            <a:r>
              <a:rPr lang="en-US" sz="1200" b="1" i="0" kern="1200" dirty="0" smtClean="0">
                <a:solidFill>
                  <a:schemeClr val="tx1"/>
                </a:solidFill>
                <a:effectLst/>
                <a:latin typeface="+mn-lt"/>
                <a:ea typeface="+mn-ea"/>
                <a:cs typeface="+mn-cs"/>
              </a:rPr>
              <a:t>https://jrnl.nau.edu.ua/index.php/ZI/article/view/15434</a:t>
            </a:r>
            <a:endParaRPr lang="ru-RU" sz="1200" b="1" i="0" kern="1200" dirty="0" smtClean="0">
              <a:solidFill>
                <a:schemeClr val="tx1"/>
              </a:solidFill>
              <a:effectLst/>
              <a:latin typeface="+mn-lt"/>
              <a:ea typeface="+mn-ea"/>
              <a:cs typeface="+mn-cs"/>
            </a:endParaRPr>
          </a:p>
          <a:p>
            <a:r>
              <a:rPr lang="en-US" dirty="0" smtClean="0"/>
              <a:t>https://cip.gov.ua/ua/news/klyuchovi-predstavniki-sub-yektiv-nacionalnoyi-sistemi-kiberbezpeki-ukrayini-obgovorili-organizaciino-tekhnichnu-model-kiberzakhistu</a:t>
            </a:r>
            <a:endParaRPr lang="uk-UA" dirty="0"/>
          </a:p>
        </p:txBody>
      </p:sp>
      <p:sp>
        <p:nvSpPr>
          <p:cNvPr id="4" name="Slide Number Placeholder 3"/>
          <p:cNvSpPr>
            <a:spLocks noGrp="1"/>
          </p:cNvSpPr>
          <p:nvPr>
            <p:ph type="sldNum" sz="quarter" idx="10"/>
          </p:nvPr>
        </p:nvSpPr>
        <p:spPr/>
        <p:txBody>
          <a:bodyPr/>
          <a:lstStyle/>
          <a:p>
            <a:fld id="{B36CA634-C2B0-449B-BFFF-22ADDB9ABF1B}" type="slidenum">
              <a:rPr lang="uk-UA" smtClean="0"/>
              <a:t>8</a:t>
            </a:fld>
            <a:endParaRPr lang="uk-UA"/>
          </a:p>
        </p:txBody>
      </p:sp>
    </p:spTree>
    <p:extLst>
      <p:ext uri="{BB962C8B-B14F-4D97-AF65-F5344CB8AC3E}">
        <p14:creationId xmlns:p14="http://schemas.microsoft.com/office/powerpoint/2010/main" val="3287288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B36CA634-C2B0-449B-BFFF-22ADDB9ABF1B}" type="slidenum">
              <a:rPr lang="uk-UA" smtClean="0"/>
              <a:t>9</a:t>
            </a:fld>
            <a:endParaRPr lang="uk-UA"/>
          </a:p>
        </p:txBody>
      </p:sp>
    </p:spTree>
    <p:extLst>
      <p:ext uri="{BB962C8B-B14F-4D97-AF65-F5344CB8AC3E}">
        <p14:creationId xmlns:p14="http://schemas.microsoft.com/office/powerpoint/2010/main" val="3399232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B36CA634-C2B0-449B-BFFF-22ADDB9ABF1B}" type="slidenum">
              <a:rPr lang="uk-UA" smtClean="0"/>
              <a:t>10</a:t>
            </a:fld>
            <a:endParaRPr lang="uk-UA"/>
          </a:p>
        </p:txBody>
      </p:sp>
    </p:spTree>
    <p:extLst>
      <p:ext uri="{BB962C8B-B14F-4D97-AF65-F5344CB8AC3E}">
        <p14:creationId xmlns:p14="http://schemas.microsoft.com/office/powerpoint/2010/main" val="686711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uk-U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uk-UA"/>
          </a:p>
        </p:txBody>
      </p:sp>
      <p:sp>
        <p:nvSpPr>
          <p:cNvPr id="4" name="Date Placeholder 3"/>
          <p:cNvSpPr>
            <a:spLocks noGrp="1"/>
          </p:cNvSpPr>
          <p:nvPr>
            <p:ph type="dt" sz="half" idx="10"/>
          </p:nvPr>
        </p:nvSpPr>
        <p:spPr/>
        <p:txBody>
          <a:bodyPr/>
          <a:lstStyle/>
          <a:p>
            <a:fld id="{48A87A34-81AB-432B-8DAE-1953F412C126}" type="datetimeFigureOut">
              <a:rPr lang="en-US" smtClean="0"/>
              <a:pPr/>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96970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48A87A34-81AB-432B-8DAE-1953F412C126}" type="datetimeFigureOut">
              <a:rPr lang="en-US" smtClean="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2502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uk-U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48A87A34-81AB-432B-8DAE-1953F412C126}" type="datetimeFigureOut">
              <a:rPr lang="en-US" smtClean="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3665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48A87A34-81AB-432B-8DAE-1953F412C126}" type="datetimeFigureOut">
              <a:rPr lang="en-US" smtClean="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9428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uk-U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022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5" name="Date Placeholder 4"/>
          <p:cNvSpPr>
            <a:spLocks noGrp="1"/>
          </p:cNvSpPr>
          <p:nvPr>
            <p:ph type="dt" sz="half" idx="10"/>
          </p:nvPr>
        </p:nvSpPr>
        <p:spPr/>
        <p:txBody>
          <a:bodyPr/>
          <a:lstStyle/>
          <a:p>
            <a:fld id="{48A87A34-81AB-432B-8DAE-1953F412C126}" type="datetimeFigureOut">
              <a:rPr lang="en-US" smtClean="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87903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uk-U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7" name="Date Placeholder 6"/>
          <p:cNvSpPr>
            <a:spLocks noGrp="1"/>
          </p:cNvSpPr>
          <p:nvPr>
            <p:ph type="dt" sz="half" idx="10"/>
          </p:nvPr>
        </p:nvSpPr>
        <p:spPr/>
        <p:txBody>
          <a:bodyPr/>
          <a:lstStyle/>
          <a:p>
            <a:fld id="{48A87A34-81AB-432B-8DAE-1953F412C126}" type="datetimeFigureOut">
              <a:rPr lang="en-US" smtClean="0"/>
              <a:t>12/2/2021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8616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Date Placeholder 2"/>
          <p:cNvSpPr>
            <a:spLocks noGrp="1"/>
          </p:cNvSpPr>
          <p:nvPr>
            <p:ph type="dt" sz="half" idx="10"/>
          </p:nvPr>
        </p:nvSpPr>
        <p:spPr/>
        <p:txBody>
          <a:bodyPr/>
          <a:lstStyle/>
          <a:p>
            <a:fld id="{48A87A34-81AB-432B-8DAE-1953F412C126}" type="datetimeFigureOut">
              <a:rPr lang="en-US" smtClean="0"/>
              <a:t>12/2/2021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140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9709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uk-U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09727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uk-U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4154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uk-U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12/2/2021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0719697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linkedin.com/in/andri-paz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2E9AA-5D9B-A847-A0C6-E68FDE68EA7B}"/>
              </a:ext>
            </a:extLst>
          </p:cNvPr>
          <p:cNvSpPr>
            <a:spLocks noGrp="1"/>
          </p:cNvSpPr>
          <p:nvPr>
            <p:ph type="ctrTitle"/>
          </p:nvPr>
        </p:nvSpPr>
        <p:spPr>
          <a:xfrm>
            <a:off x="1524000" y="1122363"/>
            <a:ext cx="9144000" cy="3017018"/>
          </a:xfrm>
        </p:spPr>
        <p:txBody>
          <a:bodyPr>
            <a:normAutofit/>
          </a:bodyPr>
          <a:lstStyle/>
          <a:p>
            <a:pPr algn="r"/>
            <a:r>
              <a:rPr lang="uk-UA" dirty="0" smtClean="0"/>
              <a:t>Особливості національної системи кібербезпеки</a:t>
            </a:r>
            <a:r>
              <a:rPr lang="en-US" dirty="0" smtClean="0"/>
              <a:t> </a:t>
            </a:r>
            <a:r>
              <a:rPr lang="uk-UA" dirty="0" smtClean="0"/>
              <a:t/>
            </a:r>
            <a:br>
              <a:rPr lang="uk-UA" dirty="0" smtClean="0"/>
            </a:br>
            <a:r>
              <a:rPr lang="uk-UA" sz="4400" dirty="0" smtClean="0"/>
              <a:t>(в контексті міжнародних трендів)</a:t>
            </a:r>
            <a:br>
              <a:rPr lang="uk-UA" sz="4400" dirty="0" smtClean="0"/>
            </a:br>
            <a:endParaRPr lang="en-UA" sz="4400" i="1" dirty="0"/>
          </a:p>
        </p:txBody>
      </p:sp>
      <p:sp>
        <p:nvSpPr>
          <p:cNvPr id="4" name="Rectangle 3"/>
          <p:cNvSpPr/>
          <p:nvPr/>
        </p:nvSpPr>
        <p:spPr>
          <a:xfrm>
            <a:off x="1524000" y="4660491"/>
            <a:ext cx="6803923" cy="1508105"/>
          </a:xfrm>
          <a:prstGeom prst="rect">
            <a:avLst/>
          </a:prstGeom>
        </p:spPr>
        <p:txBody>
          <a:bodyPr wrap="square">
            <a:spAutoFit/>
          </a:bodyPr>
          <a:lstStyle/>
          <a:p>
            <a:r>
              <a:rPr lang="uk-UA" sz="3600" i="1" dirty="0"/>
              <a:t>Андрій </a:t>
            </a:r>
            <a:r>
              <a:rPr lang="uk-UA" sz="3600" i="1" dirty="0" smtClean="0"/>
              <a:t>Пазюк</a:t>
            </a:r>
          </a:p>
          <a:p>
            <a:r>
              <a:rPr lang="uk-UA" sz="2800" i="1" dirty="0"/>
              <a:t>д</a:t>
            </a:r>
            <a:r>
              <a:rPr lang="uk-UA" sz="2800" i="1" dirty="0" smtClean="0"/>
              <a:t>октор </a:t>
            </a:r>
            <a:r>
              <a:rPr lang="uk-UA" sz="2800" i="1" dirty="0" err="1" smtClean="0"/>
              <a:t>юрид.наук</a:t>
            </a:r>
            <a:r>
              <a:rPr lang="uk-UA" sz="2800" i="1" dirty="0" smtClean="0"/>
              <a:t> </a:t>
            </a:r>
          </a:p>
          <a:p>
            <a:r>
              <a:rPr lang="uk-UA" sz="2800" i="1" dirty="0" smtClean="0"/>
              <a:t>ГО «Українська академія кібербезпеки»</a:t>
            </a:r>
            <a:endParaRPr lang="uk-UA" sz="2800" dirty="0"/>
          </a:p>
        </p:txBody>
      </p:sp>
      <p:sp>
        <p:nvSpPr>
          <p:cNvPr id="5" name="Rectangle 4"/>
          <p:cNvSpPr/>
          <p:nvPr/>
        </p:nvSpPr>
        <p:spPr>
          <a:xfrm>
            <a:off x="3624442" y="3816215"/>
            <a:ext cx="7043557" cy="646331"/>
          </a:xfrm>
          <a:prstGeom prst="rect">
            <a:avLst/>
          </a:prstGeom>
        </p:spPr>
        <p:txBody>
          <a:bodyPr wrap="square">
            <a:spAutoFit/>
          </a:bodyPr>
          <a:lstStyle/>
          <a:p>
            <a:r>
              <a:rPr lang="en-US" sz="3600" i="1" dirty="0" smtClean="0"/>
              <a:t>UADOM, </a:t>
            </a:r>
            <a:r>
              <a:rPr lang="uk-UA" sz="3600" i="1" dirty="0" smtClean="0"/>
              <a:t>Київ, 3 грудня 2021</a:t>
            </a:r>
            <a:endParaRPr lang="uk-UA" sz="3600" dirty="0"/>
          </a:p>
        </p:txBody>
      </p:sp>
    </p:spTree>
    <p:extLst>
      <p:ext uri="{BB962C8B-B14F-4D97-AF65-F5344CB8AC3E}">
        <p14:creationId xmlns:p14="http://schemas.microsoft.com/office/powerpoint/2010/main" val="1654647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8304" y="1168245"/>
            <a:ext cx="9182100" cy="4857751"/>
          </a:xfrm>
          <a:prstGeom prst="rect">
            <a:avLst/>
          </a:prstGeom>
          <a:noFill/>
          <a:extLst>
            <a:ext uri="{909E8E84-426E-40DD-AFC4-6F175D3DCCD1}">
              <a14:hiddenFill xmlns:a14="http://schemas.microsoft.com/office/drawing/2010/main">
                <a:solidFill>
                  <a:srgbClr val="FFFFFF"/>
                </a:solidFill>
              </a14:hiddenFill>
            </a:ext>
          </a:extLst>
        </p:spPr>
      </p:pic>
      <p:sp>
        <p:nvSpPr>
          <p:cNvPr id="6" name="Title 3">
            <a:extLst>
              <a:ext uri="{FF2B5EF4-FFF2-40B4-BE49-F238E27FC236}">
                <a16:creationId xmlns:a16="http://schemas.microsoft.com/office/drawing/2014/main" id="{CF18500A-62BC-F442-B08E-BD8036BDAF3D}"/>
              </a:ext>
            </a:extLst>
          </p:cNvPr>
          <p:cNvSpPr>
            <a:spLocks noGrp="1"/>
          </p:cNvSpPr>
          <p:nvPr>
            <p:ph type="ctrTitle"/>
          </p:nvPr>
        </p:nvSpPr>
        <p:spPr>
          <a:xfrm>
            <a:off x="599767" y="401330"/>
            <a:ext cx="10599175" cy="766915"/>
          </a:xfrm>
        </p:spPr>
        <p:txBody>
          <a:bodyPr>
            <a:normAutofit fontScale="90000"/>
          </a:bodyPr>
          <a:lstStyle/>
          <a:p>
            <a:pPr algn="l"/>
            <a:r>
              <a:rPr lang="uk-UA" dirty="0" smtClean="0"/>
              <a:t/>
            </a:r>
            <a:br>
              <a:rPr lang="uk-UA" dirty="0" smtClean="0"/>
            </a:br>
            <a:r>
              <a:rPr lang="uk-UA" dirty="0" smtClean="0"/>
              <a:t/>
            </a:r>
            <a:br>
              <a:rPr lang="uk-UA" dirty="0" smtClean="0"/>
            </a:br>
            <a:r>
              <a:rPr lang="uk-UA" dirty="0" smtClean="0"/>
              <a:t>Модель </a:t>
            </a:r>
            <a:r>
              <a:rPr lang="en-US" dirty="0" smtClean="0"/>
              <a:t>SOC</a:t>
            </a:r>
            <a:r>
              <a:rPr lang="uk-UA" dirty="0" smtClean="0"/>
              <a:t>-як-сервіс</a:t>
            </a:r>
            <a:endParaRPr lang="en-UA" dirty="0"/>
          </a:p>
        </p:txBody>
      </p:sp>
      <p:sp>
        <p:nvSpPr>
          <p:cNvPr id="5" name="Rectangle 4"/>
          <p:cNvSpPr/>
          <p:nvPr/>
        </p:nvSpPr>
        <p:spPr>
          <a:xfrm>
            <a:off x="599767" y="6025996"/>
            <a:ext cx="11030579" cy="646331"/>
          </a:xfrm>
          <a:prstGeom prst="rect">
            <a:avLst/>
          </a:prstGeom>
        </p:spPr>
        <p:txBody>
          <a:bodyPr wrap="square">
            <a:spAutoFit/>
          </a:bodyPr>
          <a:lstStyle/>
          <a:p>
            <a:r>
              <a:rPr lang="ru-RU" dirty="0">
                <a:solidFill>
                  <a:srgbClr val="212529"/>
                </a:solidFill>
                <a:latin typeface="ProbaPro-Regular"/>
              </a:rPr>
              <a:t> </a:t>
            </a:r>
            <a:r>
              <a:rPr lang="ru-RU" dirty="0" err="1">
                <a:solidFill>
                  <a:srgbClr val="212529"/>
                </a:solidFill>
                <a:latin typeface="ProbaPro-Regular"/>
              </a:rPr>
              <a:t>інтеграція</a:t>
            </a:r>
            <a:r>
              <a:rPr lang="ru-RU" dirty="0">
                <a:solidFill>
                  <a:srgbClr val="212529"/>
                </a:solidFill>
                <a:latin typeface="ProbaPro-Regular"/>
              </a:rPr>
              <a:t> </a:t>
            </a:r>
            <a:r>
              <a:rPr lang="en-US" dirty="0" smtClean="0">
                <a:solidFill>
                  <a:srgbClr val="212529"/>
                </a:solidFill>
                <a:latin typeface="ProbaPro-Regular"/>
              </a:rPr>
              <a:t>SIEM (Security </a:t>
            </a:r>
            <a:r>
              <a:rPr lang="en-US" dirty="0">
                <a:solidFill>
                  <a:srgbClr val="212529"/>
                </a:solidFill>
                <a:latin typeface="ProbaPro-Regular"/>
              </a:rPr>
              <a:t>information and event </a:t>
            </a:r>
            <a:r>
              <a:rPr lang="en-US" dirty="0" smtClean="0">
                <a:solidFill>
                  <a:srgbClr val="212529"/>
                </a:solidFill>
                <a:latin typeface="ProbaPro-Regular"/>
              </a:rPr>
              <a:t>management) </a:t>
            </a:r>
            <a:r>
              <a:rPr lang="ru-RU" dirty="0">
                <a:solidFill>
                  <a:srgbClr val="212529"/>
                </a:solidFill>
                <a:latin typeface="ProbaPro-Regular"/>
              </a:rPr>
              <a:t>систем та </a:t>
            </a:r>
            <a:r>
              <a:rPr lang="ru-RU" dirty="0" err="1">
                <a:solidFill>
                  <a:srgbClr val="212529"/>
                </a:solidFill>
                <a:latin typeface="ProbaPro-Regular"/>
              </a:rPr>
              <a:t>надання</a:t>
            </a:r>
            <a:r>
              <a:rPr lang="ru-RU" dirty="0">
                <a:solidFill>
                  <a:srgbClr val="212529"/>
                </a:solidFill>
                <a:latin typeface="ProbaPro-Regular"/>
              </a:rPr>
              <a:t> </a:t>
            </a:r>
            <a:r>
              <a:rPr lang="ru-RU" dirty="0" err="1">
                <a:solidFill>
                  <a:srgbClr val="212529"/>
                </a:solidFill>
                <a:latin typeface="ProbaPro-Regular"/>
              </a:rPr>
              <a:t>сервісу</a:t>
            </a:r>
            <a:r>
              <a:rPr lang="ru-RU" dirty="0">
                <a:solidFill>
                  <a:srgbClr val="212529"/>
                </a:solidFill>
                <a:latin typeface="ProbaPro-Regular"/>
              </a:rPr>
              <a:t> кіберзахисту “</a:t>
            </a:r>
            <a:r>
              <a:rPr lang="en-US" dirty="0">
                <a:solidFill>
                  <a:srgbClr val="212529"/>
                </a:solidFill>
                <a:latin typeface="ProbaPro-Regular"/>
              </a:rPr>
              <a:t>SOC-as-a-Service”: shorturl.at/</a:t>
            </a:r>
            <a:r>
              <a:rPr lang="en-US" dirty="0" err="1">
                <a:solidFill>
                  <a:srgbClr val="212529"/>
                </a:solidFill>
                <a:latin typeface="ProbaPro-Regular"/>
              </a:rPr>
              <a:t>yEGUY</a:t>
            </a:r>
            <a:endParaRPr lang="uk-UA" dirty="0"/>
          </a:p>
        </p:txBody>
      </p:sp>
    </p:spTree>
    <p:extLst>
      <p:ext uri="{BB962C8B-B14F-4D97-AF65-F5344CB8AC3E}">
        <p14:creationId xmlns:p14="http://schemas.microsoft.com/office/powerpoint/2010/main" val="2169420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2E9AA-5D9B-A847-A0C6-E68FDE68EA7B}"/>
              </a:ext>
            </a:extLst>
          </p:cNvPr>
          <p:cNvSpPr>
            <a:spLocks noGrp="1"/>
          </p:cNvSpPr>
          <p:nvPr>
            <p:ph type="ctrTitle"/>
          </p:nvPr>
        </p:nvSpPr>
        <p:spPr>
          <a:xfrm>
            <a:off x="1524000" y="1122363"/>
            <a:ext cx="9144000" cy="3017018"/>
          </a:xfrm>
        </p:spPr>
        <p:txBody>
          <a:bodyPr>
            <a:normAutofit/>
          </a:bodyPr>
          <a:lstStyle/>
          <a:p>
            <a:pPr algn="r"/>
            <a:r>
              <a:rPr lang="uk-UA" dirty="0" smtClean="0"/>
              <a:t>Дякую за увагу!</a:t>
            </a:r>
            <a:br>
              <a:rPr lang="uk-UA" dirty="0" smtClean="0"/>
            </a:br>
            <a:endParaRPr lang="en-UA" sz="4400" i="1" dirty="0"/>
          </a:p>
        </p:txBody>
      </p:sp>
      <p:sp>
        <p:nvSpPr>
          <p:cNvPr id="4" name="Rectangle 3"/>
          <p:cNvSpPr/>
          <p:nvPr/>
        </p:nvSpPr>
        <p:spPr>
          <a:xfrm>
            <a:off x="1524000" y="4660491"/>
            <a:ext cx="6803923" cy="1508105"/>
          </a:xfrm>
          <a:prstGeom prst="rect">
            <a:avLst/>
          </a:prstGeom>
        </p:spPr>
        <p:txBody>
          <a:bodyPr wrap="square">
            <a:spAutoFit/>
          </a:bodyPr>
          <a:lstStyle/>
          <a:p>
            <a:r>
              <a:rPr lang="uk-UA" sz="3600" i="1" dirty="0"/>
              <a:t>Андрій </a:t>
            </a:r>
            <a:r>
              <a:rPr lang="uk-UA" sz="3600" i="1" dirty="0" smtClean="0"/>
              <a:t>Пазюк</a:t>
            </a:r>
          </a:p>
          <a:p>
            <a:r>
              <a:rPr lang="en-US" sz="2800" i="1" dirty="0">
                <a:hlinkClick r:id="rId2"/>
              </a:rPr>
              <a:t>https://www.linkedin.com/in/andri-pazuk</a:t>
            </a:r>
            <a:r>
              <a:rPr lang="en-US" sz="2800" i="1" dirty="0" smtClean="0">
                <a:hlinkClick r:id="rId2"/>
              </a:rPr>
              <a:t>/</a:t>
            </a:r>
            <a:endParaRPr lang="uk-UA" sz="2800" i="1" dirty="0" smtClean="0"/>
          </a:p>
          <a:p>
            <a:r>
              <a:rPr lang="en-US" sz="2800" i="1" dirty="0" smtClean="0"/>
              <a:t>Prof.cyberlaw@gmail.com</a:t>
            </a:r>
            <a:endParaRPr lang="uk-UA" sz="2800" dirty="0"/>
          </a:p>
        </p:txBody>
      </p:sp>
    </p:spTree>
    <p:extLst>
      <p:ext uri="{BB962C8B-B14F-4D97-AF65-F5344CB8AC3E}">
        <p14:creationId xmlns:p14="http://schemas.microsoft.com/office/powerpoint/2010/main" val="194226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18500A-62BC-F442-B08E-BD8036BDAF3D}"/>
              </a:ext>
            </a:extLst>
          </p:cNvPr>
          <p:cNvSpPr>
            <a:spLocks noGrp="1"/>
          </p:cNvSpPr>
          <p:nvPr>
            <p:ph type="ctrTitle"/>
          </p:nvPr>
        </p:nvSpPr>
        <p:spPr>
          <a:xfrm>
            <a:off x="609600" y="127820"/>
            <a:ext cx="9144000" cy="1248697"/>
          </a:xfrm>
        </p:spPr>
        <p:txBody>
          <a:bodyPr>
            <a:normAutofit fontScale="90000"/>
          </a:bodyPr>
          <a:lstStyle/>
          <a:p>
            <a:pPr algn="l"/>
            <a:r>
              <a:rPr lang="uk-UA" dirty="0" smtClean="0"/>
              <a:t/>
            </a:r>
            <a:br>
              <a:rPr lang="uk-UA" dirty="0" smtClean="0"/>
            </a:br>
            <a:r>
              <a:rPr lang="uk-UA" dirty="0" smtClean="0"/>
              <a:t/>
            </a:r>
            <a:br>
              <a:rPr lang="uk-UA" dirty="0" smtClean="0"/>
            </a:br>
            <a:r>
              <a:rPr lang="uk-UA" dirty="0" smtClean="0"/>
              <a:t>Тренди регулювання: США</a:t>
            </a:r>
            <a:endParaRPr lang="en-UA" dirty="0"/>
          </a:p>
        </p:txBody>
      </p:sp>
      <p:sp>
        <p:nvSpPr>
          <p:cNvPr id="2" name="Rectangle 1"/>
          <p:cNvSpPr/>
          <p:nvPr/>
        </p:nvSpPr>
        <p:spPr>
          <a:xfrm>
            <a:off x="875070" y="1649812"/>
            <a:ext cx="10658169" cy="4893647"/>
          </a:xfrm>
          <a:prstGeom prst="rect">
            <a:avLst/>
          </a:prstGeom>
        </p:spPr>
        <p:txBody>
          <a:bodyPr wrap="square">
            <a:spAutoFit/>
          </a:bodyPr>
          <a:lstStyle/>
          <a:p>
            <a:pPr marL="285750" indent="-285750">
              <a:buFont typeface="Wingdings" panose="05000000000000000000" pitchFamily="2" charset="2"/>
              <a:buChar char="v"/>
            </a:pPr>
            <a:r>
              <a:rPr lang="uk-UA" sz="2400" b="1" dirty="0" smtClean="0"/>
              <a:t>Указ Президента щодо удосконалення національної кібербезпеки</a:t>
            </a:r>
            <a:r>
              <a:rPr lang="en-US" sz="2400" dirty="0" smtClean="0"/>
              <a:t>, </a:t>
            </a:r>
            <a:r>
              <a:rPr lang="uk-UA" sz="2400" dirty="0" smtClean="0"/>
              <a:t>12.05.21</a:t>
            </a:r>
            <a:endParaRPr lang="en-US" sz="2400" dirty="0" smtClean="0"/>
          </a:p>
          <a:p>
            <a:pPr marL="285750" indent="-285750">
              <a:buFont typeface="Arial" panose="020B0604020202020204" pitchFamily="34" charset="0"/>
              <a:buChar char="•"/>
            </a:pPr>
            <a:r>
              <a:rPr lang="en-US" sz="2400" u="sng" dirty="0"/>
              <a:t>Sec. 2.  </a:t>
            </a:r>
            <a:r>
              <a:rPr lang="uk-UA" sz="2400" u="sng" dirty="0" smtClean="0"/>
              <a:t>Усунення перешкод для обміну інформацією про загрози </a:t>
            </a:r>
            <a:r>
              <a:rPr lang="en-US" sz="2400" u="sng" dirty="0" smtClean="0"/>
              <a:t>- </a:t>
            </a:r>
            <a:r>
              <a:rPr lang="uk-UA" sz="2400" dirty="0" smtClean="0"/>
              <a:t>протягом 120 днів вживає відповідних заходів, щоб постачальники послуг обмінювалися даними </a:t>
            </a:r>
            <a:r>
              <a:rPr lang="ru-RU" sz="2400" dirty="0" smtClean="0"/>
              <a:t>з </a:t>
            </a:r>
            <a:r>
              <a:rPr lang="ru-RU" sz="2400" dirty="0"/>
              <a:t>агентствами, </a:t>
            </a:r>
            <a:r>
              <a:rPr lang="en-US" sz="2400" dirty="0"/>
              <a:t>CISA </a:t>
            </a:r>
            <a:r>
              <a:rPr lang="ru-RU" sz="2400" dirty="0"/>
              <a:t>та ФБР, </a:t>
            </a:r>
            <a:r>
              <a:rPr lang="uk-UA" sz="2400" dirty="0" smtClean="0"/>
              <a:t>якщо</a:t>
            </a:r>
            <a:r>
              <a:rPr lang="ru-RU" sz="2400" dirty="0" smtClean="0"/>
              <a:t> </a:t>
            </a:r>
            <a:r>
              <a:rPr lang="uk-UA" sz="2400" dirty="0" smtClean="0"/>
              <a:t>це буде необхідно для федерального уряду для реагування на кіберзагрози, інциденти та ризик</a:t>
            </a:r>
            <a:r>
              <a:rPr lang="ru-RU" sz="2400" dirty="0" smtClean="0"/>
              <a:t>и</a:t>
            </a:r>
            <a:endParaRPr lang="uk-UA" sz="2400" dirty="0" smtClean="0"/>
          </a:p>
          <a:p>
            <a:pPr marL="285750" indent="-285750">
              <a:buFont typeface="Arial" panose="020B0604020202020204" pitchFamily="34" charset="0"/>
              <a:buChar char="•"/>
            </a:pPr>
            <a:r>
              <a:rPr lang="uk-UA" sz="2400" dirty="0" smtClean="0"/>
              <a:t>Стандартизація загальних договірних вимог щодо кібербезпеки між</a:t>
            </a:r>
            <a:r>
              <a:rPr lang="ru-RU" sz="2400" dirty="0" smtClean="0"/>
              <a:t> </a:t>
            </a:r>
            <a:r>
              <a:rPr lang="ru-RU" sz="2400" dirty="0"/>
              <a:t>агентствами</a:t>
            </a:r>
            <a:endParaRPr lang="en-US" sz="2400" dirty="0" smtClean="0"/>
          </a:p>
          <a:p>
            <a:pPr marL="342900" indent="-342900">
              <a:buFont typeface="Wingdings" panose="05000000000000000000" pitchFamily="2" charset="2"/>
              <a:buChar char="v"/>
            </a:pPr>
            <a:r>
              <a:rPr lang="ru-RU" sz="2400" b="1" dirty="0"/>
              <a:t>Закон про </a:t>
            </a:r>
            <a:r>
              <a:rPr lang="uk-UA" sz="2400" b="1" dirty="0" smtClean="0"/>
              <a:t>повідомлення</a:t>
            </a:r>
            <a:r>
              <a:rPr lang="ru-RU" sz="2400" b="1" dirty="0" smtClean="0"/>
              <a:t> </a:t>
            </a:r>
            <a:r>
              <a:rPr lang="ru-RU" sz="2400" b="1" dirty="0"/>
              <a:t>про кіберінциденти 2021 </a:t>
            </a:r>
            <a:r>
              <a:rPr lang="ru-RU" sz="2400" b="1" dirty="0" smtClean="0"/>
              <a:t>року </a:t>
            </a:r>
            <a:r>
              <a:rPr lang="uk-UA" sz="2400" dirty="0" smtClean="0"/>
              <a:t>(</a:t>
            </a:r>
            <a:r>
              <a:rPr lang="uk-UA" sz="2400" dirty="0" err="1" smtClean="0"/>
              <a:t>omnibus</a:t>
            </a:r>
            <a:r>
              <a:rPr lang="uk-UA" sz="2400" dirty="0" smtClean="0"/>
              <a:t> </a:t>
            </a:r>
            <a:r>
              <a:rPr lang="uk-UA" sz="2400" dirty="0"/>
              <a:t>2022 </a:t>
            </a:r>
            <a:r>
              <a:rPr lang="uk-UA" sz="2400" dirty="0" smtClean="0"/>
              <a:t>NDAA)</a:t>
            </a:r>
          </a:p>
          <a:p>
            <a:pPr marL="342900" indent="-342900">
              <a:buFont typeface="Arial" panose="020B0604020202020204" pitchFamily="34" charset="0"/>
              <a:buChar char="•"/>
            </a:pPr>
            <a:r>
              <a:rPr lang="uk-UA" sz="2400" dirty="0" smtClean="0"/>
              <a:t>централізувати дані про інциденти в критичній інфраструктурі в Агентстві з кібербезпеки та інфраструктури (CISA)</a:t>
            </a:r>
          </a:p>
          <a:p>
            <a:pPr marL="342900" indent="-342900">
              <a:buFont typeface="Arial" panose="020B0604020202020204" pitchFamily="34" charset="0"/>
              <a:buChar char="•"/>
            </a:pPr>
            <a:r>
              <a:rPr lang="uk-UA" sz="2400" dirty="0" smtClean="0"/>
              <a:t>виключає</a:t>
            </a:r>
            <a:r>
              <a:rPr lang="ru-RU" sz="2400" dirty="0" smtClean="0"/>
              <a:t> </a:t>
            </a:r>
            <a:r>
              <a:rPr lang="en-US" sz="2400" dirty="0" smtClean="0"/>
              <a:t>DNS</a:t>
            </a:r>
            <a:r>
              <a:rPr lang="uk-UA" sz="2400" dirty="0" smtClean="0"/>
              <a:t>-провайдерів</a:t>
            </a:r>
            <a:r>
              <a:rPr lang="en-US" sz="2400" dirty="0" smtClean="0"/>
              <a:t> </a:t>
            </a:r>
            <a:r>
              <a:rPr lang="uk-UA" sz="2400" dirty="0" smtClean="0"/>
              <a:t>щодо обов'язкового повідомлення про інциденти</a:t>
            </a:r>
            <a:endParaRPr lang="uk-UA" sz="2400" dirty="0"/>
          </a:p>
        </p:txBody>
      </p:sp>
    </p:spTree>
    <p:extLst>
      <p:ext uri="{BB962C8B-B14F-4D97-AF65-F5344CB8AC3E}">
        <p14:creationId xmlns:p14="http://schemas.microsoft.com/office/powerpoint/2010/main" val="293789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18500A-62BC-F442-B08E-BD8036BDAF3D}"/>
              </a:ext>
            </a:extLst>
          </p:cNvPr>
          <p:cNvSpPr>
            <a:spLocks noGrp="1"/>
          </p:cNvSpPr>
          <p:nvPr>
            <p:ph type="ctrTitle"/>
          </p:nvPr>
        </p:nvSpPr>
        <p:spPr>
          <a:xfrm>
            <a:off x="609600" y="127820"/>
            <a:ext cx="9144000" cy="1248697"/>
          </a:xfrm>
        </p:spPr>
        <p:txBody>
          <a:bodyPr>
            <a:normAutofit fontScale="90000"/>
          </a:bodyPr>
          <a:lstStyle/>
          <a:p>
            <a:pPr algn="l"/>
            <a:r>
              <a:rPr lang="uk-UA" dirty="0" smtClean="0"/>
              <a:t/>
            </a:r>
            <a:br>
              <a:rPr lang="uk-UA" dirty="0" smtClean="0"/>
            </a:br>
            <a:r>
              <a:rPr lang="uk-UA" dirty="0" smtClean="0"/>
              <a:t/>
            </a:r>
            <a:br>
              <a:rPr lang="uk-UA" dirty="0" smtClean="0"/>
            </a:br>
            <a:r>
              <a:rPr lang="uk-UA" dirty="0" smtClean="0"/>
              <a:t>Тренди регулювання: ЄС</a:t>
            </a:r>
            <a:endParaRPr lang="en-UA" dirty="0"/>
          </a:p>
        </p:txBody>
      </p:sp>
      <p:sp>
        <p:nvSpPr>
          <p:cNvPr id="2" name="Rectangle 1"/>
          <p:cNvSpPr/>
          <p:nvPr/>
        </p:nvSpPr>
        <p:spPr>
          <a:xfrm>
            <a:off x="875070" y="1649812"/>
            <a:ext cx="10658169" cy="4893647"/>
          </a:xfrm>
          <a:prstGeom prst="rect">
            <a:avLst/>
          </a:prstGeom>
        </p:spPr>
        <p:txBody>
          <a:bodyPr wrap="square">
            <a:spAutoFit/>
          </a:bodyPr>
          <a:lstStyle/>
          <a:p>
            <a:pPr marL="285750" indent="-285750">
              <a:buFont typeface="Wingdings" panose="05000000000000000000" pitchFamily="2" charset="2"/>
              <a:buChar char="v"/>
            </a:pPr>
            <a:r>
              <a:rPr lang="uk-UA" sz="2400" b="1" dirty="0" smtClean="0"/>
              <a:t>Проєкт Директиви </a:t>
            </a:r>
            <a:r>
              <a:rPr lang="en-US" sz="2400" b="1" dirty="0" smtClean="0"/>
              <a:t>NIS (2) </a:t>
            </a:r>
            <a:r>
              <a:rPr lang="en-US" sz="2400" dirty="0" smtClean="0"/>
              <a:t>prop. EC 12/16/2020:</a:t>
            </a:r>
          </a:p>
          <a:p>
            <a:pPr marL="285750" indent="-285750">
              <a:buFont typeface="Arial" panose="020B0604020202020204" pitchFamily="34" charset="0"/>
              <a:buChar char="•"/>
            </a:pPr>
            <a:r>
              <a:rPr lang="ru-RU" sz="2400" dirty="0" err="1"/>
              <a:t>Розширилася</a:t>
            </a:r>
            <a:r>
              <a:rPr lang="ru-RU" sz="2400" dirty="0"/>
              <a:t> сфера: </a:t>
            </a:r>
            <a:r>
              <a:rPr lang="ru-RU" sz="2400" dirty="0" err="1"/>
              <a:t>телекомунікації</a:t>
            </a:r>
            <a:r>
              <a:rPr lang="ru-RU" sz="2400" dirty="0"/>
              <a:t>, </a:t>
            </a:r>
            <a:r>
              <a:rPr lang="ru-RU" sz="2400" dirty="0" err="1"/>
              <a:t>платформи</a:t>
            </a:r>
            <a:r>
              <a:rPr lang="ru-RU" sz="2400" dirty="0"/>
              <a:t> </a:t>
            </a:r>
            <a:r>
              <a:rPr lang="ru-RU" sz="2400" dirty="0" err="1"/>
              <a:t>соціальних</a:t>
            </a:r>
            <a:r>
              <a:rPr lang="ru-RU" sz="2400" dirty="0"/>
              <a:t> </a:t>
            </a:r>
            <a:r>
              <a:rPr lang="ru-RU" sz="2400" dirty="0" err="1"/>
              <a:t>медіа</a:t>
            </a:r>
            <a:r>
              <a:rPr lang="ru-RU" sz="2400" dirty="0"/>
              <a:t> та </a:t>
            </a:r>
            <a:r>
              <a:rPr lang="ru-RU" sz="2400" dirty="0" err="1"/>
              <a:t>державне</a:t>
            </a:r>
            <a:r>
              <a:rPr lang="ru-RU" sz="2400" dirty="0"/>
              <a:t> </a:t>
            </a:r>
            <a:r>
              <a:rPr lang="ru-RU" sz="2400" dirty="0" err="1"/>
              <a:t>управління</a:t>
            </a:r>
            <a:r>
              <a:rPr lang="ru-RU" sz="2400" dirty="0"/>
              <a:t>; </a:t>
            </a:r>
            <a:r>
              <a:rPr lang="ru-RU" sz="2400" dirty="0" err="1"/>
              <a:t>розширені</a:t>
            </a:r>
            <a:r>
              <a:rPr lang="ru-RU" sz="2400" dirty="0"/>
              <a:t> </a:t>
            </a:r>
            <a:r>
              <a:rPr lang="ru-RU" sz="2400" dirty="0" err="1"/>
              <a:t>вимоги</a:t>
            </a:r>
            <a:r>
              <a:rPr lang="ru-RU" sz="2400" dirty="0"/>
              <a:t>: </a:t>
            </a:r>
            <a:r>
              <a:rPr lang="ru-RU" sz="2400" dirty="0" err="1"/>
              <a:t>звітування</a:t>
            </a:r>
            <a:r>
              <a:rPr lang="ru-RU" sz="2400" dirty="0"/>
              <a:t> про </a:t>
            </a:r>
            <a:r>
              <a:rPr lang="ru-RU" sz="2400" dirty="0" err="1"/>
              <a:t>інциденти</a:t>
            </a:r>
            <a:r>
              <a:rPr lang="ru-RU" sz="2400" dirty="0"/>
              <a:t>, </a:t>
            </a:r>
            <a:r>
              <a:rPr lang="ru-RU" sz="2400" dirty="0" err="1"/>
              <a:t>призначення</a:t>
            </a:r>
            <a:r>
              <a:rPr lang="ru-RU" sz="2400" dirty="0"/>
              <a:t> </a:t>
            </a:r>
            <a:r>
              <a:rPr lang="ru-RU" sz="2400" dirty="0" err="1"/>
              <a:t>представника</a:t>
            </a:r>
            <a:r>
              <a:rPr lang="ru-RU" sz="2400" dirty="0"/>
              <a:t> Союзу та </a:t>
            </a:r>
            <a:r>
              <a:rPr lang="ru-RU" sz="2400" dirty="0" err="1"/>
              <a:t>прийняття</a:t>
            </a:r>
            <a:r>
              <a:rPr lang="ru-RU" sz="2400" dirty="0"/>
              <a:t> </a:t>
            </a:r>
            <a:r>
              <a:rPr lang="ru-RU" sz="2400" dirty="0" err="1"/>
              <a:t>різних</a:t>
            </a:r>
            <a:r>
              <a:rPr lang="ru-RU" sz="2400" dirty="0"/>
              <a:t> </a:t>
            </a:r>
            <a:r>
              <a:rPr lang="ru-RU" sz="2400" dirty="0" err="1"/>
              <a:t>заходів</a:t>
            </a:r>
            <a:r>
              <a:rPr lang="ru-RU" sz="2400" dirty="0"/>
              <a:t> </a:t>
            </a:r>
            <a:r>
              <a:rPr lang="ru-RU" sz="2400" dirty="0" err="1"/>
              <a:t>безпеки</a:t>
            </a:r>
            <a:r>
              <a:rPr lang="ru-RU" sz="2400" dirty="0"/>
              <a:t> </a:t>
            </a:r>
            <a:r>
              <a:rPr lang="ru-RU" sz="2400" dirty="0" err="1"/>
              <a:t>ланцюга</a:t>
            </a:r>
            <a:r>
              <a:rPr lang="ru-RU" sz="2400" dirty="0"/>
              <a:t> </a:t>
            </a:r>
            <a:r>
              <a:rPr lang="ru-RU" sz="2400" dirty="0" smtClean="0"/>
              <a:t>поставок</a:t>
            </a:r>
          </a:p>
          <a:p>
            <a:pPr marL="285750" indent="-285750">
              <a:buFont typeface="Arial" panose="020B0604020202020204" pitchFamily="34" charset="0"/>
              <a:buChar char="•"/>
            </a:pPr>
            <a:r>
              <a:rPr lang="ru-RU" sz="2400" dirty="0" err="1"/>
              <a:t>Ланцюг</a:t>
            </a:r>
            <a:r>
              <a:rPr lang="ru-RU" sz="2400" dirty="0"/>
              <a:t> </a:t>
            </a:r>
            <a:r>
              <a:rPr lang="ru-RU" sz="2400" dirty="0" err="1"/>
              <a:t>послуг</a:t>
            </a:r>
            <a:r>
              <a:rPr lang="ru-RU" sz="2400" dirty="0"/>
              <a:t> DNS, </a:t>
            </a:r>
            <a:r>
              <a:rPr lang="ru-RU" sz="2400" dirty="0" err="1"/>
              <a:t>що</a:t>
            </a:r>
            <a:r>
              <a:rPr lang="ru-RU" sz="2400" dirty="0"/>
              <a:t> </a:t>
            </a:r>
            <a:r>
              <a:rPr lang="ru-RU" sz="2400" dirty="0" err="1"/>
              <a:t>включає</a:t>
            </a:r>
            <a:r>
              <a:rPr lang="ru-RU" sz="2400" dirty="0"/>
              <a:t>: (1) </a:t>
            </a:r>
            <a:r>
              <a:rPr lang="ru-RU" sz="2400" dirty="0" err="1"/>
              <a:t>оператори</a:t>
            </a:r>
            <a:r>
              <a:rPr lang="ru-RU" sz="2400" dirty="0"/>
              <a:t> </a:t>
            </a:r>
            <a:r>
              <a:rPr lang="ru-RU" sz="2400" dirty="0" err="1"/>
              <a:t>кореневих</a:t>
            </a:r>
            <a:r>
              <a:rPr lang="ru-RU" sz="2400" dirty="0"/>
              <a:t> </a:t>
            </a:r>
            <a:r>
              <a:rPr lang="ru-RU" sz="2400" dirty="0" err="1"/>
              <a:t>серверів</a:t>
            </a:r>
            <a:r>
              <a:rPr lang="ru-RU" sz="2400" dirty="0"/>
              <a:t> </a:t>
            </a:r>
            <a:r>
              <a:rPr lang="ru-RU" sz="2400" dirty="0" err="1"/>
              <a:t>імен</a:t>
            </a:r>
            <a:r>
              <a:rPr lang="ru-RU" sz="2400" dirty="0"/>
              <a:t>, (2) </a:t>
            </a:r>
            <a:r>
              <a:rPr lang="ru-RU" sz="2400" dirty="0" err="1"/>
              <a:t>сервери</a:t>
            </a:r>
            <a:r>
              <a:rPr lang="ru-RU" sz="2400" dirty="0"/>
              <a:t> </a:t>
            </a:r>
            <a:r>
              <a:rPr lang="ru-RU" sz="2400" dirty="0" err="1"/>
              <a:t>імен</a:t>
            </a:r>
            <a:r>
              <a:rPr lang="ru-RU" sz="2400" dirty="0"/>
              <a:t> домену </a:t>
            </a:r>
            <a:r>
              <a:rPr lang="ru-RU" sz="2400" dirty="0" err="1"/>
              <a:t>верхнього</a:t>
            </a:r>
            <a:r>
              <a:rPr lang="ru-RU" sz="2400" dirty="0"/>
              <a:t> </a:t>
            </a:r>
            <a:r>
              <a:rPr lang="ru-RU" sz="2400" dirty="0" err="1"/>
              <a:t>рівня</a:t>
            </a:r>
            <a:r>
              <a:rPr lang="ru-RU" sz="2400" dirty="0"/>
              <a:t> (TLD); і (3) </a:t>
            </a:r>
            <a:r>
              <a:rPr lang="ru-RU" sz="2400" dirty="0" err="1"/>
              <a:t>авторитетні</a:t>
            </a:r>
            <a:r>
              <a:rPr lang="ru-RU" sz="2400" dirty="0"/>
              <a:t> </a:t>
            </a:r>
            <a:r>
              <a:rPr lang="ru-RU" sz="2400" dirty="0" err="1"/>
              <a:t>сервери</a:t>
            </a:r>
            <a:r>
              <a:rPr lang="ru-RU" sz="2400" dirty="0"/>
              <a:t> </a:t>
            </a:r>
            <a:r>
              <a:rPr lang="ru-RU" sz="2400" dirty="0" err="1"/>
              <a:t>імен</a:t>
            </a:r>
            <a:r>
              <a:rPr lang="ru-RU" sz="2400" dirty="0"/>
              <a:t> для </a:t>
            </a:r>
            <a:r>
              <a:rPr lang="ru-RU" sz="2400" dirty="0" err="1"/>
              <a:t>доменних</a:t>
            </a:r>
            <a:r>
              <a:rPr lang="ru-RU" sz="2400" dirty="0"/>
              <a:t> </a:t>
            </a:r>
            <a:r>
              <a:rPr lang="ru-RU" sz="2400" dirty="0" err="1"/>
              <a:t>імен</a:t>
            </a:r>
            <a:r>
              <a:rPr lang="ru-RU" sz="2400" dirty="0"/>
              <a:t> і </a:t>
            </a:r>
            <a:r>
              <a:rPr lang="ru-RU" sz="2400" dirty="0" err="1"/>
              <a:t>рекурсивних</a:t>
            </a:r>
            <a:r>
              <a:rPr lang="ru-RU" sz="2400" dirty="0"/>
              <a:t> </a:t>
            </a:r>
            <a:r>
              <a:rPr lang="ru-RU" sz="2400" dirty="0" err="1" smtClean="0"/>
              <a:t>розпізнавальників</a:t>
            </a:r>
            <a:endParaRPr lang="ru-RU" sz="2400" dirty="0" smtClean="0"/>
          </a:p>
          <a:p>
            <a:pPr marL="285750" indent="-285750">
              <a:buFont typeface="Arial" panose="020B0604020202020204" pitchFamily="34" charset="0"/>
              <a:buChar char="•"/>
            </a:pPr>
            <a:r>
              <a:rPr lang="en-US" sz="2400" dirty="0" smtClean="0"/>
              <a:t>TLD</a:t>
            </a:r>
            <a:r>
              <a:rPr lang="uk-UA" sz="2400" dirty="0" smtClean="0"/>
              <a:t> </a:t>
            </a:r>
            <a:r>
              <a:rPr lang="ru-RU" sz="2400" dirty="0" err="1" smtClean="0"/>
              <a:t>реєстри</a:t>
            </a:r>
            <a:r>
              <a:rPr lang="ru-RU" sz="2400" dirty="0" smtClean="0"/>
              <a:t> </a:t>
            </a:r>
            <a:r>
              <a:rPr lang="uk-UA" sz="2400" dirty="0" smtClean="0"/>
              <a:t>зобов'язані</a:t>
            </a:r>
            <a:r>
              <a:rPr lang="ru-RU" sz="2400" dirty="0" smtClean="0"/>
              <a:t> </a:t>
            </a:r>
            <a:r>
              <a:rPr lang="ru-RU" sz="2400" dirty="0" err="1" smtClean="0"/>
              <a:t>збирати</a:t>
            </a:r>
            <a:r>
              <a:rPr lang="ru-RU" sz="2400" dirty="0" smtClean="0"/>
              <a:t> </a:t>
            </a:r>
            <a:r>
              <a:rPr lang="ru-RU" sz="2400" dirty="0" err="1" smtClean="0"/>
              <a:t>реєстраційні</a:t>
            </a:r>
            <a:r>
              <a:rPr lang="ru-RU" sz="2400" dirty="0" smtClean="0"/>
              <a:t> </a:t>
            </a:r>
            <a:r>
              <a:rPr lang="ru-RU" sz="2400" dirty="0" err="1"/>
              <a:t>даних</a:t>
            </a:r>
            <a:r>
              <a:rPr lang="ru-RU" sz="2400" dirty="0"/>
              <a:t> </a:t>
            </a:r>
            <a:r>
              <a:rPr lang="ru-RU" sz="2400" dirty="0" err="1"/>
              <a:t>доменних</a:t>
            </a:r>
            <a:r>
              <a:rPr lang="ru-RU" sz="2400" dirty="0"/>
              <a:t> </a:t>
            </a:r>
            <a:r>
              <a:rPr lang="ru-RU" sz="2400" dirty="0" err="1"/>
              <a:t>імен</a:t>
            </a:r>
            <a:r>
              <a:rPr lang="ru-RU" sz="2400" dirty="0"/>
              <a:t> шляхом </a:t>
            </a:r>
            <a:r>
              <a:rPr lang="ru-RU" sz="2400" dirty="0" err="1"/>
              <a:t>впровадження</a:t>
            </a:r>
            <a:r>
              <a:rPr lang="ru-RU" sz="2400" dirty="0"/>
              <a:t> </a:t>
            </a:r>
            <a:r>
              <a:rPr lang="ru-RU" sz="2400" dirty="0" err="1"/>
              <a:t>технічних</a:t>
            </a:r>
            <a:r>
              <a:rPr lang="ru-RU" sz="2400" dirty="0"/>
              <a:t> та </a:t>
            </a:r>
            <a:r>
              <a:rPr lang="ru-RU" sz="2400" dirty="0" err="1"/>
              <a:t>організаційних</a:t>
            </a:r>
            <a:r>
              <a:rPr lang="ru-RU" sz="2400" dirty="0"/>
              <a:t> </a:t>
            </a:r>
            <a:r>
              <a:rPr lang="ru-RU" sz="2400" dirty="0" err="1"/>
              <a:t>заходів</a:t>
            </a:r>
            <a:r>
              <a:rPr lang="ru-RU" sz="2400" dirty="0"/>
              <a:t>; 72 </a:t>
            </a:r>
            <a:r>
              <a:rPr lang="ru-RU" sz="2400" dirty="0" err="1"/>
              <a:t>години</a:t>
            </a:r>
            <a:r>
              <a:rPr lang="ru-RU" sz="2400" dirty="0"/>
              <a:t> для </a:t>
            </a:r>
            <a:r>
              <a:rPr lang="ru-RU" sz="2400" dirty="0" err="1"/>
              <a:t>відповіді</a:t>
            </a:r>
            <a:r>
              <a:rPr lang="ru-RU" sz="2400" dirty="0"/>
              <a:t> на </a:t>
            </a:r>
            <a:r>
              <a:rPr lang="ru-RU" sz="2400" dirty="0" err="1"/>
              <a:t>запити</a:t>
            </a:r>
            <a:r>
              <a:rPr lang="ru-RU" sz="2400" dirty="0"/>
              <a:t> </a:t>
            </a:r>
            <a:r>
              <a:rPr lang="ru-RU" sz="2400" dirty="0" err="1"/>
              <a:t>законних</a:t>
            </a:r>
            <a:r>
              <a:rPr lang="ru-RU" sz="2400" dirty="0"/>
              <a:t> </a:t>
            </a:r>
            <a:r>
              <a:rPr lang="ru-RU" sz="2400" dirty="0" err="1"/>
              <a:t>шукачів</a:t>
            </a:r>
            <a:r>
              <a:rPr lang="ru-RU" sz="2400" dirty="0"/>
              <a:t> доступу про </a:t>
            </a:r>
            <a:r>
              <a:rPr lang="ru-RU" sz="2400" dirty="0" err="1"/>
              <a:t>розкриття</a:t>
            </a:r>
            <a:r>
              <a:rPr lang="ru-RU" sz="2400" dirty="0"/>
              <a:t> </a:t>
            </a:r>
            <a:r>
              <a:rPr lang="ru-RU" sz="2400" dirty="0" err="1"/>
              <a:t>даних</a:t>
            </a:r>
            <a:r>
              <a:rPr lang="ru-RU" sz="2400" dirty="0"/>
              <a:t> </a:t>
            </a:r>
            <a:r>
              <a:rPr lang="ru-RU" sz="2400" dirty="0" err="1"/>
              <a:t>реєстрації</a:t>
            </a:r>
            <a:r>
              <a:rPr lang="ru-RU" sz="2400" dirty="0"/>
              <a:t> доменного </a:t>
            </a:r>
            <a:r>
              <a:rPr lang="ru-RU" sz="2400" dirty="0" err="1" smtClean="0"/>
              <a:t>імені</a:t>
            </a:r>
            <a:endParaRPr lang="ru-RU" sz="2400" dirty="0" smtClean="0"/>
          </a:p>
          <a:p>
            <a:pPr marL="285750" indent="-285750">
              <a:buFont typeface="Arial" panose="020B0604020202020204" pitchFamily="34" charset="0"/>
              <a:buChar char="•"/>
            </a:pPr>
            <a:r>
              <a:rPr lang="en-US" sz="2400" dirty="0" smtClean="0"/>
              <a:t>ISOC </a:t>
            </a:r>
            <a:r>
              <a:rPr lang="ru-RU" sz="2400" dirty="0" err="1"/>
              <a:t>пропонує</a:t>
            </a:r>
            <a:r>
              <a:rPr lang="ru-RU" sz="2400" dirty="0"/>
              <a:t> </a:t>
            </a:r>
            <a:r>
              <a:rPr lang="ru-RU" sz="2400" dirty="0" err="1"/>
              <a:t>включати</a:t>
            </a:r>
            <a:r>
              <a:rPr lang="ru-RU" sz="2400" dirty="0"/>
              <a:t> </a:t>
            </a:r>
            <a:r>
              <a:rPr lang="ru-RU" sz="2400" dirty="0" err="1"/>
              <a:t>вимоги</a:t>
            </a:r>
            <a:r>
              <a:rPr lang="ru-RU" sz="2400" dirty="0"/>
              <a:t> </a:t>
            </a:r>
            <a:r>
              <a:rPr lang="ru-RU" sz="2400" dirty="0" err="1"/>
              <a:t>безпеки</a:t>
            </a:r>
            <a:r>
              <a:rPr lang="ru-RU" sz="2400" dirty="0"/>
              <a:t> </a:t>
            </a:r>
            <a:r>
              <a:rPr lang="ru-RU" sz="2400" dirty="0" err="1"/>
              <a:t>маршрутизації</a:t>
            </a:r>
            <a:r>
              <a:rPr lang="ru-RU" sz="2400" dirty="0"/>
              <a:t> </a:t>
            </a:r>
            <a:r>
              <a:rPr lang="en-US" sz="2400" dirty="0" smtClean="0"/>
              <a:t>(</a:t>
            </a:r>
            <a:r>
              <a:rPr lang="uk-UA" sz="2400" dirty="0"/>
              <a:t>MANRS</a:t>
            </a:r>
            <a:r>
              <a:rPr lang="en-US" sz="2400" dirty="0"/>
              <a:t>)</a:t>
            </a:r>
          </a:p>
        </p:txBody>
      </p:sp>
    </p:spTree>
    <p:extLst>
      <p:ext uri="{BB962C8B-B14F-4D97-AF65-F5344CB8AC3E}">
        <p14:creationId xmlns:p14="http://schemas.microsoft.com/office/powerpoint/2010/main" val="2589002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18500A-62BC-F442-B08E-BD8036BDAF3D}"/>
              </a:ext>
            </a:extLst>
          </p:cNvPr>
          <p:cNvSpPr>
            <a:spLocks noGrp="1"/>
          </p:cNvSpPr>
          <p:nvPr>
            <p:ph type="ctrTitle"/>
          </p:nvPr>
        </p:nvSpPr>
        <p:spPr>
          <a:xfrm>
            <a:off x="609599" y="127820"/>
            <a:ext cx="11002297" cy="1248697"/>
          </a:xfrm>
        </p:spPr>
        <p:txBody>
          <a:bodyPr>
            <a:normAutofit fontScale="90000"/>
          </a:bodyPr>
          <a:lstStyle/>
          <a:p>
            <a:pPr algn="l"/>
            <a:r>
              <a:rPr lang="uk-UA" dirty="0" smtClean="0"/>
              <a:t/>
            </a:r>
            <a:br>
              <a:rPr lang="uk-UA" dirty="0" smtClean="0"/>
            </a:br>
            <a:r>
              <a:rPr lang="uk-UA" dirty="0" smtClean="0"/>
              <a:t/>
            </a:r>
            <a:br>
              <a:rPr lang="uk-UA" dirty="0" smtClean="0"/>
            </a:br>
            <a:r>
              <a:rPr lang="uk-UA" dirty="0" smtClean="0"/>
              <a:t>Національні особливості: стратегія</a:t>
            </a:r>
            <a:endParaRPr lang="en-UA" dirty="0"/>
          </a:p>
        </p:txBody>
      </p:sp>
      <p:sp>
        <p:nvSpPr>
          <p:cNvPr id="2" name="Rectangle 1"/>
          <p:cNvSpPr/>
          <p:nvPr/>
        </p:nvSpPr>
        <p:spPr>
          <a:xfrm>
            <a:off x="875070" y="1649812"/>
            <a:ext cx="10658169" cy="4893647"/>
          </a:xfrm>
          <a:prstGeom prst="rect">
            <a:avLst/>
          </a:prstGeom>
        </p:spPr>
        <p:txBody>
          <a:bodyPr wrap="square">
            <a:spAutoFit/>
          </a:bodyPr>
          <a:lstStyle/>
          <a:p>
            <a:pPr marL="285750" indent="-285750">
              <a:buFont typeface="Wingdings" panose="05000000000000000000" pitchFamily="2" charset="2"/>
              <a:buChar char="v"/>
            </a:pPr>
            <a:r>
              <a:rPr lang="ru-RU" sz="2400" b="1" dirty="0" smtClean="0"/>
              <a:t>Указ №447/2021 </a:t>
            </a:r>
            <a:r>
              <a:rPr lang="uk-UA" sz="2400" b="1" dirty="0" smtClean="0"/>
              <a:t>від</a:t>
            </a:r>
            <a:r>
              <a:rPr lang="ru-RU" sz="2400" b="1" dirty="0" smtClean="0"/>
              <a:t> 26.08.21 …"Про </a:t>
            </a:r>
            <a:r>
              <a:rPr lang="uk-UA" sz="2400" b="1" dirty="0" smtClean="0"/>
              <a:t>Стратегію</a:t>
            </a:r>
            <a:r>
              <a:rPr lang="ru-RU" sz="2400" b="1" dirty="0" smtClean="0"/>
              <a:t> кібербезпеки </a:t>
            </a:r>
            <a:r>
              <a:rPr lang="uk-UA" sz="2400" b="1" dirty="0" smtClean="0"/>
              <a:t>України</a:t>
            </a:r>
            <a:r>
              <a:rPr lang="ru-RU" sz="2400" b="1" dirty="0" smtClean="0"/>
              <a:t>" </a:t>
            </a:r>
            <a:r>
              <a:rPr lang="en-US" sz="2400" dirty="0" smtClean="0"/>
              <a:t>:</a:t>
            </a:r>
          </a:p>
          <a:p>
            <a:pPr marL="285750" indent="-285750">
              <a:buFont typeface="Arial" panose="020B0604020202020204" pitchFamily="34" charset="0"/>
              <a:buChar char="•"/>
            </a:pPr>
            <a:r>
              <a:rPr lang="uk-UA" sz="2400" noProof="1" smtClean="0"/>
              <a:t>«з метою створення умов для безпечного функціонування кіберпростору, його використання в інтересах особи, суспільства і держави», </a:t>
            </a:r>
            <a:r>
              <a:rPr lang="ru-RU" sz="2400" noProof="1" smtClean="0"/>
              <a:t>«мультистейкхолдерську (багатосторонню) модель управління Інтернетом» «Інтернет має залишатися глобальним та відкритим» </a:t>
            </a:r>
          </a:p>
          <a:p>
            <a:pPr marL="285750" indent="-285750">
              <a:buFont typeface="Arial" panose="020B0604020202020204" pitchFamily="34" charset="0"/>
              <a:buChar char="•"/>
            </a:pPr>
            <a:r>
              <a:rPr lang="uk-UA" sz="2400" b="1" noProof="1" smtClean="0"/>
              <a:t>С</a:t>
            </a:r>
            <a:r>
              <a:rPr lang="uk-UA" sz="2400" noProof="1" smtClean="0"/>
              <a:t>тримування, </a:t>
            </a:r>
            <a:r>
              <a:rPr lang="uk-UA" sz="2400" b="1" noProof="1" smtClean="0"/>
              <a:t>К</a:t>
            </a:r>
            <a:r>
              <a:rPr lang="uk-UA" sz="2400" noProof="1" smtClean="0"/>
              <a:t>іберстійкість та </a:t>
            </a:r>
            <a:r>
              <a:rPr lang="uk-UA" sz="2400" b="1" noProof="1" smtClean="0"/>
              <a:t>В</a:t>
            </a:r>
            <a:r>
              <a:rPr lang="uk-UA" sz="2400" noProof="1" smtClean="0"/>
              <a:t>заємодія; </a:t>
            </a:r>
            <a:r>
              <a:rPr lang="ru-RU" sz="2400" noProof="1" smtClean="0"/>
              <a:t>Ціль </a:t>
            </a:r>
            <a:r>
              <a:rPr lang="ru-RU" sz="2400" b="1" noProof="1" smtClean="0"/>
              <a:t>К.</a:t>
            </a:r>
            <a:r>
              <a:rPr lang="ru-RU" sz="2400" noProof="1" smtClean="0"/>
              <a:t>1. Національна кіберготовність та надійний кіберзахист: </a:t>
            </a:r>
            <a:r>
              <a:rPr lang="uk-UA" sz="2400" noProof="1" smtClean="0"/>
              <a:t>«у співпраці із суб'єктами приватного сектору, академічною спільнотою та громадськістю забезпечить посилення національної кіберготовності та кіберзахисту шляхом: … </a:t>
            </a:r>
            <a:r>
              <a:rPr lang="uk-UA" sz="2400" b="1" noProof="1" smtClean="0"/>
              <a:t>створення національного сервісу доменних імен </a:t>
            </a:r>
            <a:r>
              <a:rPr lang="uk-UA" sz="2400" noProof="1" smtClean="0"/>
              <a:t>(</a:t>
            </a:r>
            <a:r>
              <a:rPr lang="en-US" sz="2400" b="1" noProof="1" smtClean="0"/>
              <a:t>DNS</a:t>
            </a:r>
            <a:r>
              <a:rPr lang="en-US" sz="2400" noProof="1" smtClean="0"/>
              <a:t>)</a:t>
            </a:r>
            <a:r>
              <a:rPr lang="uk-UA" sz="2400" noProof="1" smtClean="0"/>
              <a:t>»</a:t>
            </a:r>
          </a:p>
          <a:p>
            <a:pPr marL="342900" indent="-342900">
              <a:buFont typeface="Arial" panose="020B0604020202020204" pitchFamily="34" charset="0"/>
              <a:buChar char="•"/>
            </a:pPr>
            <a:r>
              <a:rPr lang="ru-RU" sz="2400" noProof="1" smtClean="0"/>
              <a:t>Координатором реалізації цієї Стратегії є робочий орган Ради національної безпеки і оборони України - Національний координаційний центр кібербезпеки (</a:t>
            </a:r>
            <a:r>
              <a:rPr lang="ru-RU" sz="2400" b="1" noProof="1" smtClean="0"/>
              <a:t>НКЦК</a:t>
            </a:r>
            <a:r>
              <a:rPr lang="ru-RU" sz="2400" noProof="1" smtClean="0"/>
              <a:t>).</a:t>
            </a:r>
            <a:endParaRPr lang="uk-UA" sz="2400" noProof="1" smtClean="0"/>
          </a:p>
        </p:txBody>
      </p:sp>
    </p:spTree>
    <p:extLst>
      <p:ext uri="{BB962C8B-B14F-4D97-AF65-F5344CB8AC3E}">
        <p14:creationId xmlns:p14="http://schemas.microsoft.com/office/powerpoint/2010/main" val="2775378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18500A-62BC-F442-B08E-BD8036BDAF3D}"/>
              </a:ext>
            </a:extLst>
          </p:cNvPr>
          <p:cNvSpPr>
            <a:spLocks noGrp="1"/>
          </p:cNvSpPr>
          <p:nvPr>
            <p:ph type="ctrTitle"/>
          </p:nvPr>
        </p:nvSpPr>
        <p:spPr>
          <a:xfrm>
            <a:off x="624348" y="226141"/>
            <a:ext cx="10702414" cy="707924"/>
          </a:xfrm>
        </p:spPr>
        <p:txBody>
          <a:bodyPr>
            <a:normAutofit fontScale="90000"/>
          </a:bodyPr>
          <a:lstStyle/>
          <a:p>
            <a:pPr algn="l"/>
            <a:r>
              <a:rPr lang="uk-UA" dirty="0" smtClean="0"/>
              <a:t/>
            </a:r>
            <a:br>
              <a:rPr lang="uk-UA" dirty="0" smtClean="0"/>
            </a:br>
            <a:r>
              <a:rPr lang="uk-UA" dirty="0" smtClean="0"/>
              <a:t/>
            </a:r>
            <a:br>
              <a:rPr lang="uk-UA" dirty="0" smtClean="0"/>
            </a:br>
            <a:r>
              <a:rPr lang="uk-UA" dirty="0" smtClean="0"/>
              <a:t>Регуляторна основа НСЗКІ</a:t>
            </a:r>
            <a:endParaRPr lang="en-UA" dirty="0"/>
          </a:p>
        </p:txBody>
      </p:sp>
      <p:sp>
        <p:nvSpPr>
          <p:cNvPr id="2" name="Rectangle 1"/>
          <p:cNvSpPr/>
          <p:nvPr/>
        </p:nvSpPr>
        <p:spPr>
          <a:xfrm>
            <a:off x="624348" y="1020547"/>
            <a:ext cx="10658169" cy="5909310"/>
          </a:xfrm>
          <a:prstGeom prst="rect">
            <a:avLst/>
          </a:prstGeom>
        </p:spPr>
        <p:txBody>
          <a:bodyPr wrap="square">
            <a:spAutoFit/>
          </a:bodyPr>
          <a:lstStyle/>
          <a:p>
            <a:pPr marL="285750" indent="-285750">
              <a:buFont typeface="Wingdings" panose="05000000000000000000" pitchFamily="2" charset="2"/>
              <a:buChar char="v"/>
            </a:pPr>
            <a:r>
              <a:rPr lang="uk-UA" sz="2400" b="1" dirty="0" smtClean="0"/>
              <a:t>Концепція забезпечення національної системи стійкості</a:t>
            </a:r>
            <a:r>
              <a:rPr lang="ru-RU" sz="2400" b="1" dirty="0" smtClean="0"/>
              <a:t>, </a:t>
            </a:r>
            <a:r>
              <a:rPr lang="uk-UA" sz="2400" dirty="0" smtClean="0"/>
              <a:t>затверджена Указом Президента від 27 вересня </a:t>
            </a:r>
            <a:r>
              <a:rPr lang="ru-RU" sz="2400" dirty="0" smtClean="0"/>
              <a:t>2021 </a:t>
            </a:r>
            <a:r>
              <a:rPr lang="ru-RU" sz="2400" dirty="0"/>
              <a:t>року № </a:t>
            </a:r>
            <a:r>
              <a:rPr lang="ru-RU" sz="2400" dirty="0" smtClean="0"/>
              <a:t>479/2021</a:t>
            </a:r>
          </a:p>
          <a:p>
            <a:pPr marL="285750" indent="-285750">
              <a:buFont typeface="Wingdings" panose="05000000000000000000" pitchFamily="2" charset="2"/>
              <a:buChar char="v"/>
            </a:pPr>
            <a:r>
              <a:rPr lang="uk-UA" sz="2400" b="1" dirty="0" smtClean="0"/>
              <a:t>Концепція створення державної системи захисту критичної інфраструктури</a:t>
            </a:r>
            <a:r>
              <a:rPr lang="uk-UA" sz="2400" dirty="0" smtClean="0"/>
              <a:t>, схвалена розпорядженням Кабінету Міністрів від</a:t>
            </a:r>
            <a:r>
              <a:rPr lang="ru-RU" sz="2400" dirty="0" smtClean="0"/>
              <a:t> </a:t>
            </a:r>
            <a:r>
              <a:rPr lang="ru-RU" sz="2400" dirty="0"/>
              <a:t>06.12.2017 № 1009-р.</a:t>
            </a:r>
          </a:p>
          <a:p>
            <a:pPr marL="285750" indent="-285750">
              <a:buFont typeface="Wingdings" panose="05000000000000000000" pitchFamily="2" charset="2"/>
              <a:buChar char="v"/>
            </a:pPr>
            <a:r>
              <a:rPr lang="uk-UA" sz="2400" b="1" dirty="0" smtClean="0"/>
              <a:t>Закон про критичну інфраструктуру </a:t>
            </a:r>
            <a:r>
              <a:rPr lang="uk-UA" sz="2400" dirty="0" smtClean="0"/>
              <a:t>(5219)</a:t>
            </a:r>
          </a:p>
          <a:p>
            <a:pPr marL="285750" indent="-285750">
              <a:buFont typeface="Arial" panose="020B0604020202020204" pitchFamily="34" charset="0"/>
              <a:buChar char="•"/>
            </a:pPr>
            <a:r>
              <a:rPr lang="uk-UA" sz="2400" dirty="0" smtClean="0"/>
              <a:t>Перелік секторів критичної інфраструктури та державних органів у відповідних секторах НСЗКІ </a:t>
            </a:r>
            <a:r>
              <a:rPr lang="uk-UA" sz="2400" u="sng" dirty="0" smtClean="0"/>
              <a:t>визначає КМУ </a:t>
            </a:r>
            <a:r>
              <a:rPr lang="uk-UA" sz="2400" dirty="0" smtClean="0"/>
              <a:t>(виходячи з критеріїв критичності)</a:t>
            </a:r>
          </a:p>
          <a:p>
            <a:pPr marL="285750" indent="-285750">
              <a:buFont typeface="Arial" panose="020B0604020202020204" pitchFamily="34" charset="0"/>
              <a:buChar char="•"/>
            </a:pPr>
            <a:r>
              <a:rPr lang="uk-UA" sz="2400" dirty="0" smtClean="0"/>
              <a:t>Життєво важливі функцій та/або послуги, порушення яких призводить до негативних наслідків для національної безпеки України: </a:t>
            </a:r>
            <a:r>
              <a:rPr lang="uk-UA" sz="2400" i="1" dirty="0" smtClean="0"/>
              <a:t>… інформаційні послуги, електронні комунікації</a:t>
            </a:r>
          </a:p>
          <a:p>
            <a:pPr marL="285750" indent="-285750">
              <a:buFont typeface="Arial" panose="020B0604020202020204" pitchFamily="34" charset="0"/>
              <a:buChar char="•"/>
            </a:pPr>
            <a:r>
              <a:rPr lang="ru-RU" sz="2400" i="1" dirty="0"/>
              <a:t>Критична </a:t>
            </a:r>
            <a:r>
              <a:rPr lang="uk-UA" sz="2400" i="1" dirty="0" smtClean="0"/>
              <a:t>технологічна інформація </a:t>
            </a:r>
            <a:r>
              <a:rPr lang="uk-UA" sz="2400" dirty="0" smtClean="0"/>
              <a:t>— дані, що обробляються в системах управління технологічними</a:t>
            </a:r>
            <a:r>
              <a:rPr lang="ru-RU" sz="2400" dirty="0" smtClean="0"/>
              <a:t> </a:t>
            </a:r>
            <a:r>
              <a:rPr lang="uk-UA" sz="2400" dirty="0" smtClean="0"/>
              <a:t>процесами</a:t>
            </a:r>
            <a:r>
              <a:rPr lang="ru-RU" sz="2400" dirty="0" smtClean="0"/>
              <a:t> </a:t>
            </a:r>
            <a:r>
              <a:rPr lang="ru-RU" sz="2400" dirty="0" smtClean="0"/>
              <a:t>ОКІ</a:t>
            </a:r>
            <a:endParaRPr lang="uk-UA" sz="2400" dirty="0" smtClean="0"/>
          </a:p>
          <a:p>
            <a:pPr marL="342900" indent="-342900">
              <a:buFont typeface="Arial" panose="020B0604020202020204" pitchFamily="34" charset="0"/>
              <a:buChar char="•"/>
            </a:pPr>
            <a:r>
              <a:rPr lang="uk-UA" sz="2400" dirty="0"/>
              <a:t>Постанова Кабінету Міністрів «Деякі питання </a:t>
            </a:r>
            <a:r>
              <a:rPr lang="uk-UA" sz="2400" b="1" dirty="0" smtClean="0"/>
              <a:t>ОКІ</a:t>
            </a:r>
            <a:r>
              <a:rPr lang="uk-UA" sz="2400" dirty="0" smtClean="0"/>
              <a:t>» </a:t>
            </a:r>
            <a:r>
              <a:rPr lang="uk-UA" sz="2400" dirty="0"/>
              <a:t>від </a:t>
            </a:r>
            <a:r>
              <a:rPr lang="uk-UA" sz="2400" dirty="0" smtClean="0"/>
              <a:t>9.10.2020 </a:t>
            </a:r>
            <a:r>
              <a:rPr lang="uk-UA" sz="2400" dirty="0"/>
              <a:t>р. № 1109</a:t>
            </a:r>
          </a:p>
          <a:p>
            <a:pPr marL="342900" indent="-342900">
              <a:buFont typeface="Arial" panose="020B0604020202020204" pitchFamily="34" charset="0"/>
              <a:buChar char="•"/>
            </a:pPr>
            <a:r>
              <a:rPr lang="uk-UA" sz="2400" dirty="0"/>
              <a:t>Постанова Кабінету Міністрів «Деякі питання </a:t>
            </a:r>
            <a:r>
              <a:rPr lang="uk-UA" sz="2400" b="1" dirty="0" smtClean="0"/>
              <a:t>ОКІІ</a:t>
            </a:r>
            <a:r>
              <a:rPr lang="uk-UA" sz="2400" dirty="0" smtClean="0"/>
              <a:t>» </a:t>
            </a:r>
            <a:r>
              <a:rPr lang="uk-UA" sz="2400" dirty="0"/>
              <a:t>від 9.10.2020 р. </a:t>
            </a:r>
            <a:r>
              <a:rPr lang="uk-UA" sz="2400" dirty="0" smtClean="0"/>
              <a:t>№ 943 </a:t>
            </a:r>
            <a:r>
              <a:rPr lang="ru-RU" dirty="0"/>
              <a:t>Порядок </a:t>
            </a:r>
            <a:r>
              <a:rPr lang="uk-UA" dirty="0" smtClean="0"/>
              <a:t>формування переліків ОКІІ, Порядок внесення ОКІІ до державного реєстру ОКІІ, його формування та забезпечення функціонування</a:t>
            </a:r>
            <a:r>
              <a:rPr lang="ru-RU" dirty="0" smtClean="0"/>
              <a:t>.</a:t>
            </a:r>
            <a:r>
              <a:rPr lang="uk-UA" sz="2400" dirty="0" smtClean="0"/>
              <a:t> </a:t>
            </a:r>
            <a:endParaRPr lang="en-US" sz="2400" dirty="0"/>
          </a:p>
        </p:txBody>
      </p:sp>
    </p:spTree>
    <p:extLst>
      <p:ext uri="{BB962C8B-B14F-4D97-AF65-F5344CB8AC3E}">
        <p14:creationId xmlns:p14="http://schemas.microsoft.com/office/powerpoint/2010/main" val="1093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1611" y="840535"/>
            <a:ext cx="10903973" cy="6955750"/>
          </a:xfrm>
          <a:prstGeom prst="rect">
            <a:avLst/>
          </a:prstGeom>
        </p:spPr>
        <p:txBody>
          <a:bodyPr wrap="square">
            <a:spAutoFit/>
          </a:bodyPr>
          <a:lstStyle/>
          <a:p>
            <a:pPr marL="342900" indent="-342900">
              <a:buFont typeface="Wingdings" panose="05000000000000000000" pitchFamily="2" charset="2"/>
              <a:buChar char="v"/>
            </a:pPr>
            <a:r>
              <a:rPr lang="uk-UA" sz="2400" b="1" dirty="0" smtClean="0"/>
              <a:t>Закон </a:t>
            </a:r>
            <a:r>
              <a:rPr lang="uk-UA" sz="2400" b="1" dirty="0"/>
              <a:t>про основні засади забезпечення кібербезпеки України</a:t>
            </a:r>
          </a:p>
          <a:p>
            <a:pPr marL="342900" indent="-342900">
              <a:buFont typeface="Arial" panose="020B0604020202020204" pitchFamily="34" charset="0"/>
              <a:buChar char="•"/>
            </a:pPr>
            <a:r>
              <a:rPr lang="uk-UA" sz="2400" dirty="0"/>
              <a:t>Відповідальність за забезпечення кіберзахисту комунікаційних і технологічних систем ОКІ, захисту технологічної інформації відповідно до вимог законодавства, за невідкладне інформування про інциденти кібербезпеки…покладається на </a:t>
            </a:r>
            <a:r>
              <a:rPr lang="uk-UA" sz="2400" b="1" dirty="0"/>
              <a:t>власників та/або керівників ОКІ</a:t>
            </a:r>
            <a:r>
              <a:rPr lang="uk-UA" sz="2400" dirty="0"/>
              <a:t>.</a:t>
            </a:r>
          </a:p>
          <a:p>
            <a:pPr marL="342900" indent="-342900">
              <a:buFont typeface="Wingdings" panose="05000000000000000000" pitchFamily="2" charset="2"/>
              <a:buChar char="v"/>
            </a:pPr>
            <a:r>
              <a:rPr lang="uk-UA" sz="2400" b="1" dirty="0"/>
              <a:t>Загальні вимоги до </a:t>
            </a:r>
            <a:r>
              <a:rPr lang="ru-RU" sz="2400" b="1" dirty="0"/>
              <a:t>до </a:t>
            </a:r>
            <a:r>
              <a:rPr lang="uk-UA" sz="2400" b="1" dirty="0"/>
              <a:t>кіберзахисту </a:t>
            </a:r>
            <a:r>
              <a:rPr lang="uk-UA" sz="2400" dirty="0"/>
              <a:t>ОКІ (Постанова КМУ від 19.06.19 № 518</a:t>
            </a:r>
            <a:r>
              <a:rPr lang="uk-UA" sz="2400" dirty="0" smtClean="0"/>
              <a:t>)</a:t>
            </a:r>
          </a:p>
          <a:p>
            <a:pPr marL="342900" indent="-342900">
              <a:buFont typeface="Wingdings" panose="05000000000000000000" pitchFamily="2" charset="2"/>
              <a:buChar char="v"/>
            </a:pPr>
            <a:r>
              <a:rPr lang="uk-UA" sz="2400" b="1" dirty="0" smtClean="0"/>
              <a:t>Методичні рекомендації </a:t>
            </a:r>
            <a:r>
              <a:rPr lang="uk-UA" sz="2400" dirty="0"/>
              <a:t>щодо підвищення рівня кіберзахисту </a:t>
            </a:r>
            <a:r>
              <a:rPr lang="uk-UA" sz="2400" dirty="0" smtClean="0"/>
              <a:t>критичної інформаційної інфраструктури, Наказом ДССЗЗІ </a:t>
            </a:r>
            <a:r>
              <a:rPr lang="uk-UA" sz="2400" dirty="0"/>
              <a:t>від 9.10.21 № № </a:t>
            </a:r>
            <a:r>
              <a:rPr lang="uk-UA" sz="2400" dirty="0" smtClean="0"/>
              <a:t>601 (ред. 16.10.21 № 616), Додаток № 1 Класифікація </a:t>
            </a:r>
            <a:r>
              <a:rPr lang="uk-UA" sz="2400" b="1" dirty="0" smtClean="0"/>
              <a:t>заходів </a:t>
            </a:r>
            <a:r>
              <a:rPr lang="uk-UA" sz="2400" b="1" u="sng" dirty="0" smtClean="0"/>
              <a:t>кіберзахисту</a:t>
            </a:r>
            <a:r>
              <a:rPr lang="uk-UA" sz="2400" dirty="0" smtClean="0"/>
              <a:t> </a:t>
            </a:r>
          </a:p>
          <a:p>
            <a:r>
              <a:rPr lang="uk-UA" sz="2000" dirty="0" smtClean="0"/>
              <a:t>Діяльність </a:t>
            </a:r>
            <a:r>
              <a:rPr lang="uk-UA" sz="2000" dirty="0"/>
              <a:t>із забезпечення кібербезпеки спрямована на зниження ризиків кібербезпеки, </a:t>
            </a:r>
            <a:r>
              <a:rPr lang="uk-UA" sz="2000" dirty="0" smtClean="0"/>
              <a:t>…та </a:t>
            </a:r>
            <a:r>
              <a:rPr lang="uk-UA" sz="2000" dirty="0"/>
              <a:t>формує цикл управління кібербезпекою, </a:t>
            </a:r>
            <a:r>
              <a:rPr lang="uk-UA" sz="2000" dirty="0" smtClean="0"/>
              <a:t>який </a:t>
            </a:r>
            <a:r>
              <a:rPr lang="uk-UA" sz="2000" dirty="0"/>
              <a:t>складається з </a:t>
            </a:r>
            <a:r>
              <a:rPr lang="uk-UA" sz="2000" b="1" dirty="0"/>
              <a:t>п’яти </a:t>
            </a:r>
            <a:r>
              <a:rPr lang="uk-UA" sz="2000" b="1" u="sng" dirty="0" smtClean="0"/>
              <a:t>функцій кібербезпеки</a:t>
            </a:r>
            <a:r>
              <a:rPr lang="uk-UA" sz="2000" dirty="0" smtClean="0"/>
              <a:t>: </a:t>
            </a:r>
            <a:endParaRPr lang="uk-UA" sz="2000" dirty="0"/>
          </a:p>
          <a:p>
            <a:pPr marL="742950" lvl="1" indent="-285750">
              <a:buFont typeface="Wingdings" panose="05000000000000000000" pitchFamily="2" charset="2"/>
              <a:buChar char="ü"/>
            </a:pPr>
            <a:r>
              <a:rPr lang="uk-UA" sz="2000" b="1" dirty="0"/>
              <a:t>ідентифікація</a:t>
            </a:r>
            <a:r>
              <a:rPr lang="uk-UA" sz="2000" dirty="0"/>
              <a:t> ризиків; </a:t>
            </a:r>
          </a:p>
          <a:p>
            <a:pPr marL="742950" lvl="1" indent="-285750">
              <a:buFont typeface="Wingdings" panose="05000000000000000000" pitchFamily="2" charset="2"/>
              <a:buChar char="ü"/>
            </a:pPr>
            <a:r>
              <a:rPr lang="uk-UA" sz="2000" b="1" u="sng" dirty="0"/>
              <a:t>кіберзахист</a:t>
            </a:r>
            <a:r>
              <a:rPr lang="uk-UA" sz="2000" dirty="0"/>
              <a:t>; </a:t>
            </a:r>
          </a:p>
          <a:p>
            <a:pPr marL="742950" lvl="1" indent="-285750">
              <a:buFont typeface="Wingdings" panose="05000000000000000000" pitchFamily="2" charset="2"/>
              <a:buChar char="ü"/>
            </a:pPr>
            <a:r>
              <a:rPr lang="uk-UA" sz="2000" b="1" dirty="0"/>
              <a:t>виявлення</a:t>
            </a:r>
            <a:r>
              <a:rPr lang="uk-UA" sz="2000" dirty="0"/>
              <a:t> кіберінцидентів; </a:t>
            </a:r>
          </a:p>
          <a:p>
            <a:pPr marL="742950" lvl="1" indent="-285750">
              <a:buFont typeface="Wingdings" panose="05000000000000000000" pitchFamily="2" charset="2"/>
              <a:buChar char="ü"/>
            </a:pPr>
            <a:r>
              <a:rPr lang="uk-UA" sz="2000" b="1" dirty="0"/>
              <a:t>реагування</a:t>
            </a:r>
            <a:r>
              <a:rPr lang="uk-UA" sz="2000" dirty="0"/>
              <a:t>; </a:t>
            </a:r>
          </a:p>
          <a:p>
            <a:pPr marL="742950" lvl="1" indent="-285750">
              <a:buFont typeface="Wingdings" panose="05000000000000000000" pitchFamily="2" charset="2"/>
              <a:buChar char="ü"/>
            </a:pPr>
            <a:r>
              <a:rPr lang="uk-UA" sz="2000" b="1" dirty="0"/>
              <a:t>відновлення</a:t>
            </a:r>
            <a:r>
              <a:rPr lang="uk-UA" sz="2000" dirty="0"/>
              <a:t> поточного стану кібербезпеки.</a:t>
            </a:r>
            <a:endParaRPr lang="uk-UA" sz="2000" dirty="0" smtClean="0"/>
          </a:p>
          <a:p>
            <a:pPr marL="342900" indent="-342900">
              <a:buFont typeface="Wingdings" panose="05000000000000000000" pitchFamily="2" charset="2"/>
              <a:buChar char="v"/>
            </a:pPr>
            <a:endParaRPr lang="uk-UA" dirty="0"/>
          </a:p>
          <a:p>
            <a:pPr marL="342900" indent="-342900">
              <a:buFont typeface="Wingdings" panose="05000000000000000000" pitchFamily="2" charset="2"/>
              <a:buChar char="v"/>
            </a:pPr>
            <a:endParaRPr lang="uk-UA" dirty="0"/>
          </a:p>
          <a:p>
            <a:pPr marL="342900" indent="-342900">
              <a:buFont typeface="Wingdings" panose="05000000000000000000" pitchFamily="2" charset="2"/>
              <a:buChar char="v"/>
            </a:pPr>
            <a:endParaRPr lang="uk-UA" dirty="0"/>
          </a:p>
          <a:p>
            <a:endParaRPr lang="uk-UA" dirty="0" smtClean="0"/>
          </a:p>
          <a:p>
            <a:endParaRPr lang="uk-UA" dirty="0">
              <a:latin typeface="Times New Roman" panose="02020603050405020304" pitchFamily="18" charset="0"/>
              <a:cs typeface="Times New Roman" panose="02020603050405020304" pitchFamily="18" charset="0"/>
            </a:endParaRPr>
          </a:p>
        </p:txBody>
      </p:sp>
      <p:sp>
        <p:nvSpPr>
          <p:cNvPr id="6" name="Title 3">
            <a:extLst>
              <a:ext uri="{FF2B5EF4-FFF2-40B4-BE49-F238E27FC236}">
                <a16:creationId xmlns:a16="http://schemas.microsoft.com/office/drawing/2014/main" id="{CF18500A-62BC-F442-B08E-BD8036BDAF3D}"/>
              </a:ext>
            </a:extLst>
          </p:cNvPr>
          <p:cNvSpPr txBox="1">
            <a:spLocks/>
          </p:cNvSpPr>
          <p:nvPr/>
        </p:nvSpPr>
        <p:spPr>
          <a:xfrm>
            <a:off x="491612" y="-167148"/>
            <a:ext cx="10903973" cy="144534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4800" dirty="0"/>
              <a:t>Р</a:t>
            </a:r>
            <a:r>
              <a:rPr lang="uk-UA" sz="4800" dirty="0" smtClean="0"/>
              <a:t>егуляторна </a:t>
            </a:r>
            <a:r>
              <a:rPr lang="uk-UA" sz="4800" dirty="0"/>
              <a:t>основа: кібер </a:t>
            </a:r>
            <a:r>
              <a:rPr lang="uk-UA" sz="4800" dirty="0" smtClean="0"/>
              <a:t>безпека</a:t>
            </a:r>
            <a:endParaRPr lang="en-UA" sz="4800" dirty="0"/>
          </a:p>
        </p:txBody>
      </p:sp>
    </p:spTree>
    <p:extLst>
      <p:ext uri="{BB962C8B-B14F-4D97-AF65-F5344CB8AC3E}">
        <p14:creationId xmlns:p14="http://schemas.microsoft.com/office/powerpoint/2010/main" val="3123852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CF18500A-62BC-F442-B08E-BD8036BDAF3D}"/>
              </a:ext>
            </a:extLst>
          </p:cNvPr>
          <p:cNvSpPr txBox="1">
            <a:spLocks/>
          </p:cNvSpPr>
          <p:nvPr/>
        </p:nvSpPr>
        <p:spPr>
          <a:xfrm>
            <a:off x="570270" y="117987"/>
            <a:ext cx="10903973" cy="87507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4800" dirty="0" smtClean="0"/>
              <a:t>Основні суб'єкти НСКБ </a:t>
            </a:r>
            <a:endParaRPr lang="en-UA" sz="4800" dirty="0"/>
          </a:p>
        </p:txBody>
      </p:sp>
      <p:sp>
        <p:nvSpPr>
          <p:cNvPr id="5" name="Rectangle 4"/>
          <p:cNvSpPr/>
          <p:nvPr/>
        </p:nvSpPr>
        <p:spPr>
          <a:xfrm>
            <a:off x="432620" y="1100054"/>
            <a:ext cx="11139948" cy="5539978"/>
          </a:xfrm>
          <a:prstGeom prst="rect">
            <a:avLst/>
          </a:prstGeom>
        </p:spPr>
        <p:txBody>
          <a:bodyPr wrap="square">
            <a:spAutoFit/>
          </a:bodyPr>
          <a:lstStyle/>
          <a:p>
            <a:pPr marL="342900" indent="-342900">
              <a:buFont typeface="Wingdings" panose="05000000000000000000" pitchFamily="2" charset="2"/>
              <a:buChar char="v"/>
            </a:pPr>
            <a:r>
              <a:rPr lang="uk-UA" sz="2400" b="1" dirty="0" smtClean="0"/>
              <a:t>Ст. 8 Закону </a:t>
            </a:r>
            <a:r>
              <a:rPr lang="uk-UA" sz="2400" b="1" dirty="0"/>
              <a:t>про основні засади забезпечення кібербезпеки </a:t>
            </a:r>
            <a:r>
              <a:rPr lang="uk-UA" sz="2400" b="1" dirty="0" smtClean="0"/>
              <a:t>України:</a:t>
            </a:r>
          </a:p>
          <a:p>
            <a:r>
              <a:rPr lang="uk-UA" sz="2400" dirty="0" smtClean="0"/>
              <a:t>Основними </a:t>
            </a:r>
            <a:r>
              <a:rPr lang="uk-UA" sz="2400" dirty="0"/>
              <a:t>суб’єктами національної системи кібербезпеки є </a:t>
            </a:r>
            <a:endParaRPr lang="uk-UA" sz="2400" dirty="0" smtClean="0"/>
          </a:p>
          <a:p>
            <a:pPr marL="342900" indent="-342900">
              <a:buFont typeface="Wingdings" panose="05000000000000000000" pitchFamily="2" charset="2"/>
              <a:buChar char="ü"/>
            </a:pPr>
            <a:r>
              <a:rPr lang="uk-UA" sz="2400" dirty="0" smtClean="0"/>
              <a:t>Державна </a:t>
            </a:r>
            <a:r>
              <a:rPr lang="uk-UA" sz="2400" dirty="0"/>
              <a:t>служба спеціального зв’язку та захисту інформації </a:t>
            </a:r>
            <a:r>
              <a:rPr lang="uk-UA" sz="2400" dirty="0" smtClean="0"/>
              <a:t>України </a:t>
            </a:r>
          </a:p>
          <a:p>
            <a:pPr marL="342900" indent="-342900">
              <a:buFont typeface="Wingdings" panose="05000000000000000000" pitchFamily="2" charset="2"/>
              <a:buChar char="ü"/>
            </a:pPr>
            <a:r>
              <a:rPr lang="uk-UA" sz="2400" dirty="0" smtClean="0"/>
              <a:t>Національна </a:t>
            </a:r>
            <a:r>
              <a:rPr lang="uk-UA" sz="2400" dirty="0"/>
              <a:t>поліція </a:t>
            </a:r>
            <a:r>
              <a:rPr lang="uk-UA" sz="2400" dirty="0" smtClean="0"/>
              <a:t>України</a:t>
            </a:r>
          </a:p>
          <a:p>
            <a:pPr marL="342900" indent="-342900">
              <a:buFont typeface="Wingdings" panose="05000000000000000000" pitchFamily="2" charset="2"/>
              <a:buChar char="ü"/>
            </a:pPr>
            <a:r>
              <a:rPr lang="uk-UA" sz="2400" dirty="0" smtClean="0"/>
              <a:t>Служба </a:t>
            </a:r>
            <a:r>
              <a:rPr lang="uk-UA" sz="2400" dirty="0"/>
              <a:t>безпеки </a:t>
            </a:r>
            <a:r>
              <a:rPr lang="uk-UA" sz="2400" dirty="0" smtClean="0"/>
              <a:t>України</a:t>
            </a:r>
          </a:p>
          <a:p>
            <a:pPr marL="342900" indent="-342900">
              <a:buFont typeface="Wingdings" panose="05000000000000000000" pitchFamily="2" charset="2"/>
              <a:buChar char="ü"/>
            </a:pPr>
            <a:r>
              <a:rPr lang="uk-UA" sz="2400" dirty="0" smtClean="0"/>
              <a:t>Міністерство </a:t>
            </a:r>
            <a:r>
              <a:rPr lang="uk-UA" sz="2400" dirty="0"/>
              <a:t>оборони України та Генеральний штаб Збройних Сил України</a:t>
            </a:r>
            <a:r>
              <a:rPr lang="uk-UA" sz="2400" dirty="0" smtClean="0"/>
              <a:t>,</a:t>
            </a:r>
          </a:p>
          <a:p>
            <a:pPr marL="342900" indent="-342900">
              <a:buFont typeface="Wingdings" panose="05000000000000000000" pitchFamily="2" charset="2"/>
              <a:buChar char="ü"/>
            </a:pPr>
            <a:r>
              <a:rPr lang="uk-UA" sz="2400" dirty="0" smtClean="0"/>
              <a:t>розвідувальні органи </a:t>
            </a:r>
          </a:p>
          <a:p>
            <a:pPr marL="342900" indent="-342900">
              <a:buFont typeface="Wingdings" panose="05000000000000000000" pitchFamily="2" charset="2"/>
              <a:buChar char="ü"/>
            </a:pPr>
            <a:r>
              <a:rPr lang="uk-UA" sz="2400" dirty="0" smtClean="0"/>
              <a:t>Національний </a:t>
            </a:r>
            <a:r>
              <a:rPr lang="uk-UA" sz="2400" dirty="0"/>
              <a:t>банк </a:t>
            </a:r>
            <a:r>
              <a:rPr lang="uk-UA" sz="2400" dirty="0" smtClean="0"/>
              <a:t>України</a:t>
            </a:r>
          </a:p>
          <a:p>
            <a:endParaRPr lang="uk-UA" sz="2400" dirty="0" smtClean="0"/>
          </a:p>
          <a:p>
            <a:pPr marL="342900" indent="-342900">
              <a:buFont typeface="Wingdings" panose="05000000000000000000" pitchFamily="2" charset="2"/>
              <a:buChar char="v"/>
            </a:pPr>
            <a:r>
              <a:rPr lang="uk-UA" sz="2400" dirty="0"/>
              <a:t>Національний координаційний центр кібербезпеки </a:t>
            </a:r>
            <a:r>
              <a:rPr lang="uk-UA" sz="2400" dirty="0" smtClean="0"/>
              <a:t>(НКЦК) </a:t>
            </a:r>
            <a:r>
              <a:rPr lang="uk-UA" sz="2400" dirty="0"/>
              <a:t>є робочим органом </a:t>
            </a:r>
            <a:r>
              <a:rPr lang="uk-UA" sz="2400" dirty="0" smtClean="0"/>
              <a:t>РНБО, утвореним рішенням РНБО (Указ Президента «Про … Стратегію кібербезпеки» від 15.03.16 № 96</a:t>
            </a:r>
          </a:p>
          <a:p>
            <a:pPr marL="342900" indent="-342900">
              <a:buFont typeface="Wingdings" panose="05000000000000000000" pitchFamily="2" charset="2"/>
              <a:buChar char="v"/>
            </a:pPr>
            <a:r>
              <a:rPr lang="uk-UA" sz="2400" dirty="0" smtClean="0"/>
              <a:t>Міністерство </a:t>
            </a:r>
            <a:r>
              <a:rPr lang="uk-UA" sz="2400" dirty="0"/>
              <a:t>цифрової трансформації, </a:t>
            </a:r>
            <a:r>
              <a:rPr lang="uk-UA" sz="2400" dirty="0" smtClean="0"/>
              <a:t>«Питання </a:t>
            </a:r>
            <a:r>
              <a:rPr lang="uk-UA" sz="2400" dirty="0"/>
              <a:t>Міністерства цифрової </a:t>
            </a:r>
            <a:r>
              <a:rPr lang="uk-UA" sz="2400" dirty="0" smtClean="0"/>
              <a:t>трансформації», Постанова КМ від </a:t>
            </a:r>
            <a:r>
              <a:rPr lang="ru-RU" sz="2400" dirty="0" smtClean="0"/>
              <a:t>18.09.19 </a:t>
            </a:r>
            <a:r>
              <a:rPr lang="ru-RU" sz="2400" dirty="0"/>
              <a:t>№ 856</a:t>
            </a:r>
            <a:endParaRPr lang="uk-UA" sz="2400" dirty="0" smtClean="0"/>
          </a:p>
          <a:p>
            <a:pPr marL="342900" indent="-342900">
              <a:buFont typeface="Wingdings" panose="05000000000000000000" pitchFamily="2" charset="2"/>
              <a:buChar char="v"/>
            </a:pPr>
            <a:endParaRPr lang="uk-UA" b="1" dirty="0"/>
          </a:p>
        </p:txBody>
      </p:sp>
    </p:spTree>
    <p:extLst>
      <p:ext uri="{BB962C8B-B14F-4D97-AF65-F5344CB8AC3E}">
        <p14:creationId xmlns:p14="http://schemas.microsoft.com/office/powerpoint/2010/main" val="2113222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0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19398" cy="7384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274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18500A-62BC-F442-B08E-BD8036BDAF3D}"/>
              </a:ext>
            </a:extLst>
          </p:cNvPr>
          <p:cNvSpPr>
            <a:spLocks noGrp="1"/>
          </p:cNvSpPr>
          <p:nvPr>
            <p:ph type="ctrTitle"/>
          </p:nvPr>
        </p:nvSpPr>
        <p:spPr>
          <a:xfrm>
            <a:off x="781662" y="0"/>
            <a:ext cx="11002297" cy="953730"/>
          </a:xfrm>
        </p:spPr>
        <p:txBody>
          <a:bodyPr>
            <a:normAutofit/>
          </a:bodyPr>
          <a:lstStyle/>
          <a:p>
            <a:pPr algn="l"/>
            <a:r>
              <a:rPr lang="uk-UA" dirty="0" smtClean="0"/>
              <a:t>Інструменти реалізації</a:t>
            </a:r>
            <a:endParaRPr lang="en-UA" dirty="0"/>
          </a:p>
        </p:txBody>
      </p:sp>
      <p:sp>
        <p:nvSpPr>
          <p:cNvPr id="2" name="Rectangle 1"/>
          <p:cNvSpPr/>
          <p:nvPr/>
        </p:nvSpPr>
        <p:spPr>
          <a:xfrm>
            <a:off x="535856" y="896968"/>
            <a:ext cx="10658169" cy="5970865"/>
          </a:xfrm>
          <a:prstGeom prst="rect">
            <a:avLst/>
          </a:prstGeom>
        </p:spPr>
        <p:txBody>
          <a:bodyPr wrap="square">
            <a:spAutoFit/>
          </a:bodyPr>
          <a:lstStyle/>
          <a:p>
            <a:pPr marL="285750" indent="-285750">
              <a:buFont typeface="Wingdings" panose="05000000000000000000" pitchFamily="2" charset="2"/>
              <a:buChar char="v"/>
            </a:pPr>
            <a:r>
              <a:rPr lang="uk-UA" sz="2400" dirty="0" smtClean="0"/>
              <a:t>Порядок сканування </a:t>
            </a:r>
            <a:r>
              <a:rPr lang="uk-UA" sz="2400" dirty="0"/>
              <a:t>на предмет вразливості державних інформаційних ресурсів, розміщених в </a:t>
            </a:r>
            <a:r>
              <a:rPr lang="uk-UA" sz="2400" dirty="0" smtClean="0"/>
              <a:t>Інтернеті </a:t>
            </a:r>
            <a:r>
              <a:rPr lang="uk-UA" sz="2400" dirty="0"/>
              <a:t>Наказ </a:t>
            </a:r>
            <a:r>
              <a:rPr lang="uk-UA" sz="2400" dirty="0" smtClean="0"/>
              <a:t>ДССЗЗІ </a:t>
            </a:r>
            <a:r>
              <a:rPr lang="uk-UA" sz="2400" dirty="0"/>
              <a:t>від </a:t>
            </a:r>
            <a:r>
              <a:rPr lang="uk-UA" sz="2400" dirty="0" smtClean="0"/>
              <a:t>15.01.16 </a:t>
            </a:r>
            <a:r>
              <a:rPr lang="uk-UA" sz="2400" dirty="0"/>
              <a:t>№ 20 </a:t>
            </a:r>
            <a:endParaRPr lang="uk-UA" sz="2400" dirty="0" smtClean="0"/>
          </a:p>
          <a:p>
            <a:pPr marL="285750" indent="-285750">
              <a:buFont typeface="Wingdings" panose="05000000000000000000" pitchFamily="2" charset="2"/>
              <a:buChar char="v"/>
            </a:pPr>
            <a:r>
              <a:rPr lang="ru-RU" sz="2400" dirty="0"/>
              <a:t>Порядок … </a:t>
            </a:r>
            <a:r>
              <a:rPr lang="uk-UA" sz="2400" i="1" dirty="0" smtClean="0"/>
              <a:t>експериментального проекту </a:t>
            </a:r>
            <a:r>
              <a:rPr lang="uk-UA" sz="2400" dirty="0" smtClean="0"/>
              <a:t>щодо запровадження комплексу ОТЗ з </a:t>
            </a:r>
            <a:r>
              <a:rPr lang="uk-UA" sz="2400" u="sng" dirty="0" smtClean="0"/>
              <a:t>виявлення вразливостей і недоліків </a:t>
            </a:r>
            <a:r>
              <a:rPr lang="uk-UA" sz="2400" dirty="0" smtClean="0"/>
              <a:t>у налаштуванні … ІКТ систем, в яких обробляються державні інформаційні ресурси, Постанова КМ від 23.12.20 р. № 1363:</a:t>
            </a:r>
            <a:r>
              <a:rPr lang="ru-RU" sz="2400" dirty="0" smtClean="0"/>
              <a:t> </a:t>
            </a:r>
            <a:endParaRPr lang="ru-RU" sz="2400" dirty="0" smtClean="0"/>
          </a:p>
          <a:p>
            <a:pPr marL="342900" indent="-342900">
              <a:buFont typeface="Wingdings" panose="05000000000000000000" pitchFamily="2" charset="2"/>
              <a:buChar char="ü"/>
            </a:pPr>
            <a:r>
              <a:rPr lang="uk-UA" sz="2000" i="1" dirty="0" smtClean="0"/>
              <a:t>автоматизоване дистанційне сканування без письмового звернення розпорядника; </a:t>
            </a:r>
          </a:p>
          <a:p>
            <a:pPr marL="342900" indent="-342900">
              <a:buFont typeface="Wingdings" panose="05000000000000000000" pitchFamily="2" charset="2"/>
              <a:buChar char="ü"/>
            </a:pPr>
            <a:r>
              <a:rPr lang="uk-UA" sz="2000" i="1" dirty="0" smtClean="0"/>
              <a:t>повідомлення СБУ, розпорядника</a:t>
            </a:r>
            <a:r>
              <a:rPr lang="ru-RU" sz="2000" i="1" dirty="0" smtClean="0"/>
              <a:t> </a:t>
            </a:r>
            <a:r>
              <a:rPr lang="ru-RU" sz="2000" i="1" dirty="0"/>
              <a:t>і </a:t>
            </a:r>
            <a:r>
              <a:rPr lang="ru-RU" sz="2000" i="1" dirty="0" smtClean="0"/>
              <a:t>НКЦК РНБО</a:t>
            </a:r>
            <a:endParaRPr lang="en-US" sz="2000" i="1" dirty="0" smtClean="0"/>
          </a:p>
          <a:p>
            <a:pPr marL="342900" indent="-342900">
              <a:buFont typeface="Wingdings" panose="05000000000000000000" pitchFamily="2" charset="2"/>
              <a:buChar char="v"/>
            </a:pPr>
            <a:r>
              <a:rPr lang="ru-RU" sz="2400" dirty="0" smtClean="0"/>
              <a:t>Порядок </a:t>
            </a:r>
            <a:r>
              <a:rPr lang="uk-UA" sz="2400" dirty="0" smtClean="0"/>
              <a:t>функціонування </a:t>
            </a:r>
            <a:r>
              <a:rPr lang="uk-UA" sz="2400" u="sng" dirty="0" smtClean="0"/>
              <a:t>системи виявлення вразливостей і реагування на кіберінциденти та кібератаки</a:t>
            </a:r>
            <a:r>
              <a:rPr lang="uk-UA" sz="2400" dirty="0" smtClean="0"/>
              <a:t>, </a:t>
            </a:r>
            <a:r>
              <a:rPr lang="uk-UA" sz="2400" dirty="0" smtClean="0"/>
              <a:t>Постанова КМ</a:t>
            </a:r>
            <a:r>
              <a:rPr lang="en-US" sz="2400" dirty="0" smtClean="0"/>
              <a:t> </a:t>
            </a:r>
            <a:r>
              <a:rPr lang="uk-UA" sz="2400" dirty="0" smtClean="0"/>
              <a:t>від 23.12.20 р. № 1295</a:t>
            </a:r>
          </a:p>
          <a:p>
            <a:pPr marL="285750" indent="-285750">
              <a:buFont typeface="Wingdings" panose="05000000000000000000" pitchFamily="2" charset="2"/>
              <a:buChar char="ü"/>
            </a:pPr>
            <a:r>
              <a:rPr lang="uk-UA" dirty="0" smtClean="0"/>
              <a:t>мережева телеметрія (телеметрична інформація) - сукупність інформації про стан функціонування ПА засобу телекомунікаційної чи технологічної системи;</a:t>
            </a:r>
          </a:p>
          <a:p>
            <a:pPr marL="285750" indent="-285750">
              <a:buFont typeface="Wingdings" panose="05000000000000000000" pitchFamily="2" charset="2"/>
              <a:buChar char="ü"/>
            </a:pPr>
            <a:r>
              <a:rPr lang="uk-UA" dirty="0" smtClean="0"/>
              <a:t>підсистема збору телеметрії ІКТ систем (активні сенсори): збір та кореляцію подій безпеки, включаючи збір мережевої телеметрії з детальною інформацією про мережеві потоки та сесії; проведення моніторингу телекомунікаційного трафіку з метою виявлення кібератак та кіберінцидентів; виявлення та аналіз шкідливого програмного забезпечення, включаючи відстеження та запобігання спробам його поширення на мережевому рівні;</a:t>
            </a:r>
          </a:p>
          <a:p>
            <a:pPr marL="285750" indent="-285750">
              <a:buFont typeface="Wingdings" panose="05000000000000000000" pitchFamily="2" charset="2"/>
              <a:buChar char="ü"/>
            </a:pPr>
            <a:endParaRPr lang="uk-UA" sz="2400" dirty="0"/>
          </a:p>
        </p:txBody>
      </p:sp>
    </p:spTree>
    <p:extLst>
      <p:ext uri="{BB962C8B-B14F-4D97-AF65-F5344CB8AC3E}">
        <p14:creationId xmlns:p14="http://schemas.microsoft.com/office/powerpoint/2010/main" val="1812725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426</TotalTime>
  <Words>1881</Words>
  <Application>Microsoft Office PowerPoint</Application>
  <PresentationFormat>Widescreen</PresentationFormat>
  <Paragraphs>110</Paragraphs>
  <Slides>11</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ProbaPro-Regular</vt:lpstr>
      <vt:lpstr>Times New Roman</vt:lpstr>
      <vt:lpstr>Wingdings</vt:lpstr>
      <vt:lpstr>Office Theme</vt:lpstr>
      <vt:lpstr>Особливості національної системи кібербезпеки  (в контексті міжнародних трендів) </vt:lpstr>
      <vt:lpstr>  Тренди регулювання: США</vt:lpstr>
      <vt:lpstr>  Тренди регулювання: ЄС</vt:lpstr>
      <vt:lpstr>  Національні особливості: стратегія</vt:lpstr>
      <vt:lpstr>  Регуляторна основа НСЗКІ</vt:lpstr>
      <vt:lpstr>PowerPoint Presentation</vt:lpstr>
      <vt:lpstr>PowerPoint Presentation</vt:lpstr>
      <vt:lpstr>PowerPoint Presentation</vt:lpstr>
      <vt:lpstr>Інструменти реалізації</vt:lpstr>
      <vt:lpstr>  Модель SOC-як-сервіс</vt:lpstr>
      <vt:lpstr>Дякую за увагу!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Air Law</dc:title>
  <dc:creator>maryjane paul</dc:creator>
  <cp:lastModifiedBy>User</cp:lastModifiedBy>
  <cp:revision>40</cp:revision>
  <dcterms:created xsi:type="dcterms:W3CDTF">2021-04-22T19:45:07Z</dcterms:created>
  <dcterms:modified xsi:type="dcterms:W3CDTF">2021-12-02T11:38:02Z</dcterms:modified>
</cp:coreProperties>
</file>