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embeddedFontLst>
    <p:embeddedFont>
      <p:font typeface="Raleway"/>
      <p:regular r:id="rId34"/>
      <p:bold r:id="rId35"/>
      <p:italic r:id="rId36"/>
      <p:boldItalic r:id="rId37"/>
    </p:embeddedFont>
    <p:embeddedFont>
      <p:font typeface="La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ato-italic.fntdata"/><Relationship Id="rId20" Type="http://schemas.openxmlformats.org/officeDocument/2006/relationships/slide" Target="slides/slide15.xml"/><Relationship Id="rId41" Type="http://schemas.openxmlformats.org/officeDocument/2006/relationships/font" Target="fonts/La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Raleway-bold.fntdata"/><Relationship Id="rId12" Type="http://schemas.openxmlformats.org/officeDocument/2006/relationships/slide" Target="slides/slide7.xml"/><Relationship Id="rId34" Type="http://schemas.openxmlformats.org/officeDocument/2006/relationships/font" Target="fonts/Raleway-regular.fntdata"/><Relationship Id="rId15" Type="http://schemas.openxmlformats.org/officeDocument/2006/relationships/slide" Target="slides/slide10.xml"/><Relationship Id="rId37" Type="http://schemas.openxmlformats.org/officeDocument/2006/relationships/font" Target="fonts/Raleway-boldItalic.fntdata"/><Relationship Id="rId14" Type="http://schemas.openxmlformats.org/officeDocument/2006/relationships/slide" Target="slides/slide9.xml"/><Relationship Id="rId36" Type="http://schemas.openxmlformats.org/officeDocument/2006/relationships/font" Target="fonts/Raleway-italic.fntdata"/><Relationship Id="rId17" Type="http://schemas.openxmlformats.org/officeDocument/2006/relationships/slide" Target="slides/slide12.xml"/><Relationship Id="rId39" Type="http://schemas.openxmlformats.org/officeDocument/2006/relationships/font" Target="fonts/Lato-bold.fntdata"/><Relationship Id="rId16" Type="http://schemas.openxmlformats.org/officeDocument/2006/relationships/slide" Target="slides/slide11.xml"/><Relationship Id="rId38" Type="http://schemas.openxmlformats.org/officeDocument/2006/relationships/font" Target="fonts/La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2289fee4e_0_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2289fee4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Remove CSNOG and CZNIC reference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7e2e612c0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7e2e612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7e2e612c0_0_3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7e2e612c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7e2e612c0_0_2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7e2e612c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b4e0c57b134935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b4e0c57b13493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b4e0c57b134935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b4e0c57b13493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c6fa3c898_0_6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c6fa3c89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f73de638dd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f73de638d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c6fa3c898_0_2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c6fa3c898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2289fee4e_0_1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2289fee4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2289fee4e_0_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62289fee4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7e7d19024374962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7e7d1902437496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2289fee4e_0_2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62289fee4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2289fee4e_0_1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2289fee4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4b4e0c57b134935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4b4e0c57b134935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4b4e0c57b134935_1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4b4e0c57b134935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35e2a0eb12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35e2a0eb1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35e2a0eb12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35e2a0eb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62289fee4e_0_2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62289fee4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23604e7b02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23604e7b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c6fa3c898_0_7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c6fa3c898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657cb29d9_0_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657cb29d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b4e0c57b134935_2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b4e0c57b134935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b4e0c57b134935_2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b4e0c57b134935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7e2e612c0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7e2e612c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7e2e612c0_0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17e2e612c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7e2e612c0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7e2e612c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7e2e612c0_0_2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7e2e612c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.regeringen.se/sveriges-regering/utrikesdepartementet/" TargetMode="External"/><Relationship Id="rId4" Type="http://schemas.openxmlformats.org/officeDocument/2006/relationships/hyperlink" Target="https://nogalliance.org/" TargetMode="External"/><Relationship Id="rId5" Type="http://schemas.openxmlformats.org/officeDocument/2006/relationships/hyperlink" Target="http://6connect.com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Relationship Id="rId3" Type="http://schemas.openxmlformats.org/officeDocument/2006/relationships/hyperlink" Target="mailto:dk@cctld.ua" TargetMode="External"/><Relationship Id="rId4" Type="http://schemas.openxmlformats.org/officeDocument/2006/relationships/hyperlink" Target="https://hostmaster.ua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413850" y="601400"/>
            <a:ext cx="8316300" cy="166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UA ccTLD Resiliency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During the War</a:t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2381250" y="2913125"/>
            <a:ext cx="6348900" cy="12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Dmitry Kohmanyuk :: Hostmaster.UA</a:t>
            </a:r>
            <a:endParaRPr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UADOM :: Kyiv 2022.12.01</a:t>
            </a:r>
            <a:endParaRPr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.UA 30th anniversary</a:t>
            </a:r>
            <a:endParaRPr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>
            <p:ph type="title"/>
          </p:nvPr>
        </p:nvSpPr>
        <p:spPr>
          <a:xfrm>
            <a:off x="406425" y="1806825"/>
            <a:ext cx="8296800" cy="92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Priorities</a:t>
            </a:r>
            <a:endParaRPr/>
          </a:p>
        </p:txBody>
      </p:sp>
      <p:sp>
        <p:nvSpPr>
          <p:cNvPr id="133" name="Google Shape;133;p2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Priorities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9" name="Google Shape;139;p23"/>
          <p:cNvSpPr txBox="1"/>
          <p:nvPr>
            <p:ph idx="1" type="body"/>
          </p:nvPr>
        </p:nvSpPr>
        <p:spPr>
          <a:xfrm>
            <a:off x="2410100" y="1595775"/>
            <a:ext cx="6321600" cy="26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2000"/>
              <a:buAutoNum type="arabicPeriod"/>
            </a:pPr>
            <a:r>
              <a:rPr b="1" lang="en" sz="2000">
                <a:solidFill>
                  <a:schemeClr val="accent5"/>
                </a:solidFill>
              </a:rPr>
              <a:t>PEOPLE</a:t>
            </a:r>
            <a:endParaRPr b="1" sz="2000">
              <a:solidFill>
                <a:schemeClr val="accent5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AutoNum type="arabicPeriod"/>
            </a:pPr>
            <a:r>
              <a:rPr b="1" lang="en" sz="2000">
                <a:solidFill>
                  <a:schemeClr val="accent5"/>
                </a:solidFill>
              </a:rPr>
              <a:t>DATA</a:t>
            </a:r>
            <a:endParaRPr b="1" sz="2000">
              <a:solidFill>
                <a:schemeClr val="accent5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AutoNum type="arabicPeriod"/>
            </a:pPr>
            <a:r>
              <a:rPr b="1" lang="en" sz="2000">
                <a:solidFill>
                  <a:schemeClr val="accent5"/>
                </a:solidFill>
              </a:rPr>
              <a:t>SERVICES</a:t>
            </a:r>
            <a:endParaRPr b="1" sz="2000">
              <a:solidFill>
                <a:schemeClr val="accent5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AutoNum type="arabicPeriod"/>
            </a:pPr>
            <a:r>
              <a:rPr b="1" lang="en" sz="2000">
                <a:solidFill>
                  <a:schemeClr val="accent5"/>
                </a:solidFill>
              </a:rPr>
              <a:t>MONEY</a:t>
            </a:r>
            <a:endParaRPr b="1" sz="2000">
              <a:solidFill>
                <a:schemeClr val="accent5"/>
              </a:solidFill>
            </a:endParaRPr>
          </a:p>
        </p:txBody>
      </p:sp>
      <p:sp>
        <p:nvSpPr>
          <p:cNvPr id="140" name="Google Shape;140;p2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title"/>
          </p:nvPr>
        </p:nvSpPr>
        <p:spPr>
          <a:xfrm>
            <a:off x="406425" y="1806825"/>
            <a:ext cx="8296800" cy="92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</a:t>
            </a:r>
            <a:endParaRPr/>
          </a:p>
        </p:txBody>
      </p:sp>
      <p:sp>
        <p:nvSpPr>
          <p:cNvPr id="146" name="Google Shape;146;p2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Communication: who, what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2" name="Google Shape;152;p25"/>
          <p:cNvSpPr txBox="1"/>
          <p:nvPr>
            <p:ph idx="1" type="body"/>
          </p:nvPr>
        </p:nvSpPr>
        <p:spPr>
          <a:xfrm>
            <a:off x="2400250" y="1519575"/>
            <a:ext cx="6321600" cy="26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2000"/>
              <a:buAutoNum type="arabicPeriod"/>
            </a:pPr>
            <a:r>
              <a:rPr b="1" lang="en" sz="2000">
                <a:solidFill>
                  <a:schemeClr val="accent5"/>
                </a:solidFill>
              </a:rPr>
              <a:t>Team (CHANGES)</a:t>
            </a:r>
            <a:endParaRPr b="1" sz="2000">
              <a:solidFill>
                <a:schemeClr val="accent5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AutoNum type="arabicPeriod"/>
            </a:pPr>
            <a:r>
              <a:rPr b="1" lang="en" sz="2000">
                <a:solidFill>
                  <a:schemeClr val="accent5"/>
                </a:solidFill>
              </a:rPr>
              <a:t>Customers/Partners (IMPACT)</a:t>
            </a:r>
            <a:endParaRPr b="1" sz="2000">
              <a:solidFill>
                <a:schemeClr val="accent5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AutoNum type="arabicPeriod"/>
            </a:pPr>
            <a:r>
              <a:rPr b="1" lang="en" sz="2000">
                <a:solidFill>
                  <a:schemeClr val="accent5"/>
                </a:solidFill>
              </a:rPr>
              <a:t>Public (SHORT)</a:t>
            </a:r>
            <a:endParaRPr b="1" sz="2000">
              <a:solidFill>
                <a:schemeClr val="accent5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AutoNum type="arabicPeriod"/>
            </a:pPr>
            <a:r>
              <a:rPr b="1" lang="en" sz="2000">
                <a:solidFill>
                  <a:schemeClr val="accent5"/>
                </a:solidFill>
              </a:rPr>
              <a:t>VIP: Government, LOA, CERT, …</a:t>
            </a:r>
            <a:endParaRPr b="1" sz="2000">
              <a:solidFill>
                <a:schemeClr val="accent5"/>
              </a:solidFill>
            </a:endParaRPr>
          </a:p>
        </p:txBody>
      </p:sp>
      <p:sp>
        <p:nvSpPr>
          <p:cNvPr id="153" name="Google Shape;153;p2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>
            <p:ph type="title"/>
          </p:nvPr>
        </p:nvSpPr>
        <p:spPr>
          <a:xfrm>
            <a:off x="406425" y="1806825"/>
            <a:ext cx="8296800" cy="92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</a:t>
            </a:r>
            <a:endParaRPr/>
          </a:p>
        </p:txBody>
      </p:sp>
      <p:sp>
        <p:nvSpPr>
          <p:cNvPr id="159" name="Google Shape;159;p2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Components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5" name="Google Shape;165;p27"/>
          <p:cNvSpPr txBox="1"/>
          <p:nvPr>
            <p:ph idx="1" type="body"/>
          </p:nvPr>
        </p:nvSpPr>
        <p:spPr>
          <a:xfrm>
            <a:off x="2410112" y="1595776"/>
            <a:ext cx="6321600" cy="29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PEOPLE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EPP service, back end database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DNSSEC Signing and key management, zone generation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DNS Service for TLD and our own domains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WHOIS and RDAP services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Websites</a:t>
            </a:r>
            <a:r>
              <a:rPr lang="en">
                <a:solidFill>
                  <a:srgbClr val="171717"/>
                </a:solidFill>
              </a:rPr>
              <a:t> for public, registrars, government, …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Email, chat, phone*, for support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166" name="Google Shape;166;p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Components, continued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2" name="Google Shape;172;p28"/>
          <p:cNvSpPr txBox="1"/>
          <p:nvPr>
            <p:ph idx="1" type="body"/>
          </p:nvPr>
        </p:nvSpPr>
        <p:spPr>
          <a:xfrm>
            <a:off x="2410112" y="1595776"/>
            <a:ext cx="6321600" cy="329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71717"/>
                </a:solidFill>
              </a:rPr>
              <a:t>8. </a:t>
            </a:r>
            <a:r>
              <a:rPr lang="en">
                <a:solidFill>
                  <a:srgbClr val="171717"/>
                </a:solidFill>
              </a:rPr>
              <a:t>Datacenter space, internet, networking hardware</a:t>
            </a:r>
            <a:endParaRPr>
              <a:solidFill>
                <a:srgbClr val="17171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71717"/>
                </a:solidFill>
              </a:rPr>
              <a:t>9. Development infrastructure (Git)</a:t>
            </a:r>
            <a:endParaRPr>
              <a:solidFill>
                <a:srgbClr val="17171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71717"/>
                </a:solidFill>
              </a:rPr>
              <a:t>10</a:t>
            </a:r>
            <a:r>
              <a:rPr lang="en">
                <a:solidFill>
                  <a:srgbClr val="171717"/>
                </a:solidFill>
              </a:rPr>
              <a:t>. DDOS Protection Services **</a:t>
            </a:r>
            <a:endParaRPr>
              <a:solidFill>
                <a:srgbClr val="17171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71717"/>
                </a:solidFill>
              </a:rPr>
              <a:t>11. Cloud services ***</a:t>
            </a:r>
            <a:endParaRPr>
              <a:solidFill>
                <a:srgbClr val="17171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71717"/>
                </a:solidFill>
              </a:rPr>
              <a:t>12. Business back office (accounting, ticketing system)</a:t>
            </a:r>
            <a:endParaRPr>
              <a:solidFill>
                <a:srgbClr val="17171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71717"/>
                </a:solidFill>
              </a:rPr>
              <a:t>13. BACKUPS</a:t>
            </a:r>
            <a:endParaRPr>
              <a:solidFill>
                <a:srgbClr val="17171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173" name="Google Shape;173;p2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 txBox="1"/>
          <p:nvPr>
            <p:ph type="title"/>
          </p:nvPr>
        </p:nvSpPr>
        <p:spPr>
          <a:xfrm>
            <a:off x="406425" y="1806825"/>
            <a:ext cx="8296800" cy="92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Decisions</a:t>
            </a:r>
            <a:endParaRPr/>
          </a:p>
        </p:txBody>
      </p:sp>
      <p:sp>
        <p:nvSpPr>
          <p:cNvPr id="179" name="Google Shape;179;p2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Outsource or not?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5" name="Google Shape;185;p30"/>
          <p:cNvSpPr txBox="1"/>
          <p:nvPr>
            <p:ph idx="1" type="body"/>
          </p:nvPr>
        </p:nvSpPr>
        <p:spPr>
          <a:xfrm>
            <a:off x="2410100" y="1579950"/>
            <a:ext cx="6321600" cy="30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Hardware, datacenter: YES and YES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DNS secondary service:  YES – we got several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Registry, EPP and WHOIS: NO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Our business and financial operations - NO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Virtual servers - prefer our own virtualization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DNS primary and DNSSEC signing - NO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Calendars, documents, email – YES (Google Workspace)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186" name="Google Shape;186;p3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/>
          <p:nvPr>
            <p:ph type="title"/>
          </p:nvPr>
        </p:nvSpPr>
        <p:spPr>
          <a:xfrm>
            <a:off x="406425" y="1806825"/>
            <a:ext cx="8296800" cy="92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</a:t>
            </a:r>
            <a:endParaRPr/>
          </a:p>
        </p:txBody>
      </p:sp>
      <p:sp>
        <p:nvSpPr>
          <p:cNvPr id="192" name="Google Shape;192;p3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Disclaimer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2410100" y="1595775"/>
            <a:ext cx="6321600" cy="18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This story is based on real events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Any errors or omissions are mine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Russian troops may be harmed during the presentation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Key message is: prepare early,  keep your tools sharp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Lessons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8" name="Google Shape;198;p32"/>
          <p:cNvSpPr txBox="1"/>
          <p:nvPr>
            <p:ph idx="1" type="body"/>
          </p:nvPr>
        </p:nvSpPr>
        <p:spPr>
          <a:xfrm>
            <a:off x="2400250" y="1509750"/>
            <a:ext cx="6321600" cy="29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Must have: server hosting company, multiple locations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Reach out to lots of people, select few to work with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Even with free help, keep track of estimated costs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People are more valuable than computers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Time is more valuable than money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Smaller companies usually react faster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Those that knew us already, were more helpful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199" name="Google Shape;199;p3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/>
          <p:nvPr>
            <p:ph type="title"/>
          </p:nvPr>
        </p:nvSpPr>
        <p:spPr>
          <a:xfrm>
            <a:off x="406425" y="1806825"/>
            <a:ext cx="8296800" cy="92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Netnod</a:t>
            </a:r>
            <a:endParaRPr/>
          </a:p>
        </p:txBody>
      </p:sp>
      <p:sp>
        <p:nvSpPr>
          <p:cNvPr id="205" name="Google Shape;205;p3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Netnod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1" name="Google Shape;211;p34"/>
          <p:cNvSpPr txBox="1"/>
          <p:nvPr>
            <p:ph idx="1" type="body"/>
          </p:nvPr>
        </p:nvSpPr>
        <p:spPr>
          <a:xfrm>
            <a:off x="2451739" y="1241253"/>
            <a:ext cx="6321600" cy="34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contacted Netnod senior employees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received assurance of help, Signal group created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zones setup within 96 hours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Migration of infrastructure in stages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communication: signal chat, Google docs, emails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management and government was involved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Partner domains (Kharkiv.UA, Odesa.UA) included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Nice visibility, statistics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212" name="Google Shape;212;p3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/>
          <p:nvPr>
            <p:ph type="title"/>
          </p:nvPr>
        </p:nvSpPr>
        <p:spPr>
          <a:xfrm>
            <a:off x="406425" y="1806825"/>
            <a:ext cx="8296800" cy="92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CZ.NIC</a:t>
            </a:r>
            <a:endParaRPr/>
          </a:p>
        </p:txBody>
      </p:sp>
      <p:sp>
        <p:nvSpPr>
          <p:cNvPr id="218" name="Google Shape;218;p3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6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CZ.NIC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4" name="Google Shape;224;p36"/>
          <p:cNvSpPr txBox="1"/>
          <p:nvPr>
            <p:ph idx="1" type="body"/>
          </p:nvPr>
        </p:nvSpPr>
        <p:spPr>
          <a:xfrm>
            <a:off x="2333975" y="1222450"/>
            <a:ext cx="6321600" cy="34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contacted CZNIC CEO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received assurance of help, CTO involved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first servers configured within 72 hours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Migration of infrastructure in many stages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communication: signal chat/calls, Google docs, email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DNS cluster designed, then re-designed again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Partner project (Secondary.net.UA) included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Pure IPv6 uplink to DNS node; dual FRR, VRRP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225" name="Google Shape;225;p3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"/>
          <p:cNvSpPr txBox="1"/>
          <p:nvPr>
            <p:ph type="title"/>
          </p:nvPr>
        </p:nvSpPr>
        <p:spPr>
          <a:xfrm>
            <a:off x="406425" y="1806825"/>
            <a:ext cx="8296800" cy="92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Gratitude</a:t>
            </a:r>
            <a:endParaRPr/>
          </a:p>
        </p:txBody>
      </p:sp>
      <p:sp>
        <p:nvSpPr>
          <p:cNvPr id="231" name="Google Shape;231;p3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8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Acknowledgements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37" name="Google Shape;237;p38"/>
          <p:cNvSpPr txBox="1"/>
          <p:nvPr>
            <p:ph idx="1" type="body"/>
          </p:nvPr>
        </p:nvSpPr>
        <p:spPr>
          <a:xfrm>
            <a:off x="2400250" y="1326359"/>
            <a:ext cx="6321600" cy="30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6connect, </a:t>
            </a:r>
            <a:r>
              <a:rPr lang="en">
                <a:solidFill>
                  <a:srgbClr val="171717"/>
                </a:solidFill>
              </a:rPr>
              <a:t>Anycast DNS: CloudNS, CDNS, Cloudflare, Gransy, Netnod, Packet Clearing House, RcodeZero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CZ.NIC for hosting our core infrastructure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Our colocation partners in Ukraine and abroad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IANA staff, for updating .UA NS on Sunday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CENTR, for suspending .RU membership twice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Netnod, RIPE, CSNOG (+3) for inviting to their meetings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238" name="Google Shape;238;p3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9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Gratitude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4" name="Google Shape;244;p39"/>
          <p:cNvSpPr txBox="1"/>
          <p:nvPr>
            <p:ph idx="1" type="body"/>
          </p:nvPr>
        </p:nvSpPr>
        <p:spPr>
          <a:xfrm>
            <a:off x="2400250" y="1320750"/>
            <a:ext cx="6321600" cy="33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My fellow colleagues, all of you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Our hardware and services suppliers, acting quickly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Staff, management, and members of CZ.NIC z.s.p.o.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MFA of Sweden: </a:t>
            </a:r>
            <a:r>
              <a:rPr b="1" i="1" lang="en" u="sng">
                <a:solidFill>
                  <a:schemeClr val="hlink"/>
                </a:solidFill>
                <a:hlinkClick r:id="rId3"/>
              </a:rPr>
              <a:t>Utrikes­departementet</a:t>
            </a:r>
            <a:endParaRPr b="1"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 u="sng">
                <a:solidFill>
                  <a:schemeClr val="hlink"/>
                </a:solidFill>
                <a:hlinkClick r:id="rId4"/>
              </a:rPr>
              <a:t>Global NOG Alliance</a:t>
            </a:r>
            <a:r>
              <a:rPr lang="en">
                <a:solidFill>
                  <a:srgbClr val="171717"/>
                </a:solidFill>
              </a:rPr>
              <a:t> for helping ISPs in Ukraine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 u="sng">
                <a:solidFill>
                  <a:schemeClr val="hlink"/>
                </a:solidFill>
                <a:hlinkClick r:id="rId5"/>
              </a:rPr>
              <a:t>6connect</a:t>
            </a:r>
            <a:r>
              <a:rPr lang="en">
                <a:solidFill>
                  <a:srgbClr val="171717"/>
                </a:solidFill>
              </a:rPr>
              <a:t> staff for deployment of custom anycast cloud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Many </a:t>
            </a:r>
            <a:r>
              <a:rPr lang="en">
                <a:solidFill>
                  <a:srgbClr val="171717"/>
                </a:solidFill>
              </a:rPr>
              <a:t>members of  ccTLD and RIPE communities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Ukrainian armed forces (MIL.UA)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245" name="Google Shape;245;p3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Questions?</a:t>
            </a:r>
            <a:endParaRPr sz="4400"/>
          </a:p>
        </p:txBody>
      </p:sp>
      <p:sp>
        <p:nvSpPr>
          <p:cNvPr id="251" name="Google Shape;251;p40"/>
          <p:cNvSpPr txBox="1"/>
          <p:nvPr>
            <p:ph idx="2" type="body"/>
          </p:nvPr>
        </p:nvSpPr>
        <p:spPr>
          <a:xfrm>
            <a:off x="4939500" y="724200"/>
            <a:ext cx="3558600" cy="43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Dmitry Kohmanyuk &lt;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dk@cctld.ua</a:t>
            </a:r>
            <a:r>
              <a:rPr lang="en" sz="1600"/>
              <a:t>&gt; </a:t>
            </a:r>
            <a:endParaRPr sz="1600"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Phone/Signal</a:t>
            </a:r>
            <a:r>
              <a:rPr lang="en" sz="1600"/>
              <a:t>: +380503814604</a:t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4"/>
              </a:rPr>
              <a:t>Hostmaster.UA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Running UA ccTLD since 2001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Under</a:t>
            </a:r>
            <a:r>
              <a:rPr lang="en"/>
              <a:t> Russian state military attacks since 2014</a:t>
            </a:r>
            <a:endParaRPr/>
          </a:p>
          <a:p>
            <a:pPr indent="0" lvl="0" marL="45720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4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500325" y="1103375"/>
            <a:ext cx="8296800" cy="24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Preparation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2021-12-01</a:t>
            </a:r>
            <a:endParaRPr/>
          </a:p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Preparation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2410112" y="1595776"/>
            <a:ext cx="6321600" cy="42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Internal discussions started in late 2021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Mostly focused on redundancy, disaster preparedness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Focused on DNS service; most visible and impacting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Considered multiple outsourcing companies bidding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Several were in line up, only one tested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OOB communication: Signal and Google mail/docs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Weekly change routine established</a:t>
            </a:r>
            <a:endParaRPr>
              <a:solidFill>
                <a:srgbClr val="171717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71717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500325" y="1103375"/>
            <a:ext cx="8296800" cy="240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DDOS Attack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2022-02-15</a:t>
            </a:r>
            <a:endParaRPr/>
          </a:p>
        </p:txBody>
      </p:sp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Impact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2410112" y="1595776"/>
            <a:ext cx="6321600" cy="29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DNS Service for UA TLD and GOV.UA domains server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Took out one of our anycast nodes…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…That was also zone transfer server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Impact: none of other UA zones did update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Lesson learned:  separate public and private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Used Signal chat already established	for ops team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Anycast fortunately remained available, mostly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Post-</a:t>
            </a:r>
            <a:r>
              <a:rPr lang="en">
                <a:solidFill>
                  <a:schemeClr val="dk1"/>
                </a:solidFill>
              </a:rPr>
              <a:t>Impact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2400262" y="1519576"/>
            <a:ext cx="6321600" cy="30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Deployed new anycast service at night…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…which was configured incorrectly…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…which was fixed after I contacted CEO on messenger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Lesson learned:  know your CEO’s direct contact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Press release about the attack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Created post-mortem write up, entire team participated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Created spare transfer server on unused host we had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114" name="Google Shape;114;p1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423600" y="1361625"/>
            <a:ext cx="8296800" cy="240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Military</a:t>
            </a:r>
            <a:r>
              <a:rPr lang="en"/>
              <a:t> Attack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2022-02-24</a:t>
            </a:r>
            <a:endParaRPr/>
          </a:p>
        </p:txBody>
      </p:sp>
      <p:sp>
        <p:nvSpPr>
          <p:cNvPr id="120" name="Google Shape;120;p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2400250" y="575950"/>
            <a:ext cx="6321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Events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6" name="Google Shape;126;p21"/>
          <p:cNvSpPr txBox="1"/>
          <p:nvPr>
            <p:ph idx="1" type="body"/>
          </p:nvPr>
        </p:nvSpPr>
        <p:spPr>
          <a:xfrm>
            <a:off x="2410112" y="1595776"/>
            <a:ext cx="6321600" cy="29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04:00 (like in 1941) Kyiv bombings started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I was awake at 06:00, accidentally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First reaction was denial and panic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Next was to call everyone in my team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I assessed the situation and created “to save” list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For major services, I had allocated a backup location</a:t>
            </a:r>
            <a:endParaRPr>
              <a:solidFill>
                <a:srgbClr val="171717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1800"/>
              <a:buAutoNum type="arabicPeriod"/>
            </a:pPr>
            <a:r>
              <a:rPr lang="en">
                <a:solidFill>
                  <a:srgbClr val="171717"/>
                </a:solidFill>
              </a:rPr>
              <a:t>Signal team chat was used to communicate</a:t>
            </a:r>
            <a:endParaRPr>
              <a:solidFill>
                <a:srgbClr val="171717"/>
              </a:solidFill>
            </a:endParaRPr>
          </a:p>
        </p:txBody>
      </p:sp>
      <p:sp>
        <p:nvSpPr>
          <p:cNvPr id="127" name="Google Shape;127;p2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